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50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548562" y="2119786"/>
            <a:ext cx="7548626" cy="509114"/>
          </a:xfrm>
          <a:prstGeom prst="rect">
            <a:avLst/>
          </a:prstGeom>
        </p:spPr>
        <p:txBody>
          <a:bodyPr vert="horz" wrap="square" lIns="0" tIns="16510" rIns="0" bIns="0" rtlCol="0">
            <a:spAutoFit/>
          </a:bodyPr>
          <a:lstStyle/>
          <a:p>
            <a:pPr marL="3213735">
              <a:lnSpc>
                <a:spcPct val="100000"/>
              </a:lnSpc>
              <a:spcBef>
                <a:spcPts val="130"/>
              </a:spcBef>
            </a:pPr>
            <a:r>
              <a:rPr lang="en-US" spc="15" dirty="0"/>
              <a:t>Chukkala Prudhvi Raj</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4" y="1367853"/>
            <a:ext cx="8175625" cy="2228815"/>
          </a:xfrm>
          <a:prstGeom prst="rect">
            <a:avLst/>
          </a:prstGeom>
        </p:spPr>
        <p:txBody>
          <a:bodyPr vert="horz" wrap="square" lIns="0" tIns="12700" rIns="0" bIns="0" rtlCol="0">
            <a:spAutoFit/>
          </a:bodyPr>
          <a:lstStyle/>
          <a:p>
            <a:pPr marL="12700">
              <a:lnSpc>
                <a:spcPct val="100000"/>
              </a:lnSpc>
              <a:spcBef>
                <a:spcPts val="100"/>
              </a:spcBef>
            </a:pPr>
            <a:r>
              <a:rPr lang="en-US" sz="2400" b="1" spc="-45" dirty="0">
                <a:latin typeface="Trebuchet MS"/>
                <a:cs typeface="Trebuchet MS"/>
              </a:rPr>
              <a:t>Our keylogging detection model employs machine learning algorithms trained on vast datasets of known keylogging behaviors. It continuously learns and adapts to emerging threats through real-time data analysis. This model ensures high accuracy in identifying both traditional and advanced keylogging techniques.</a:t>
            </a:r>
            <a:endParaRPr sz="2400" b="1"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Content Placeholder 12">
            <a:extLst>
              <a:ext uri="{FF2B5EF4-FFF2-40B4-BE49-F238E27FC236}">
                <a16:creationId xmlns:a16="http://schemas.microsoft.com/office/drawing/2014/main" id="{A94D2C4B-12A9-96A8-0A9B-48C603149E47}"/>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457200" y="1211210"/>
            <a:ext cx="3331779" cy="2217790"/>
          </a:xfrm>
          <a:prstGeom prst="rect">
            <a:avLst/>
          </a:prstGeom>
        </p:spPr>
      </p:pic>
      <p:pic>
        <p:nvPicPr>
          <p:cNvPr id="10" name="Picture 9">
            <a:extLst>
              <a:ext uri="{FF2B5EF4-FFF2-40B4-BE49-F238E27FC236}">
                <a16:creationId xmlns:a16="http://schemas.microsoft.com/office/drawing/2014/main" id="{E84CF1FB-27C2-F390-5E9A-94CFA0CE8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1295400"/>
            <a:ext cx="2844089" cy="2227653"/>
          </a:xfrm>
          <a:prstGeom prst="rect">
            <a:avLst/>
          </a:prstGeom>
        </p:spPr>
      </p:pic>
      <p:pic>
        <p:nvPicPr>
          <p:cNvPr id="12" name="Picture 11">
            <a:extLst>
              <a:ext uri="{FF2B5EF4-FFF2-40B4-BE49-F238E27FC236}">
                <a16:creationId xmlns:a16="http://schemas.microsoft.com/office/drawing/2014/main" id="{49D44759-A0C4-68F4-8F6C-71370C91CA68}"/>
              </a:ext>
            </a:extLst>
          </p:cNvPr>
          <p:cNvPicPr>
            <a:picLocks noChangeAspect="1"/>
          </p:cNvPicPr>
          <p:nvPr/>
        </p:nvPicPr>
        <p:blipFill>
          <a:blip r:embed="rId5"/>
          <a:stretch>
            <a:fillRect/>
          </a:stretch>
        </p:blipFill>
        <p:spPr>
          <a:xfrm>
            <a:off x="914400" y="3704919"/>
            <a:ext cx="9067800" cy="19418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4AA-51CB-DF2F-F25B-374D51F9DD6F}"/>
              </a:ext>
            </a:extLst>
          </p:cNvPr>
          <p:cNvSpPr>
            <a:spLocks noGrp="1"/>
          </p:cNvSpPr>
          <p:nvPr>
            <p:ph type="title"/>
          </p:nvPr>
        </p:nvSpPr>
        <p:spPr>
          <a:xfrm flipH="1">
            <a:off x="12953999" y="385444"/>
            <a:ext cx="1066800" cy="758190"/>
          </a:xfrm>
        </p:spPr>
        <p:txBody>
          <a:bodyPr/>
          <a:lstStyle/>
          <a:p>
            <a:endParaRPr lang="en-US" dirty="0"/>
          </a:p>
        </p:txBody>
      </p:sp>
      <p:sp>
        <p:nvSpPr>
          <p:cNvPr id="3" name="TextBox 2">
            <a:extLst>
              <a:ext uri="{FF2B5EF4-FFF2-40B4-BE49-F238E27FC236}">
                <a16:creationId xmlns:a16="http://schemas.microsoft.com/office/drawing/2014/main" id="{B7A67381-A10E-6A7A-AF49-6765AB398832}"/>
              </a:ext>
            </a:extLst>
          </p:cNvPr>
          <p:cNvSpPr txBox="1"/>
          <p:nvPr/>
        </p:nvSpPr>
        <p:spPr>
          <a:xfrm>
            <a:off x="1143000" y="1371600"/>
            <a:ext cx="8153400" cy="3754874"/>
          </a:xfrm>
          <a:prstGeom prst="rect">
            <a:avLst/>
          </a:prstGeom>
          <a:noFill/>
        </p:spPr>
        <p:txBody>
          <a:bodyPr wrap="square" rtlCol="0">
            <a:spAutoFit/>
          </a:bodyPr>
          <a:lstStyle/>
          <a:p>
            <a:pPr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rebuchet MS" panose="020B0603020202020204" pitchFamily="34" charset="0"/>
              </a:rPr>
              <a:t>Successfully implemented a keylogger that captures keystrokes and records them into both text and JSON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rebuchet MS" panose="020B0603020202020204" pitchFamily="34" charset="0"/>
              </a:rPr>
              <a:t> Real-time keylogging with start and stop functionality controlled via a simple GUI. </a:t>
            </a:r>
          </a:p>
          <a:p>
            <a:pPr marL="457200" indent="-457200">
              <a:buFont typeface="Arial" panose="020B0604020202020204" pitchFamily="34" charset="0"/>
              <a:buChar char="•"/>
            </a:pPr>
            <a:r>
              <a:rPr lang="en-US" sz="2000" b="1" dirty="0">
                <a:latin typeface="Trebuchet MS" panose="020B0603020202020204" pitchFamily="34" charset="0"/>
              </a:rPr>
              <a:t>The keylogger project demonstrated the capability to effectively capture and log keystrokes in real-time.</a:t>
            </a:r>
          </a:p>
          <a:p>
            <a:pPr marL="457200" indent="-457200">
              <a:buFont typeface="Arial" panose="020B0604020202020204" pitchFamily="34" charset="0"/>
              <a:buChar char="•"/>
            </a:pPr>
            <a:r>
              <a:rPr lang="en-US" sz="2000" b="1" dirty="0">
                <a:latin typeface="Trebuchet MS" panose="020B0603020202020204" pitchFamily="34" charset="0"/>
              </a:rPr>
              <a:t>The GUI provided a user-friendly way to control the keylogger, making it accessible and easy to use.</a:t>
            </a:r>
          </a:p>
          <a:p>
            <a:pPr marL="457200" indent="-457200">
              <a:buFont typeface="Arial" panose="020B0604020202020204" pitchFamily="34" charset="0"/>
              <a:buChar char="•"/>
            </a:pPr>
            <a:r>
              <a:rPr lang="en-US" sz="2000" b="1" dirty="0">
                <a:latin typeface="Trebuchet MS" panose="020B0603020202020204" pitchFamily="34" charset="0"/>
              </a:rPr>
              <a:t>Emphasized the ethical use of keyloggers and the importance of implementing security measures to protect against malicious use.</a:t>
            </a:r>
            <a:endParaRPr lang="en-IN" sz="2000" b="1" dirty="0">
              <a:latin typeface="Trebuchet MS" panose="020B0603020202020204" pitchFamily="34" charset="0"/>
            </a:endParaRPr>
          </a:p>
          <a:p>
            <a:endParaRPr lang="en-US" dirty="0">
              <a:latin typeface="Trebuchet MS" panose="020B0603020202020204" pitchFamily="34" charset="0"/>
            </a:endParaRPr>
          </a:p>
        </p:txBody>
      </p:sp>
    </p:spTree>
    <p:extLst>
      <p:ext uri="{BB962C8B-B14F-4D97-AF65-F5344CB8AC3E}">
        <p14:creationId xmlns:p14="http://schemas.microsoft.com/office/powerpoint/2010/main" val="135373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C2EFC21-0EC9-810A-937F-D2B6A8A3E02B}"/>
              </a:ext>
            </a:extLst>
          </p:cNvPr>
          <p:cNvSpPr txBox="1"/>
          <p:nvPr/>
        </p:nvSpPr>
        <p:spPr>
          <a:xfrm>
            <a:off x="676274" y="2204528"/>
            <a:ext cx="7917919" cy="1754326"/>
          </a:xfrm>
          <a:prstGeom prst="rect">
            <a:avLst/>
          </a:prstGeom>
          <a:noFill/>
        </p:spPr>
        <p:txBody>
          <a:bodyPr wrap="square" rtlCol="0">
            <a:spAutoFit/>
          </a:bodyPr>
          <a:lstStyle/>
          <a:p>
            <a:r>
              <a:rPr lang="en-US" sz="5400" b="1" spc="10">
                <a:solidFill>
                  <a:srgbClr val="2D936B"/>
                </a:solidFill>
                <a:latin typeface="Baskerville Old Face" panose="02020602080505020303" pitchFamily="18" charset="0"/>
                <a:cs typeface="Trebuchet MS"/>
              </a:rPr>
              <a:t>Keylogger And Security</a:t>
            </a:r>
            <a:br>
              <a:rPr lang="en-US" sz="5400">
                <a:latin typeface="Baskerville Old Face" panose="02020602080505020303" pitchFamily="18" charset="0"/>
                <a:cs typeface="Trebuchet MS"/>
              </a:rPr>
            </a:br>
            <a:endParaRPr lang="en-US" sz="5400" dirty="0">
              <a:latin typeface="Baskerville Old Face" panose="020206020805050203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25D51EE8-1764-A82E-8A7B-949EBA15DCE8}"/>
              </a:ext>
            </a:extLst>
          </p:cNvPr>
          <p:cNvSpPr txBox="1"/>
          <p:nvPr/>
        </p:nvSpPr>
        <p:spPr>
          <a:xfrm>
            <a:off x="3200400" y="1447800"/>
            <a:ext cx="5029200" cy="4838704"/>
          </a:xfrm>
          <a:prstGeom prst="rect">
            <a:avLst/>
          </a:prstGeom>
          <a:noFill/>
        </p:spPr>
        <p:txBody>
          <a:bodyPr wrap="square" rtlCol="0">
            <a:spAutoFit/>
          </a:bodyPr>
          <a:lstStyle/>
          <a:p>
            <a:endParaRPr lang="en-US" dirty="0"/>
          </a:p>
        </p:txBody>
      </p:sp>
      <p:pic>
        <p:nvPicPr>
          <p:cNvPr id="25" name="Picture 24">
            <a:extLst>
              <a:ext uri="{FF2B5EF4-FFF2-40B4-BE49-F238E27FC236}">
                <a16:creationId xmlns:a16="http://schemas.microsoft.com/office/drawing/2014/main" id="{8E312752-402D-6E82-EC36-5795F02D3661}"/>
              </a:ext>
            </a:extLst>
          </p:cNvPr>
          <p:cNvPicPr>
            <a:picLocks noChangeAspect="1"/>
          </p:cNvPicPr>
          <p:nvPr/>
        </p:nvPicPr>
        <p:blipFill>
          <a:blip r:embed="rId5"/>
          <a:stretch>
            <a:fillRect/>
          </a:stretch>
        </p:blipFill>
        <p:spPr>
          <a:xfrm>
            <a:off x="3754933" y="1697586"/>
            <a:ext cx="4682134" cy="34628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0AAD8-8E71-C227-1163-216A560BC69B}"/>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9F27F53C-1B69-2C69-18B5-1D2E5B9BC242}"/>
              </a:ext>
            </a:extLst>
          </p:cNvPr>
          <p:cNvSpPr txBox="1"/>
          <p:nvPr/>
        </p:nvSpPr>
        <p:spPr>
          <a:xfrm>
            <a:off x="755332" y="1676400"/>
            <a:ext cx="8007668" cy="2677656"/>
          </a:xfrm>
          <a:prstGeom prst="rect">
            <a:avLst/>
          </a:prstGeom>
          <a:noFill/>
        </p:spPr>
        <p:txBody>
          <a:bodyPr wrap="square" rtlCol="0">
            <a:spAutoFit/>
          </a:bodyPr>
          <a:lstStyle/>
          <a:p>
            <a:r>
              <a:rPr lang="en-US" sz="2400" b="1" dirty="0">
                <a:latin typeface="Trebuchet MS" panose="020B0603020202020204" pitchFamily="34" charset="0"/>
              </a:rPr>
              <a:t>A keylogger is a type of surveillance software designed to record keystrokes on a computer or mobile device. It can capture all user inputs, including passwords and personal information, often without the user's knowledge. Keyloggers are used for both legitimate purposes, such as monitoring employee activity, and malicious purposes, like stealing sensitive data.</a:t>
            </a:r>
          </a:p>
        </p:txBody>
      </p:sp>
    </p:spTree>
    <p:extLst>
      <p:ext uri="{BB962C8B-B14F-4D97-AF65-F5344CB8AC3E}">
        <p14:creationId xmlns:p14="http://schemas.microsoft.com/office/powerpoint/2010/main" val="3395864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458DF96-4069-1B6E-D3CD-054E9C096937}"/>
              </a:ext>
            </a:extLst>
          </p:cNvPr>
          <p:cNvSpPr txBox="1"/>
          <p:nvPr/>
        </p:nvSpPr>
        <p:spPr>
          <a:xfrm>
            <a:off x="914400" y="2019300"/>
            <a:ext cx="7077075" cy="326243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Trebuchet MS" panose="020B0603020202020204" pitchFamily="34" charset="0"/>
              </a:rPr>
              <a:t>Keyloggers are a significant threat to cybersecurity, leading to unauthorized access to sensitive information , identity theft, and financial fraud.</a:t>
            </a: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lang="en-IN" altLang="en-US" sz="2000" b="1" dirty="0">
              <a:solidFill>
                <a:prstClr val="black"/>
              </a:solidFill>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altLang="en-US" sz="2400" b="1" i="0" u="none" strike="noStrike" kern="1200" cap="none" spc="0" normalizeH="0" baseline="0" noProof="0" dirty="0">
                <a:ln>
                  <a:noFill/>
                </a:ln>
                <a:solidFill>
                  <a:prstClr val="black"/>
                </a:solidFill>
                <a:effectLst/>
                <a:uLnTx/>
                <a:uFillTx/>
                <a:latin typeface="Trebuchet MS" panose="020B0603020202020204" pitchFamily="34" charset="0"/>
              </a:rPr>
              <a:t>Affects individuals, businesses, and organizations by compromising data privacy and security.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16AB65DF-13F2-BE9C-0DD8-89AF64079528}"/>
              </a:ext>
            </a:extLst>
          </p:cNvPr>
          <p:cNvSpPr txBox="1"/>
          <p:nvPr/>
        </p:nvSpPr>
        <p:spPr>
          <a:xfrm>
            <a:off x="838200" y="2209800"/>
            <a:ext cx="7239000" cy="2677656"/>
          </a:xfrm>
          <a:prstGeom prst="rect">
            <a:avLst/>
          </a:prstGeom>
          <a:noFill/>
        </p:spPr>
        <p:txBody>
          <a:bodyPr wrap="square" rtlCol="0">
            <a:spAutoFit/>
          </a:bodyPr>
          <a:lstStyle/>
          <a:p>
            <a:r>
              <a:rPr kumimoji="0" lang="en-US" sz="2400" b="1" i="0" u="none" strike="noStrike" kern="0" cap="none" spc="0" normalizeH="0" baseline="0" noProof="0" dirty="0">
                <a:ln>
                  <a:noFill/>
                </a:ln>
                <a:solidFill>
                  <a:srgbClr val="000000"/>
                </a:solidFill>
                <a:effectLst/>
                <a:uLnTx/>
                <a:uFillTx/>
                <a:latin typeface="Trebuchet MS" panose="020B0603020202020204" pitchFamily="34" charset="0"/>
                <a:cs typeface="Rozha One" panose="020B0604020202020204" charset="0"/>
                <a:sym typeface="Arial"/>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US" sz="2400" b="1" dirty="0">
              <a:latin typeface="Trebuchet MS" panose="020B0603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941F7FD6-2C9F-6D5F-644A-956F6BD4AC32}"/>
              </a:ext>
            </a:extLst>
          </p:cNvPr>
          <p:cNvSpPr txBox="1"/>
          <p:nvPr/>
        </p:nvSpPr>
        <p:spPr>
          <a:xfrm>
            <a:off x="739775" y="2057400"/>
            <a:ext cx="7413625" cy="2677656"/>
          </a:xfrm>
          <a:prstGeom prst="rect">
            <a:avLst/>
          </a:prstGeom>
          <a:noFill/>
        </p:spPr>
        <p:txBody>
          <a:bodyPr wrap="square" rtlCol="0">
            <a:spAutoFit/>
          </a:bodyPr>
          <a:lstStyle/>
          <a:p>
            <a:r>
              <a:rPr lang="en-US" sz="2400" b="1" dirty="0">
                <a:latin typeface="Trebuchet MS" panose="020B0603020202020204" pitchFamily="34" charset="0"/>
              </a:rPr>
              <a:t>The end users of keyloggers include employers who monitor employee activities, parents who keep track of their children's online behavior, and cybercriminals who use them to steal personal information and sensitive data. Additionally, IT professionals may use keyloggers for diagnostic purposes to troubleshoot system issues.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AD26C4C0-4D27-2AEB-8B3A-357FB10CD0CE}"/>
              </a:ext>
            </a:extLst>
          </p:cNvPr>
          <p:cNvSpPr txBox="1"/>
          <p:nvPr/>
        </p:nvSpPr>
        <p:spPr>
          <a:xfrm>
            <a:off x="2971800" y="1600200"/>
            <a:ext cx="6381750" cy="3477875"/>
          </a:xfrm>
          <a:prstGeom prst="rect">
            <a:avLst/>
          </a:prstGeom>
          <a:noFill/>
        </p:spPr>
        <p:txBody>
          <a:bodyPr wrap="square" rtlCol="0">
            <a:spAutoFit/>
          </a:bodyPr>
          <a:lstStyle/>
          <a:p>
            <a:r>
              <a:rPr lang="en-US" sz="2000" b="1" dirty="0">
                <a:latin typeface="Trebuchet MS" panose="020B0603020202020204" pitchFamily="34" charset="0"/>
              </a:rPr>
              <a:t>Our solution is an advanced keylogging detection and prevention software that safeguards users' devices from unauthorized surveillance and data theft. By utilizing cutting-edge algorithms and real-time monitoring, it identifies and neutralizes keylogger threats swiftly. The value proposition lies in its ability to provide comprehensive protection for individuals and organizations, ensuring privacy, data security, and peace of mind. This solution is easy to install, user-friendly, and offers continuous updates to combat emerging threats.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9DA49C75-F180-983D-87A5-26F14A9126FD}"/>
              </a:ext>
            </a:extLst>
          </p:cNvPr>
          <p:cNvSpPr txBox="1"/>
          <p:nvPr/>
        </p:nvSpPr>
        <p:spPr>
          <a:xfrm>
            <a:off x="2533650" y="1752600"/>
            <a:ext cx="6610350" cy="4154984"/>
          </a:xfrm>
          <a:prstGeom prst="rect">
            <a:avLst/>
          </a:prstGeom>
          <a:noFill/>
        </p:spPr>
        <p:txBody>
          <a:bodyPr wrap="square" rtlCol="0">
            <a:spAutoFit/>
          </a:bodyPr>
          <a:lstStyle/>
          <a:p>
            <a:r>
              <a:rPr lang="en-US" sz="2400" b="1" dirty="0">
                <a:latin typeface="Trebuchet MS" panose="020B0603020202020204" pitchFamily="34" charset="0"/>
              </a:rPr>
              <a:t>1</a:t>
            </a:r>
            <a:r>
              <a:rPr lang="en-US" sz="2400" dirty="0">
                <a:latin typeface="Trebuchet MS" panose="020B0603020202020204" pitchFamily="34" charset="0"/>
              </a:rPr>
              <a:t>. </a:t>
            </a:r>
            <a:r>
              <a:rPr lang="en-US" sz="2400" b="1" dirty="0">
                <a:latin typeface="Trebuchet MS" panose="020B0603020202020204" pitchFamily="34" charset="0"/>
              </a:rPr>
              <a:t>Real-Time Threat Detection</a:t>
            </a:r>
            <a:r>
              <a:rPr lang="en-US" sz="2400" dirty="0">
                <a:latin typeface="Trebuchet MS" panose="020B0603020202020204" pitchFamily="34" charset="0"/>
              </a:rPr>
              <a:t>: Instantly identifies and neutralizes keyloggers, offering unparalleled protection without compromising device performance.</a:t>
            </a:r>
          </a:p>
          <a:p>
            <a:r>
              <a:rPr lang="en-US" sz="2400" b="1" dirty="0">
                <a:latin typeface="Trebuchet MS" panose="020B0603020202020204" pitchFamily="34" charset="0"/>
              </a:rPr>
              <a:t>2</a:t>
            </a:r>
            <a:r>
              <a:rPr lang="en-US" sz="2400" dirty="0">
                <a:latin typeface="Trebuchet MS" panose="020B0603020202020204" pitchFamily="34" charset="0"/>
              </a:rPr>
              <a:t>. </a:t>
            </a:r>
            <a:r>
              <a:rPr lang="en-US" sz="2400" b="1" dirty="0">
                <a:latin typeface="Trebuchet MS" panose="020B0603020202020204" pitchFamily="34" charset="0"/>
              </a:rPr>
              <a:t>Advanced AI Algorithms</a:t>
            </a:r>
            <a:r>
              <a:rPr lang="en-US" sz="2400" dirty="0">
                <a:latin typeface="Trebuchet MS" panose="020B0603020202020204" pitchFamily="34" charset="0"/>
              </a:rPr>
              <a:t>: Utilizes cutting-edge AI to detect even the most sophisticated and stealthy keylogging techniques.</a:t>
            </a:r>
          </a:p>
          <a:p>
            <a:r>
              <a:rPr lang="en-US" sz="2400" b="1" dirty="0">
                <a:latin typeface="Trebuchet MS" panose="020B0603020202020204" pitchFamily="34" charset="0"/>
              </a:rPr>
              <a:t>3</a:t>
            </a:r>
            <a:r>
              <a:rPr lang="en-US" sz="2400" dirty="0">
                <a:latin typeface="Trebuchet MS" panose="020B0603020202020204" pitchFamily="34" charset="0"/>
              </a:rPr>
              <a:t>. </a:t>
            </a:r>
            <a:r>
              <a:rPr lang="en-US" sz="2400" b="1" dirty="0">
                <a:latin typeface="Trebuchet MS" panose="020B0603020202020204" pitchFamily="34" charset="0"/>
              </a:rPr>
              <a:t>User-Centric Design</a:t>
            </a:r>
            <a:r>
              <a:rPr lang="en-US" sz="2400" dirty="0">
                <a:latin typeface="Trebuchet MS" panose="020B0603020202020204" pitchFamily="34" charset="0"/>
              </a:rPr>
              <a:t>: Intuitive interface and seamless integration ensure that users of all technical levels can easily protect their devices and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548</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Baskerville Old Face</vt:lpstr>
      <vt:lpstr>Calibri</vt:lpstr>
      <vt:lpstr>Trebuchet MS</vt:lpstr>
      <vt:lpstr>Office Theme</vt:lpstr>
      <vt:lpstr>Chukkala Prudhvi Raj</vt:lpstr>
      <vt:lpstr>PROJECT TITLE</vt:lpstr>
      <vt:lpstr>AGENDA</vt:lpstr>
      <vt:lpstr>Introduction</vt:lpstr>
      <vt:lpstr>PROBLEM STATEMENT</vt:lpstr>
      <vt:lpstr>PROJECT OVERVIEW</vt:lpstr>
      <vt:lpstr>WHO ARE THE END USERS?</vt:lpstr>
      <vt:lpstr>YOUR SOLUTION AND ITS VALUE PROPOSITION</vt:lpstr>
      <vt:lpstr>THE WOW IN YOUR SOLUTION</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Prudhvi Raj Chukkala</cp:lastModifiedBy>
  <cp:revision>2</cp:revision>
  <dcterms:created xsi:type="dcterms:W3CDTF">2024-06-03T05:48:59Z</dcterms:created>
  <dcterms:modified xsi:type="dcterms:W3CDTF">2024-06-12T15:24:20Z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