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47dea7244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47dea7244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47d81177c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47d81177c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47d81177c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47d81177c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47d81177c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47d81177c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47dea724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47dea724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47dea7244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47dea7244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47dea7244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47dea7244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t>
            </a:r>
            <a:r>
              <a:rPr lang="en"/>
              <a:t>ending </a:t>
            </a:r>
            <a:endParaRPr/>
          </a:p>
          <a:p>
            <a:pPr indent="0" lvl="0" marL="0" rtl="0" algn="l">
              <a:spcBef>
                <a:spcPts val="0"/>
              </a:spcBef>
              <a:spcAft>
                <a:spcPts val="0"/>
              </a:spcAft>
              <a:buNone/>
            </a:pPr>
            <a:r>
              <a:rPr lang="en"/>
              <a:t>Machine</a:t>
            </a:r>
            <a:r>
              <a:rPr lang="en"/>
              <a:t> </a:t>
            </a:r>
            <a:endParaRPr/>
          </a:p>
          <a:p>
            <a:pPr indent="0" lvl="0" marL="0" rtl="0" algn="l">
              <a:spcBef>
                <a:spcPts val="0"/>
              </a:spcBef>
              <a:spcAft>
                <a:spcPts val="0"/>
              </a:spcAft>
              <a:buNone/>
            </a:pPr>
            <a:r>
              <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Using </a:t>
            </a:r>
            <a:r>
              <a:rPr i="1" lang="en" sz="2400"/>
              <a:t>python</a:t>
            </a:r>
            <a:endParaRPr b="1" i="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grpSp>
        <p:nvGrpSpPr>
          <p:cNvPr id="141" name="Google Shape;141;p22"/>
          <p:cNvGrpSpPr/>
          <p:nvPr/>
        </p:nvGrpSpPr>
        <p:grpSpPr>
          <a:xfrm>
            <a:off x="6781388" y="2464035"/>
            <a:ext cx="2212050" cy="2537076"/>
            <a:chOff x="6803275" y="395363"/>
            <a:chExt cx="2212050" cy="2537076"/>
          </a:xfrm>
        </p:grpSpPr>
        <p:pic>
          <p:nvPicPr>
            <p:cNvPr id="142" name="Google Shape;142;p22"/>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43" name="Google Shape;143;p22"/>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44" name="Google Shape;144;p22"/>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Have a look</a:t>
              </a:r>
              <a:endParaRPr b="1">
                <a:solidFill>
                  <a:schemeClr val="dk1"/>
                </a:solidFill>
                <a:latin typeface="Raleway"/>
                <a:ea typeface="Raleway"/>
                <a:cs typeface="Raleway"/>
                <a:sym typeface="Raleway"/>
              </a:endParaRPr>
            </a:p>
            <a:p>
              <a:pPr indent="0" lvl="0" marL="0" rtl="0" algn="l">
                <a:spcBef>
                  <a:spcPts val="800"/>
                </a:spcBef>
                <a:spcAft>
                  <a:spcPts val="0"/>
                </a:spcAft>
                <a:buNone/>
              </a:pPr>
              <a:r>
                <a:t/>
              </a:r>
              <a:endParaRPr sz="1200">
                <a:solidFill>
                  <a:schemeClr val="dk2"/>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Button 5 is specially for main menu and exit</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t/>
              </a:r>
              <a:endParaRPr sz="1200">
                <a:solidFill>
                  <a:schemeClr val="dk2"/>
                </a:solidFill>
                <a:latin typeface="Raleway"/>
                <a:ea typeface="Raleway"/>
                <a:cs typeface="Raleway"/>
                <a:sym typeface="Raleway"/>
              </a:endParaRPr>
            </a:p>
          </p:txBody>
        </p:sp>
      </p:grpSp>
      <p:pic>
        <p:nvPicPr>
          <p:cNvPr id="145" name="Google Shape;145;p22"/>
          <p:cNvPicPr preferRelativeResize="0"/>
          <p:nvPr/>
        </p:nvPicPr>
        <p:blipFill>
          <a:blip r:embed="rId5">
            <a:alphaModFix/>
          </a:blip>
          <a:stretch>
            <a:fillRect/>
          </a:stretch>
        </p:blipFill>
        <p:spPr>
          <a:xfrm>
            <a:off x="83125" y="0"/>
            <a:ext cx="4865101"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Any Doubts?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1405328" y="560466"/>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ThankYou</a:t>
            </a:r>
            <a:endParaRPr/>
          </a:p>
        </p:txBody>
      </p:sp>
      <p:pic>
        <p:nvPicPr>
          <p:cNvPr id="156" name="Google Shape;156;p24"/>
          <p:cNvPicPr preferRelativeResize="0"/>
          <p:nvPr/>
        </p:nvPicPr>
        <p:blipFill>
          <a:blip r:embed="rId3">
            <a:alphaModFix/>
          </a:blip>
          <a:stretch>
            <a:fillRect/>
          </a:stretch>
        </p:blipFill>
        <p:spPr>
          <a:xfrm>
            <a:off x="4497603" y="1291113"/>
            <a:ext cx="2457370" cy="245737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 name="Shape 77"/>
        <p:cNvGrpSpPr/>
        <p:nvPr/>
      </p:nvGrpSpPr>
      <p:grpSpPr>
        <a:xfrm>
          <a:off x="0" y="0"/>
          <a:ext cx="0" cy="0"/>
          <a:chOff x="0" y="0"/>
          <a:chExt cx="0" cy="0"/>
        </a:xfrm>
      </p:grpSpPr>
      <p:pic>
        <p:nvPicPr>
          <p:cNvPr id="78" name="Google Shape;78;p14"/>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79" name="Google Shape;79;p1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0" name="Google Shape;80;p14"/>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What Special</a:t>
            </a:r>
            <a:endParaRPr b="1" sz="3000">
              <a:solidFill>
                <a:schemeClr val="lt2"/>
              </a:solidFill>
              <a:latin typeface="Raleway"/>
              <a:ea typeface="Raleway"/>
              <a:cs typeface="Raleway"/>
              <a:sym typeface="Raleway"/>
            </a:endParaRPr>
          </a:p>
        </p:txBody>
      </p:sp>
      <p:sp>
        <p:nvSpPr>
          <p:cNvPr id="81" name="Google Shape;81;p14"/>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Calculative</a:t>
            </a:r>
            <a:br>
              <a:rPr lang="en" sz="1400">
                <a:latin typeface="Raleway"/>
                <a:ea typeface="Raleway"/>
                <a:cs typeface="Raleway"/>
                <a:sym typeface="Raleway"/>
              </a:rPr>
            </a:br>
            <a:r>
              <a:rPr lang="en" sz="1200">
                <a:latin typeface="Raleway"/>
                <a:ea typeface="Raleway"/>
                <a:cs typeface="Raleway"/>
                <a:sym typeface="Raleway"/>
              </a:rPr>
              <a:t>Automatically stops when remaining amount is 0</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Operative</a:t>
            </a:r>
            <a:br>
              <a:rPr lang="en" sz="1400">
                <a:latin typeface="Raleway"/>
                <a:ea typeface="Raleway"/>
                <a:cs typeface="Raleway"/>
                <a:sym typeface="Raleway"/>
              </a:rPr>
            </a:br>
            <a:r>
              <a:rPr lang="en" sz="1200">
                <a:latin typeface="Raleway"/>
                <a:ea typeface="Raleway"/>
                <a:cs typeface="Raleway"/>
                <a:sym typeface="Raleway"/>
              </a:rPr>
              <a:t>Can ShutDown and Reset Machine</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Simple</a:t>
            </a:r>
            <a:br>
              <a:rPr lang="en" sz="1400">
                <a:latin typeface="Raleway"/>
                <a:ea typeface="Raleway"/>
                <a:cs typeface="Raleway"/>
                <a:sym typeface="Raleway"/>
              </a:rPr>
            </a:br>
            <a:r>
              <a:rPr lang="en" sz="1200">
                <a:latin typeface="Raleway"/>
                <a:ea typeface="Raleway"/>
                <a:cs typeface="Raleway"/>
                <a:sym typeface="Raleway"/>
              </a:rPr>
              <a:t>Operate Machine 1-5 numbers</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400">
                <a:solidFill>
                  <a:schemeClr val="dk1"/>
                </a:solidFill>
                <a:latin typeface="Raleway"/>
                <a:ea typeface="Raleway"/>
                <a:cs typeface="Raleway"/>
                <a:sym typeface="Raleway"/>
              </a:rPr>
              <a:t>K</a:t>
            </a:r>
            <a:r>
              <a:rPr b="1" lang="en" sz="1400">
                <a:solidFill>
                  <a:schemeClr val="dk1"/>
                </a:solidFill>
                <a:latin typeface="Raleway"/>
                <a:ea typeface="Raleway"/>
                <a:cs typeface="Raleway"/>
                <a:sym typeface="Raleway"/>
              </a:rPr>
              <a:t>eep Updated</a:t>
            </a:r>
            <a:br>
              <a:rPr lang="en" sz="1400">
                <a:latin typeface="Raleway"/>
                <a:ea typeface="Raleway"/>
                <a:cs typeface="Raleway"/>
                <a:sym typeface="Raleway"/>
              </a:rPr>
            </a:br>
            <a:r>
              <a:rPr lang="en" sz="1200">
                <a:latin typeface="Raleway"/>
                <a:ea typeface="Raleway"/>
                <a:cs typeface="Raleway"/>
                <a:sym typeface="Raleway"/>
              </a:rPr>
              <a:t>Shows Amount Remaining</a:t>
            </a:r>
            <a:endParaRPr b="1" sz="1400">
              <a:solidFill>
                <a:schemeClr val="dk1"/>
              </a:solidFill>
              <a:latin typeface="Raleway"/>
              <a:ea typeface="Raleway"/>
              <a:cs typeface="Raleway"/>
              <a:sym typeface="Raleway"/>
            </a:endParaRPr>
          </a:p>
          <a:p>
            <a:pPr indent="0" lvl="0" marL="0" rtl="0" algn="l">
              <a:spcBef>
                <a:spcPts val="1000"/>
              </a:spcBef>
              <a:spcAft>
                <a:spcPts val="0"/>
              </a:spcAft>
              <a:buNone/>
            </a:pPr>
            <a:r>
              <a:t/>
            </a:r>
            <a:endParaRPr b="1" sz="1400">
              <a:solidFill>
                <a:schemeClr val="dk1"/>
              </a:solidFill>
              <a:latin typeface="Raleway"/>
              <a:ea typeface="Raleway"/>
              <a:cs typeface="Raleway"/>
              <a:sym typeface="Raleway"/>
            </a:endParaRPr>
          </a:p>
          <a:p>
            <a:pPr indent="0" lvl="0" marL="457200" rtl="0" algn="l">
              <a:spcBef>
                <a:spcPts val="1000"/>
              </a:spcBef>
              <a:spcAft>
                <a:spcPts val="0"/>
              </a:spcAft>
              <a:buNone/>
            </a:pPr>
            <a:r>
              <a:t/>
            </a:r>
            <a:endParaRPr b="1" sz="1400">
              <a:solidFill>
                <a:schemeClr val="dk1"/>
              </a:solidFill>
              <a:latin typeface="Raleway"/>
              <a:ea typeface="Raleway"/>
              <a:cs typeface="Raleway"/>
              <a:sym typeface="Raleway"/>
            </a:endParaRPr>
          </a:p>
          <a:p>
            <a:pPr indent="0" lvl="0" marL="0" rtl="0" algn="l">
              <a:spcBef>
                <a:spcPts val="100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idx="4294967295" type="title"/>
          </p:nvPr>
        </p:nvSpPr>
        <p:spPr>
          <a:xfrm>
            <a:off x="504600" y="3796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How it works ?</a:t>
            </a:r>
            <a:endParaRPr sz="2400"/>
          </a:p>
        </p:txBody>
      </p:sp>
      <p:sp>
        <p:nvSpPr>
          <p:cNvPr id="87" name="Google Shape;87;p15"/>
          <p:cNvSpPr txBox="1"/>
          <p:nvPr>
            <p:ph idx="4294967295" type="title"/>
          </p:nvPr>
        </p:nvSpPr>
        <p:spPr>
          <a:xfrm>
            <a:off x="504600" y="121000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This Vending machine takes the 1$ and 5$ .</a:t>
            </a:r>
            <a:endParaRPr b="0" sz="1800">
              <a:latin typeface="Lato"/>
              <a:ea typeface="Lato"/>
              <a:cs typeface="Lato"/>
              <a:sym typeface="Lato"/>
            </a:endParaRPr>
          </a:p>
          <a:p>
            <a:pPr indent="0" lvl="0" marL="0" rtl="0" algn="l">
              <a:lnSpc>
                <a:spcPct val="115000"/>
              </a:lnSpc>
              <a:spcBef>
                <a:spcPts val="1600"/>
              </a:spcBef>
              <a:spcAft>
                <a:spcPts val="0"/>
              </a:spcAft>
              <a:buNone/>
            </a:pPr>
            <a:r>
              <a:rPr b="0" lang="en" sz="1800">
                <a:latin typeface="Lato"/>
                <a:ea typeface="Lato"/>
                <a:cs typeface="Lato"/>
                <a:sym typeface="Lato"/>
              </a:rPr>
              <a:t>This Machine shows products available and flavours. Customer can select options using 1,2,3,4 buttons. Machine dispenses product and change if any there. Machine shows the bill that we made purchase including the product name and Quantity of them.</a:t>
            </a:r>
            <a:endParaRPr b="0" sz="1800">
              <a:latin typeface="Lato"/>
              <a:ea typeface="Lato"/>
              <a:cs typeface="Lato"/>
              <a:sym typeface="Lato"/>
            </a:endParaRPr>
          </a:p>
          <a:p>
            <a:pPr indent="0" lvl="0" marL="0" rtl="0" algn="l">
              <a:lnSpc>
                <a:spcPct val="115000"/>
              </a:lnSpc>
              <a:spcBef>
                <a:spcPts val="1600"/>
              </a:spcBef>
              <a:spcAft>
                <a:spcPts val="0"/>
              </a:spcAft>
              <a:buNone/>
            </a:pPr>
            <a:r>
              <a:rPr b="0" lang="en" sz="1800">
                <a:latin typeface="Lato"/>
                <a:ea typeface="Lato"/>
                <a:cs typeface="Lato"/>
                <a:sym typeface="Lato"/>
              </a:rPr>
              <a:t>Machine </a:t>
            </a:r>
            <a:r>
              <a:rPr b="0" lang="en" sz="1800">
                <a:latin typeface="Lato"/>
                <a:ea typeface="Lato"/>
                <a:cs typeface="Lato"/>
                <a:sym typeface="Lato"/>
              </a:rPr>
              <a:t>always</a:t>
            </a:r>
            <a:r>
              <a:rPr b="0" lang="en" sz="1800">
                <a:latin typeface="Lato"/>
                <a:ea typeface="Lato"/>
                <a:cs typeface="Lato"/>
                <a:sym typeface="Lato"/>
              </a:rPr>
              <a:t> shows how much money left more to buy and stops purchase ,when remaining amount is 0 </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pic>
        <p:nvPicPr>
          <p:cNvPr id="88" name="Google Shape;88;p15"/>
          <p:cNvPicPr preferRelativeResize="0"/>
          <p:nvPr/>
        </p:nvPicPr>
        <p:blipFill>
          <a:blip r:embed="rId3">
            <a:alphaModFix/>
          </a:blip>
          <a:stretch>
            <a:fillRect/>
          </a:stretch>
        </p:blipFill>
        <p:spPr>
          <a:xfrm>
            <a:off x="5841075" y="1013800"/>
            <a:ext cx="3115901" cy="3115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grpSp>
        <p:nvGrpSpPr>
          <p:cNvPr id="93" name="Google Shape;93;p16"/>
          <p:cNvGrpSpPr/>
          <p:nvPr/>
        </p:nvGrpSpPr>
        <p:grpSpPr>
          <a:xfrm>
            <a:off x="6781388" y="2464029"/>
            <a:ext cx="2212050" cy="2537076"/>
            <a:chOff x="6803275" y="395363"/>
            <a:chExt cx="2212050" cy="2537076"/>
          </a:xfrm>
        </p:grpSpPr>
        <p:pic>
          <p:nvPicPr>
            <p:cNvPr id="94" name="Google Shape;94;p16"/>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95" name="Google Shape;95;p16"/>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96" name="Google Shape;96;p16"/>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Look Here</a:t>
              </a:r>
              <a:endParaRPr b="1">
                <a:solidFill>
                  <a:schemeClr val="dk1"/>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This takes 1$ and 5$ </a:t>
              </a:r>
              <a:r>
                <a:rPr lang="en" sz="1200">
                  <a:solidFill>
                    <a:schemeClr val="dk2"/>
                  </a:solidFill>
                  <a:latin typeface="Raleway"/>
                  <a:ea typeface="Raleway"/>
                  <a:cs typeface="Raleway"/>
                  <a:sym typeface="Raleway"/>
                </a:rPr>
                <a:t>separate</a:t>
              </a:r>
              <a:endParaRPr sz="1200">
                <a:solidFill>
                  <a:schemeClr val="dk2"/>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Automatically calculate total money you have</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Operable</a:t>
              </a:r>
              <a:r>
                <a:rPr lang="en" sz="1200">
                  <a:solidFill>
                    <a:schemeClr val="dk2"/>
                  </a:solidFill>
                  <a:latin typeface="Raleway"/>
                  <a:ea typeface="Raleway"/>
                  <a:cs typeface="Raleway"/>
                  <a:sym typeface="Raleway"/>
                </a:rPr>
                <a:t> using 1-5 numbers</a:t>
              </a:r>
              <a:endParaRPr sz="1200">
                <a:solidFill>
                  <a:schemeClr val="dk2"/>
                </a:solidFill>
                <a:latin typeface="Raleway"/>
                <a:ea typeface="Raleway"/>
                <a:cs typeface="Raleway"/>
                <a:sym typeface="Raleway"/>
              </a:endParaRPr>
            </a:p>
          </p:txBody>
        </p:sp>
      </p:grpSp>
      <p:pic>
        <p:nvPicPr>
          <p:cNvPr id="97" name="Google Shape;97;p16"/>
          <p:cNvPicPr preferRelativeResize="0"/>
          <p:nvPr/>
        </p:nvPicPr>
        <p:blipFill rotWithShape="1">
          <a:blip r:embed="rId5">
            <a:alphaModFix/>
          </a:blip>
          <a:srcRect b="46833" l="0" r="70141" t="2747"/>
          <a:stretch/>
        </p:blipFill>
        <p:spPr>
          <a:xfrm>
            <a:off x="51950" y="0"/>
            <a:ext cx="54159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grpSp>
        <p:nvGrpSpPr>
          <p:cNvPr id="102" name="Google Shape;102;p17"/>
          <p:cNvGrpSpPr/>
          <p:nvPr/>
        </p:nvGrpSpPr>
        <p:grpSpPr>
          <a:xfrm>
            <a:off x="6781388" y="2464035"/>
            <a:ext cx="2212050" cy="2537076"/>
            <a:chOff x="6803275" y="395363"/>
            <a:chExt cx="2212050" cy="2537076"/>
          </a:xfrm>
        </p:grpSpPr>
        <p:pic>
          <p:nvPicPr>
            <p:cNvPr id="103" name="Google Shape;103;p17"/>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04" name="Google Shape;104;p17"/>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05" name="Google Shape;105;p17"/>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Have a look</a:t>
              </a:r>
              <a:endParaRPr b="1">
                <a:solidFill>
                  <a:schemeClr val="dk1"/>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Shows Remaining Money after Purchase</a:t>
              </a:r>
              <a:endParaRPr sz="1200">
                <a:solidFill>
                  <a:schemeClr val="dk2"/>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Shows Total bill</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Machine can be controlled</a:t>
              </a:r>
              <a:endParaRPr sz="1200">
                <a:solidFill>
                  <a:schemeClr val="dk2"/>
                </a:solidFill>
                <a:latin typeface="Raleway"/>
                <a:ea typeface="Raleway"/>
                <a:cs typeface="Raleway"/>
                <a:sym typeface="Raleway"/>
              </a:endParaRPr>
            </a:p>
          </p:txBody>
        </p:sp>
      </p:grpSp>
      <p:pic>
        <p:nvPicPr>
          <p:cNvPr id="106" name="Google Shape;106;p17"/>
          <p:cNvPicPr preferRelativeResize="0"/>
          <p:nvPr/>
        </p:nvPicPr>
        <p:blipFill rotWithShape="1">
          <a:blip r:embed="rId5">
            <a:alphaModFix/>
          </a:blip>
          <a:srcRect b="4696" l="0" r="65629" t="37822"/>
          <a:stretch/>
        </p:blipFill>
        <p:spPr>
          <a:xfrm>
            <a:off x="0" y="0"/>
            <a:ext cx="5467699"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pSp>
        <p:nvGrpSpPr>
          <p:cNvPr id="111" name="Google Shape;111;p18"/>
          <p:cNvGrpSpPr/>
          <p:nvPr/>
        </p:nvGrpSpPr>
        <p:grpSpPr>
          <a:xfrm>
            <a:off x="6781388" y="2464035"/>
            <a:ext cx="2212050" cy="2537076"/>
            <a:chOff x="6803275" y="395363"/>
            <a:chExt cx="2212050" cy="2537076"/>
          </a:xfrm>
        </p:grpSpPr>
        <p:pic>
          <p:nvPicPr>
            <p:cNvPr id="112" name="Google Shape;112;p18"/>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13" name="Google Shape;113;p18"/>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14" name="Google Shape;114;p18"/>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Have a look</a:t>
              </a:r>
              <a:endParaRPr b="1">
                <a:solidFill>
                  <a:schemeClr val="dk1"/>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Automatically stops when total remaining is 0</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Shows , sorry message</a:t>
              </a:r>
              <a:endParaRPr sz="1200">
                <a:solidFill>
                  <a:schemeClr val="dk2"/>
                </a:solidFill>
                <a:latin typeface="Raleway"/>
                <a:ea typeface="Raleway"/>
                <a:cs typeface="Raleway"/>
                <a:sym typeface="Raleway"/>
              </a:endParaRPr>
            </a:p>
          </p:txBody>
        </p:sp>
      </p:grpSp>
      <p:pic>
        <p:nvPicPr>
          <p:cNvPr id="115" name="Google Shape;115;p18"/>
          <p:cNvPicPr preferRelativeResize="0"/>
          <p:nvPr/>
        </p:nvPicPr>
        <p:blipFill rotWithShape="1">
          <a:blip r:embed="rId5">
            <a:alphaModFix/>
          </a:blip>
          <a:srcRect b="0" l="0" r="25534" t="0"/>
          <a:stretch/>
        </p:blipFill>
        <p:spPr>
          <a:xfrm>
            <a:off x="83125" y="30500"/>
            <a:ext cx="5384574" cy="5082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idx="4294967295" type="title"/>
          </p:nvPr>
        </p:nvSpPr>
        <p:spPr>
          <a:xfrm>
            <a:off x="504600" y="3796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rPr>
              <a:t>What if we try to buy </a:t>
            </a:r>
            <a:endParaRPr sz="3600">
              <a:solidFill>
                <a:schemeClr val="dk1"/>
              </a:solidFill>
            </a:endParaRPr>
          </a:p>
          <a:p>
            <a:pPr indent="0" lvl="0" marL="0" rtl="0" algn="l">
              <a:spcBef>
                <a:spcPts val="1600"/>
              </a:spcBef>
              <a:spcAft>
                <a:spcPts val="1600"/>
              </a:spcAft>
              <a:buNone/>
            </a:pPr>
            <a:r>
              <a:rPr lang="en" sz="3600">
                <a:solidFill>
                  <a:schemeClr val="dk1"/>
                </a:solidFill>
              </a:rPr>
              <a:t>Costlier product than money we have</a:t>
            </a:r>
            <a:r>
              <a:rPr lang="en" sz="3600">
                <a:solidFill>
                  <a:schemeClr val="dk1"/>
                </a:solidFill>
              </a:rPr>
              <a:t> ? </a:t>
            </a:r>
            <a:endParaRPr sz="2400"/>
          </a:p>
        </p:txBody>
      </p:sp>
      <p:pic>
        <p:nvPicPr>
          <p:cNvPr id="121" name="Google Shape;121;p19"/>
          <p:cNvPicPr preferRelativeResize="0"/>
          <p:nvPr/>
        </p:nvPicPr>
        <p:blipFill>
          <a:blip r:embed="rId3">
            <a:alphaModFix/>
          </a:blip>
          <a:stretch>
            <a:fillRect/>
          </a:stretch>
        </p:blipFill>
        <p:spPr>
          <a:xfrm>
            <a:off x="5841075" y="1013800"/>
            <a:ext cx="3115901" cy="3115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grpSp>
        <p:nvGrpSpPr>
          <p:cNvPr id="126" name="Google Shape;126;p20"/>
          <p:cNvGrpSpPr/>
          <p:nvPr/>
        </p:nvGrpSpPr>
        <p:grpSpPr>
          <a:xfrm>
            <a:off x="6781388" y="2464035"/>
            <a:ext cx="2212050" cy="2537076"/>
            <a:chOff x="6803275" y="395363"/>
            <a:chExt cx="2212050" cy="2537076"/>
          </a:xfrm>
        </p:grpSpPr>
        <p:pic>
          <p:nvPicPr>
            <p:cNvPr id="127" name="Google Shape;127;p20"/>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28" name="Google Shape;128;p20"/>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29" name="Google Shape;129;p20"/>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Have a look</a:t>
              </a:r>
              <a:endParaRPr b="1">
                <a:solidFill>
                  <a:schemeClr val="dk1"/>
                </a:solidFill>
                <a:latin typeface="Raleway"/>
                <a:ea typeface="Raleway"/>
                <a:cs typeface="Raleway"/>
                <a:sym typeface="Raleway"/>
              </a:endParaRPr>
            </a:p>
            <a:p>
              <a:pPr indent="0" lvl="0" marL="0" rtl="0" algn="l">
                <a:spcBef>
                  <a:spcPts val="800"/>
                </a:spcBef>
                <a:spcAft>
                  <a:spcPts val="0"/>
                </a:spcAft>
                <a:buNone/>
              </a:pPr>
              <a:r>
                <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Shows , Your money isn’t enough and ask you to buy another</a:t>
              </a:r>
              <a:endParaRPr sz="1200">
                <a:solidFill>
                  <a:schemeClr val="dk2"/>
                </a:solidFill>
                <a:latin typeface="Raleway"/>
                <a:ea typeface="Raleway"/>
                <a:cs typeface="Raleway"/>
                <a:sym typeface="Raleway"/>
              </a:endParaRPr>
            </a:p>
          </p:txBody>
        </p:sp>
      </p:grpSp>
      <p:pic>
        <p:nvPicPr>
          <p:cNvPr id="130" name="Google Shape;130;p20"/>
          <p:cNvPicPr preferRelativeResize="0"/>
          <p:nvPr/>
        </p:nvPicPr>
        <p:blipFill rotWithShape="1">
          <a:blip r:embed="rId5">
            <a:alphaModFix/>
          </a:blip>
          <a:srcRect b="0" l="0" r="22197" t="26996"/>
          <a:stretch/>
        </p:blipFill>
        <p:spPr>
          <a:xfrm>
            <a:off x="0" y="0"/>
            <a:ext cx="5467699"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idx="4294967295" type="title"/>
          </p:nvPr>
        </p:nvSpPr>
        <p:spPr>
          <a:xfrm>
            <a:off x="504600" y="3796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Have you noticed exit and main menu </a:t>
            </a:r>
            <a:r>
              <a:rPr lang="en" sz="3600">
                <a:solidFill>
                  <a:schemeClr val="dk1"/>
                </a:solidFill>
              </a:rPr>
              <a:t> ? </a:t>
            </a:r>
            <a:endParaRPr sz="2400"/>
          </a:p>
        </p:txBody>
      </p:sp>
      <p:pic>
        <p:nvPicPr>
          <p:cNvPr id="136" name="Google Shape;136;p21"/>
          <p:cNvPicPr preferRelativeResize="0"/>
          <p:nvPr/>
        </p:nvPicPr>
        <p:blipFill>
          <a:blip r:embed="rId3">
            <a:alphaModFix/>
          </a:blip>
          <a:stretch>
            <a:fillRect/>
          </a:stretch>
        </p:blipFill>
        <p:spPr>
          <a:xfrm>
            <a:off x="5841075" y="1013800"/>
            <a:ext cx="3115901" cy="3115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