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45bb83c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45bb83c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Tournament selection provides selection pressure by holding a tournament among S competitors, with S being the tournament size. The winner of the tournament is the individual with the highest fitness of the S tournament competitors. The winner is then inserted into the mating pool. The mating pool, being comprised of tournament winners, has a higher average fitness than the average population fitness. T his fitness difference provides the selection pressure , which drives the GA to improve the fitness of each succeeding generation . Increased select ion pressure can be provided by simply increasing the tournament size s, as the winner from a larger tournament will, on average, have a higher fitness than the winner of a smaller tournament.</a:t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2f430328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22f430328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af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Individuals with high fitness have more chance to be selected for reproduction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2f430328_0_1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2f430328_0_1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af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Individuals with high fitness have more chance to be selected for reproduction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2f430328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2f430328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2f430328_0_3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22f430328_0_3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The whole </a:t>
            </a:r>
            <a:r>
              <a:rPr lang="af"/>
              <a:t>process</a:t>
            </a:r>
            <a:r>
              <a:rPr lang="af"/>
              <a:t> repeats till the optimal solution is </a:t>
            </a:r>
            <a:r>
              <a:rPr lang="af"/>
              <a:t>achieved</a:t>
            </a:r>
            <a:r>
              <a:rPr lang="af"/>
              <a:t> or till the desired number of generations are completed.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2f430328_0_4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2f430328_0_4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The whole process repeats till the optimal solution is achieved or till the desired number of generations are completed.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b029ee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5b029e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The whole process repeats till the optimal solution is achieved or till the desired number of generations are completed.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b029ee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b029ee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The whole process repeats till the optimal solution is achieved or till the desired number of generations are completed.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b029ee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5b029ee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The whole process repeats till the optimal solution is achieved or till the desired number of generations are completed.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5b029eeb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5b029eeb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791508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791508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22f43032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22f43032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791508b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791508b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2f43032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2f43032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2f430328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2f430328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791508b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791508b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https://stackoverflow.com/questions/41245917/what-are-the-benefits-of-gray-code-in-evolutionary-computation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2f430328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22f430328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2f430328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2f430328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Tournament selection provides selection pressure by holding a tournament among S competitors, with S being the tournament size. The winner of the tournament is the individual with the highest fitness of the S tournament competitors. The winner is then inserted into the mating pool. The mating pool, being comprised of tournament winners, has a higher average fitness than the average population fitness. T his fitness difference provides the selection pressure , which drives the GA to improve the fitness of each succeeding generation . Increased select ion pressure can be provided by simply increasing the tournament size s, as the winner from a larger tournament will, on average, have a higher fitness than the winner of a smaller tournament.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45bb83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245bb83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Tournament selection provides selection pressure by holding a tournament among S competitors, with S being the tournament size. The winner of the tournament is the individual with the highest fitness of the S tournament competitors. The winner is then inserted into the mating pool. The mating pool, being comprised of tournament winners, has a higher average fitness than the average population fitness. T his fitness difference provides the selection pressure , which drives the GA to improve the fitness of each succeeding generation . Increased select ion pressure can be provided by simply increasing the tournament size s, as the winner from a larger tournament will, on average, have a higher fitness than the winner of a smaller tournament.</a:t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809660" y="6073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5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Optimization_(mathematics)" TargetMode="External"/><Relationship Id="rId4" Type="http://schemas.openxmlformats.org/officeDocument/2006/relationships/hyperlink" Target="https://en.wikipedia.org/wiki/Search_algorith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Multi Objective Optimization Problem with NSGA-II</a:t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rgbClr val="000000"/>
                </a:solidFill>
              </a:rPr>
              <a:t>Sai Prudhvi Valicherla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lt1"/>
                </a:solidFill>
              </a:rPr>
              <a:t>Selection</a:t>
            </a:r>
            <a:endParaRPr sz="16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683700" y="1650200"/>
            <a:ext cx="45885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GAs are able to identify optimal or near-optimal solutions under a wide range of selection pressure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If the selection pressure is too low, the convergence rate will be slow, and the GA will unnecessarily take longer to find the optimal solution.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If the selection pressure is too high, there is an increased chance of the GA prematurely converging to an incorrect (suboptimal) solution.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af" sz="1300">
                <a:solidFill>
                  <a:srgbClr val="000000"/>
                </a:solidFill>
              </a:rPr>
              <a:t>Tournament selection</a:t>
            </a:r>
            <a:r>
              <a:rPr lang="af" sz="1300">
                <a:solidFill>
                  <a:srgbClr val="000000"/>
                </a:solidFill>
              </a:rPr>
              <a:t> provides selection pressure by holding a tournament among S competitors, with S being the tournament size. 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450" y="2038375"/>
            <a:ext cx="3716575" cy="21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rgbClr val="212121"/>
                </a:solidFill>
              </a:rPr>
              <a:t>Crossover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683700" y="1478750"/>
            <a:ext cx="38883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For each pair of selected parents, a crossover point is chosen at random from within the genes.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Offsprings are created by exchanging the genes of parents among themselves until the crossover point is reached.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For example the two parents: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af">
                <a:solidFill>
                  <a:srgbClr val="000000"/>
                </a:solidFill>
              </a:rPr>
              <a:t>parent1 = 000</a:t>
            </a:r>
            <a:r>
              <a:rPr lang="af">
                <a:solidFill>
                  <a:srgbClr val="000000"/>
                </a:solidFill>
                <a:highlight>
                  <a:schemeClr val="accent4"/>
                </a:highlight>
              </a:rPr>
              <a:t>00</a:t>
            </a:r>
            <a:endParaRPr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rgbClr val="000000"/>
                </a:solidFill>
              </a:rPr>
              <a:t>parent2 = 111</a:t>
            </a:r>
            <a:r>
              <a:rPr lang="af">
                <a:solidFill>
                  <a:srgbClr val="000000"/>
                </a:solidFill>
                <a:highlight>
                  <a:schemeClr val="accent1"/>
                </a:highlight>
              </a:rPr>
              <a:t>11</a:t>
            </a:r>
            <a:endParaRPr>
              <a:solidFill>
                <a:srgbClr val="000000"/>
              </a:solidFill>
              <a:highlight>
                <a:schemeClr val="accen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rgbClr val="000000"/>
                </a:solidFill>
              </a:rPr>
              <a:t>May result in two cross-over children: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rgbClr val="000000"/>
                </a:solidFill>
              </a:rPr>
              <a:t>child1 = 000</a:t>
            </a:r>
            <a:r>
              <a:rPr lang="af">
                <a:solidFill>
                  <a:srgbClr val="000000"/>
                </a:solidFill>
                <a:highlight>
                  <a:schemeClr val="accent1"/>
                </a:highlight>
              </a:rPr>
              <a:t>11</a:t>
            </a:r>
            <a:endParaRPr>
              <a:solidFill>
                <a:srgbClr val="000000"/>
              </a:solidFill>
              <a:highlight>
                <a:schemeClr val="accent1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rgbClr val="000000"/>
                </a:solidFill>
              </a:rPr>
              <a:t>child2 = 111</a:t>
            </a:r>
            <a:r>
              <a:rPr lang="af">
                <a:solidFill>
                  <a:srgbClr val="000000"/>
                </a:solidFill>
                <a:highlight>
                  <a:schemeClr val="accent4"/>
                </a:highlight>
              </a:rPr>
              <a:t>00</a:t>
            </a:r>
            <a:endParaRPr>
              <a:solidFill>
                <a:srgbClr val="555555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41877"/>
            <a:ext cx="4545524" cy="220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lt1"/>
                </a:solidFill>
              </a:rPr>
              <a:t>Mutation</a:t>
            </a:r>
            <a:endParaRPr sz="16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683700" y="1896675"/>
            <a:ext cx="44919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Mutation occurs to maintain diversity within the population and prevent premature convergence.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In certain new offspring formed, some of their genes can be subjected to a mutation with a low random probability. This implies that some of the bits in the bit string can be flipped.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For example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rgbClr val="000000"/>
                </a:solidFill>
              </a:rPr>
              <a:t>C</a:t>
            </a:r>
            <a:r>
              <a:rPr lang="af">
                <a:solidFill>
                  <a:srgbClr val="000000"/>
                </a:solidFill>
              </a:rPr>
              <a:t>hild = 000</a:t>
            </a:r>
            <a:r>
              <a:rPr lang="af">
                <a:solidFill>
                  <a:srgbClr val="000000"/>
                </a:solidFill>
                <a:highlight>
                  <a:schemeClr val="accent1"/>
                </a:highlight>
              </a:rPr>
              <a:t>11</a:t>
            </a:r>
            <a:r>
              <a:rPr lang="af">
                <a:solidFill>
                  <a:srgbClr val="000000"/>
                </a:solidFill>
              </a:rPr>
              <a:t>0011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rgbClr val="000000"/>
                </a:solidFill>
              </a:rPr>
              <a:t>Mutated Child = 000</a:t>
            </a:r>
            <a:r>
              <a:rPr lang="af">
                <a:solidFill>
                  <a:srgbClr val="000000"/>
                </a:solidFill>
                <a:highlight>
                  <a:schemeClr val="accent1"/>
                </a:highlight>
              </a:rPr>
              <a:t>00</a:t>
            </a:r>
            <a:r>
              <a:rPr lang="af">
                <a:solidFill>
                  <a:srgbClr val="000000"/>
                </a:solidFill>
              </a:rPr>
              <a:t>0011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000" y="1689650"/>
            <a:ext cx="3000029" cy="26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rgbClr val="212121"/>
                </a:solidFill>
              </a:rPr>
              <a:t>Termination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The algorithm terminates if the population has converged (does not produce offspring which are significantly different from the previous generation).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Then it is said that the genetic algorithm has provided a set of solutions to our problem.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rgbClr val="212121"/>
                </a:solidFill>
              </a:rPr>
              <a:t>NSGA-II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683700" y="1575200"/>
            <a:ext cx="69099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Population Initialized.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af" sz="1300">
                <a:solidFill>
                  <a:srgbClr val="000000"/>
                </a:solidFill>
              </a:rPr>
              <a:t>Domination: </a:t>
            </a:r>
            <a:r>
              <a:rPr lang="af" sz="1300">
                <a:solidFill>
                  <a:srgbClr val="000000"/>
                </a:solidFill>
              </a:rPr>
              <a:t>An individual is said to dominate another 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af" sz="1300">
                <a:solidFill>
                  <a:srgbClr val="000000"/>
                </a:solidFill>
              </a:rPr>
              <a:t>If the objective functions of it is no worse than the other.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af" sz="1300">
                <a:solidFill>
                  <a:srgbClr val="000000"/>
                </a:solidFill>
              </a:rPr>
              <a:t>At least in one of its objective functions it is better than the other.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First front is non-dominated, Second front being dominated by the individuals in the first front only and the formation of front goes 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Crowding distance is the measure of how close an individual to its neighbour.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Larger the crowding distance, better the diversity in the population.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Crowding distance is compared if both the individuals have same rank.	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rgbClr val="212121"/>
                </a:solidFill>
              </a:rPr>
              <a:t>NSGA-II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683700" y="1575200"/>
            <a:ext cx="35358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Parents are selected by using binary tournament selection based on the rank and crowding distance.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Offsprings are generated from the crossover function and mutation operation is applied on the offsprings.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874" y="1399150"/>
            <a:ext cx="4354125" cy="25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683700" y="5442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rgbClr val="212121"/>
                </a:solidFill>
              </a:rPr>
              <a:t>NSGA-II Results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50" y="1201500"/>
            <a:ext cx="2805100" cy="20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550" y="1201500"/>
            <a:ext cx="2864510" cy="20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550" y="3182700"/>
            <a:ext cx="2805099" cy="190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0050" y="3184297"/>
            <a:ext cx="2864500" cy="191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ctrTitle"/>
          </p:nvPr>
        </p:nvSpPr>
        <p:spPr>
          <a:xfrm>
            <a:off x="683700" y="5442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rgbClr val="212121"/>
                </a:solidFill>
              </a:rPr>
              <a:t>NSGA-II Results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50" y="1125298"/>
            <a:ext cx="3402459" cy="20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836" y="1049100"/>
            <a:ext cx="3523814" cy="20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50" y="3120310"/>
            <a:ext cx="3402449" cy="194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5825" y="3058678"/>
            <a:ext cx="3523825" cy="201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ctrTitle"/>
          </p:nvPr>
        </p:nvSpPr>
        <p:spPr>
          <a:xfrm>
            <a:off x="683700" y="5442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rgbClr val="212121"/>
                </a:solidFill>
              </a:rPr>
              <a:t>NSGA-II Results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00" y="1163400"/>
            <a:ext cx="2778436" cy="20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725" y="3090000"/>
            <a:ext cx="2655950" cy="191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700" y="3136350"/>
            <a:ext cx="2778425" cy="193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2725" y="1239600"/>
            <a:ext cx="2655950" cy="18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Hypervolume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300" y="1682349"/>
            <a:ext cx="4209600" cy="28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750100" y="1746650"/>
            <a:ext cx="311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latin typeface="Open Sans"/>
                <a:ea typeface="Open Sans"/>
                <a:cs typeface="Open Sans"/>
                <a:sym typeface="Open Sans"/>
              </a:rPr>
              <a:t>The hypervolume indicator is a measure used to evaluate the performance of search algorithms and to guide the search.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683700" y="7728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rgbClr val="000000"/>
                </a:solidFill>
              </a:rPr>
              <a:t>MULTI OBJECTIVE OPTIMIZATION PROBLEM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83700" y="2141450"/>
            <a:ext cx="69099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It is a branch of mathematics used in multiple criteria decision-making, which deals with optimization problems involving two or more objective or conflicting objectives function to be optimized simultaneously.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Conflicting objectives are one objective increases the other decreases. There is no a unique global solution but a set of solutions.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2E2E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 sz="3600">
                <a:solidFill>
                  <a:srgbClr val="212121"/>
                </a:solidFill>
              </a:rPr>
              <a:t>Thank</a:t>
            </a:r>
            <a:r>
              <a:rPr b="0" lang="af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af" sz="3600">
                <a:solidFill>
                  <a:srgbClr val="212121"/>
                </a:solidFill>
              </a:rPr>
              <a:t>you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455100" y="6204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lt1"/>
                </a:solidFill>
              </a:rPr>
              <a:t>Functions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&lt;math xmlns=&quot;http://www.w3.org/1998/Math/MathML&quot;&gt;&lt;mi mathcolor=&quot;#FFFFFF&quot;&gt;O&lt;/mi&gt;&lt;mi mathcolor=&quot;#FFFFFF&quot;&gt;b&lt;/mi&gt;&lt;mi mathcolor=&quot;#FFFFFF&quot;&gt;j&lt;/mi&gt;&lt;mi mathcolor=&quot;#FFFFFF&quot;&gt;e&lt;/mi&gt;&lt;mi mathcolor=&quot;#FFFFFF&quot;&gt;c&lt;/mi&gt;&lt;mi mathcolor=&quot;#FFFFFF&quot;&gt;t&lt;/mi&gt;&lt;mi mathcolor=&quot;#FFFFFF&quot;&gt;i&lt;/mi&gt;&lt;mi mathcolor=&quot;#FFFFFF&quot;&gt;v&lt;/mi&gt;&lt;mi mathcolor=&quot;#FFFFFF&quot;&gt;e&lt;/mi&gt;&lt;mo mathcolor=&quot;#FFFFFF&quot;&gt;&amp;#xA0;&lt;/mo&gt;&lt;mi mathcolor=&quot;#FFFFFF&quot;&gt;F&lt;/mi&gt;&lt;mi mathcolor=&quot;#FFFFFF&quot;&gt;u&lt;/mi&gt;&lt;mi mathcolor=&quot;#FFFFFF&quot;&gt;n&lt;/mi&gt;&lt;mi mathcolor=&quot;#FFFFFF&quot;&gt;c&lt;/mi&gt;&lt;mi mathcolor=&quot;#FFFFFF&quot;&gt;t&lt;/mi&gt;&lt;mi mathcolor=&quot;#FFFFFF&quot;&gt;i&lt;/mi&gt;&lt;mi mathcolor=&quot;#FFFFFF&quot;&gt;o&lt;/mi&gt;&lt;mi mathcolor=&quot;#FFFFFF&quot;&gt;n&lt;/mi&gt;&lt;mspace linebreak=&quot;newline&quot;/&gt;&lt;mi&gt;m&lt;/mi&gt;&lt;mi&gt;i&lt;/mi&gt;&lt;mi&gt;n&lt;/mi&gt;&lt;mfenced&gt;&lt;mrow&gt;&lt;msub&gt;&lt;mi&gt;f&lt;/mi&gt;&lt;mn&gt;1&lt;/mn&gt;&lt;/msub&gt;&lt;mo&gt;,&lt;/mo&gt;&lt;msub&gt;&lt;mi&gt;f&lt;/mi&gt;&lt;mn&gt;2&lt;/mn&gt;&lt;/msub&gt;&lt;/mrow&gt;&lt;/mfenced&gt;&lt;mspace linebreak=&quot;newline&quot;/&gt;&lt;mi mathcolor=&quot;#FFFFFF&quot;&gt;R&lt;/mi&gt;&lt;mi mathcolor=&quot;#FFFFFF&quot;&gt;a&lt;/mi&gt;&lt;mi mathcolor=&quot;#FFFFFF&quot;&gt;n&lt;/mi&gt;&lt;mi mathcolor=&quot;#FFFFFF&quot;&gt;g&lt;/mi&gt;&lt;mi mathcolor=&quot;#FFFFFF&quot;&gt;e&lt;/mi&gt;&lt;mo mathcolor=&quot;#FFFFFF&quot;&gt;&amp;#xA0;&lt;/mo&gt;&lt;mi mathcolor=&quot;#FFFFFF&quot;&gt;o&lt;/mi&gt;&lt;mi mathcolor=&quot;#FFFFFF&quot;&gt;f&lt;/mi&gt;&lt;mo mathcolor=&quot;#FFFFFF&quot;&gt;&amp;#xA0;&lt;/mo&gt;&lt;mi mathcolor=&quot;#FFFFFF&quot;&gt;v&lt;/mi&gt;&lt;mi mathcolor=&quot;#FFFFFF&quot;&gt;a&lt;/mi&gt;&lt;mi mathcolor=&quot;#FFFFFF&quot;&gt;r&lt;/mi&gt;&lt;mi mathcolor=&quot;#FFFFFF&quot;&gt;i&lt;/mi&gt;&lt;mi mathcolor=&quot;#FFFFFF&quot;&gt;a&lt;/mi&gt;&lt;mi mathcolor=&quot;#FFFFFF&quot;&gt;b&lt;/mi&gt;&lt;mi mathcolor=&quot;#FFFFFF&quot;&gt;l&lt;/mi&gt;&lt;mi mathcolor=&quot;#FFFFFF&quot;&gt;e&lt;/mi&gt;&lt;mi mathcolor=&quot;#FFFFFF&quot;&gt;s&lt;/mi&gt;&lt;mspace linebreak=&quot;newline&quot;/&gt;&lt;mo&gt;-&lt;/mo&gt;&lt;mn&gt;4&lt;/mn&gt;&lt;mo&gt;.&lt;/mo&gt;&lt;mn&gt;0&lt;/mn&gt;&lt;mo&gt;&amp;#x2264;&lt;/mo&gt;&lt;msub&gt;&lt;mi&gt;x&lt;/mi&gt;&lt;mn&gt;1&lt;/mn&gt;&lt;/msub&gt;&lt;mo&gt;,&lt;/mo&gt;&lt;mo&gt;&amp;#xA0;&lt;/mo&gt;&lt;msub&gt;&lt;mi&gt;x&lt;/mi&gt;&lt;mn&gt;2&lt;/mn&gt;&lt;/msub&gt;&lt;mo&gt;,&lt;/mo&gt;&lt;mo&gt;&amp;#xA0;&lt;/mo&gt;&lt;msub&gt;&lt;mi&gt;x&lt;/mi&gt;&lt;mn&gt;3&lt;/mn&gt;&lt;/msub&gt;&lt;mo&gt;&amp;#x2264;&lt;/mo&gt;&lt;mn&gt;4&lt;/mn&gt;&lt;mo&gt;.&lt;/mo&gt;&lt;mn&gt;0&lt;/mn&gt;&lt;mo&gt;&amp;#xA0;&lt;/mo&gt;&lt;/math&gt;" id="100" name="Google Shape;100;p18" title="O b j e c t i v e space F u n c t i o n&#10;m i n open parentheses f subscript 1 comma f subscript 2 close parentheses&#10;R a n g e space o f space v a r i a b l e s&#10;minus 4.0 less or equal than x subscript 1 comma space x subscript 2 comma space x subscript 3 less or equal than 4.0 spa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8500"/>
            <a:ext cx="2675397" cy="16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n&gt;3&lt;/mn&gt;&lt;mo&gt;&amp;#xB7;&lt;/mo&gt;&lt;msub&gt;&lt;mi&gt;f&lt;/mi&gt;&lt;mn&gt;1&lt;/mn&gt;&lt;/msub&gt;&lt;mo&gt;=&lt;/mo&gt;&lt;msup&gt;&lt;mfenced&gt;&lt;mfrac&gt;&lt;msub&gt;&lt;mi&gt;x&lt;/mi&gt;&lt;mn&gt;1&lt;/mn&gt;&lt;/msub&gt;&lt;mn&gt;2&lt;/mn&gt;&lt;/mfrac&gt;&lt;/mfenced&gt;&lt;mn&gt;2&lt;/mn&gt;&lt;/msup&gt;&lt;mo&gt;+&lt;/mo&gt;&lt;msup&gt;&lt;mfenced&gt;&lt;mfrac&gt;&lt;msub&gt;&lt;mi&gt;x&lt;/mi&gt;&lt;mn&gt;2&lt;/mn&gt;&lt;/msub&gt;&lt;mn&gt;4&lt;/mn&gt;&lt;/mfrac&gt;&lt;/mfenced&gt;&lt;mn&gt;2&lt;/mn&gt;&lt;/msup&gt;&lt;mo&gt;+&lt;/mo&gt;&lt;msubsup&gt;&lt;mi&gt;x&lt;/mi&gt;&lt;mn&gt;3&lt;/mn&gt;&lt;mn&gt;2&lt;/mn&gt;&lt;/msubsup&gt;&lt;mspace linebreak=&quot;newline&quot;/&gt;&lt;mspace linebreak=&quot;newline&quot;/&gt;&lt;mn&gt;3&lt;/mn&gt;&lt;mo&gt;&amp;#xB7;&lt;/mo&gt;&lt;msub&gt;&lt;mi&gt;f&lt;/mi&gt;&lt;mn&gt;2&lt;/mn&gt;&lt;/msub&gt;&lt;mo&gt;=&lt;/mo&gt;&lt;msup&gt;&lt;mfenced&gt;&lt;mrow&gt;&lt;mfrac&gt;&lt;msub&gt;&lt;mi&gt;x&lt;/mi&gt;&lt;mn&gt;1&lt;/mn&gt;&lt;/msub&gt;&lt;mn&gt;2&lt;/mn&gt;&lt;/mfrac&gt;&lt;mo&gt;-&lt;/mo&gt;&lt;mn&gt;1&lt;/mn&gt;&lt;/mrow&gt;&lt;/mfenced&gt;&lt;mn&gt;2&lt;/mn&gt;&lt;/msup&gt;&lt;mo&gt;+&lt;/mo&gt;&lt;msup&gt;&lt;mfenced&gt;&lt;mrow&gt;&lt;mfrac&gt;&lt;msub&gt;&lt;mi&gt;x&lt;/mi&gt;&lt;mn&gt;2&lt;/mn&gt;&lt;/msub&gt;&lt;mn&gt;4&lt;/mn&gt;&lt;/mfrac&gt;&lt;mo&gt;-&lt;/mo&gt;&lt;mn&gt;1&lt;/mn&gt;&lt;/mrow&gt;&lt;/mfenced&gt;&lt;mn&gt;2&lt;/mn&gt;&lt;/msup&gt;&lt;mo&gt;+&lt;/mo&gt;&lt;msup&gt;&lt;mfenced&gt;&lt;mrow&gt;&lt;msub&gt;&lt;mi&gt;x&lt;/mi&gt;&lt;mn&gt;3&lt;/mn&gt;&lt;/msub&gt;&lt;mo&gt;-&lt;/mo&gt;&lt;mn&gt;1&lt;/mn&gt;&lt;/mrow&gt;&lt;/mfenced&gt;&lt;mn&gt;2&lt;/mn&gt;&lt;/msup&gt;&lt;/math&gt;" id="101" name="Google Shape;101;p18" title="3 times f subscript 1 equals open parentheses x subscript 1 over 2 close parentheses squared plus open parentheses x subscript 2 over 4 close parentheses squared plus x subscript 3 superscript 2&#10;&#10;3 times f subscript 2 equals open parentheses x subscript 1 over 2 minus 1 close parentheses squared plus open parentheses x subscript 2 over 4 minus 1 close parentheses squared plus open parentheses x subscript 3 minus 1 close parentheses squa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750" y="1329126"/>
            <a:ext cx="4343399" cy="187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rgbClr val="000000"/>
                </a:solidFill>
              </a:rPr>
              <a:t>Genetic Algorithm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A </a:t>
            </a:r>
            <a:r>
              <a:rPr b="1" lang="af">
                <a:solidFill>
                  <a:srgbClr val="000000"/>
                </a:solidFill>
              </a:rPr>
              <a:t>genetic algorithm</a:t>
            </a:r>
            <a:r>
              <a:rPr lang="af">
                <a:solidFill>
                  <a:srgbClr val="000000"/>
                </a:solidFill>
              </a:rPr>
              <a:t> is a metaheuristic that is inspired by Charles Darwin’s theory of natural evolution. This algorithm reflects the process of </a:t>
            </a:r>
            <a:r>
              <a:rPr b="1" lang="af">
                <a:solidFill>
                  <a:srgbClr val="000000"/>
                </a:solidFill>
              </a:rPr>
              <a:t>natural selection</a:t>
            </a:r>
            <a:r>
              <a:rPr lang="af">
                <a:solidFill>
                  <a:srgbClr val="000000"/>
                </a:solidFill>
              </a:rPr>
              <a:t> where the </a:t>
            </a:r>
            <a:r>
              <a:rPr b="1" lang="af">
                <a:solidFill>
                  <a:srgbClr val="000000"/>
                </a:solidFill>
              </a:rPr>
              <a:t>fittest </a:t>
            </a:r>
            <a:r>
              <a:rPr lang="af">
                <a:solidFill>
                  <a:srgbClr val="000000"/>
                </a:solidFill>
              </a:rPr>
              <a:t>individuals are </a:t>
            </a:r>
            <a:r>
              <a:rPr b="1" lang="af">
                <a:solidFill>
                  <a:srgbClr val="000000"/>
                </a:solidFill>
              </a:rPr>
              <a:t>selected </a:t>
            </a:r>
            <a:r>
              <a:rPr lang="af">
                <a:solidFill>
                  <a:srgbClr val="000000"/>
                </a:solidFill>
              </a:rPr>
              <a:t>for </a:t>
            </a:r>
            <a:r>
              <a:rPr b="1" lang="af">
                <a:solidFill>
                  <a:srgbClr val="000000"/>
                </a:solidFill>
              </a:rPr>
              <a:t>reproduction </a:t>
            </a:r>
            <a:r>
              <a:rPr lang="af">
                <a:solidFill>
                  <a:srgbClr val="000000"/>
                </a:solidFill>
              </a:rPr>
              <a:t>in order to produce offspring of the next </a:t>
            </a:r>
            <a:r>
              <a:rPr b="1" lang="af">
                <a:solidFill>
                  <a:srgbClr val="000000"/>
                </a:solidFill>
              </a:rPr>
              <a:t>generation</a:t>
            </a:r>
            <a:r>
              <a:rPr lang="af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Genetic algorithms are commonly used to generate high-quality solutions to </a:t>
            </a:r>
            <a:r>
              <a:rPr lang="af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optimization</a:t>
            </a:r>
            <a:r>
              <a:rPr lang="af">
                <a:solidFill>
                  <a:srgbClr val="000000"/>
                </a:solidFill>
              </a:rPr>
              <a:t> and </a:t>
            </a:r>
            <a:r>
              <a:rPr lang="af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search problems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rgbClr val="212121"/>
                </a:solidFill>
              </a:rPr>
              <a:t>Initial Population</a:t>
            </a:r>
            <a:endParaRPr>
              <a:solidFill>
                <a:srgbClr val="21212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83700" y="2141450"/>
            <a:ext cx="46314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A </a:t>
            </a:r>
            <a:r>
              <a:rPr lang="af">
                <a:solidFill>
                  <a:srgbClr val="000000"/>
                </a:solidFill>
              </a:rPr>
              <a:t>set of individuals which is called a Population.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An individual is characterized by a set of parameters (variables) known as Genes. 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Genes are joined into a string to form a Chromosome (solution). Binary values are used to represent the chromosome.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550" y="1972925"/>
            <a:ext cx="3551800" cy="21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Gray Encoding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37225" y="2025250"/>
            <a:ext cx="4376400" cy="24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Gray Encoding is used to avoid the occurrences of </a:t>
            </a:r>
            <a:r>
              <a:rPr b="1" lang="af">
                <a:solidFill>
                  <a:srgbClr val="000000"/>
                </a:solidFill>
              </a:rPr>
              <a:t>Hamming Walls.</a:t>
            </a:r>
            <a:r>
              <a:rPr lang="af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A Hamming wall is a point at which it becomes rare or highly unlikely that the GA will mutate in exactly the right way to produce the next step in fitness.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Due to the properties of Gray Coding, this is much less likely to happen.</a:t>
            </a:r>
            <a:endParaRPr sz="11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625" y="2604050"/>
            <a:ext cx="4177975" cy="1799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x&lt;/mi&gt;&lt;mi&gt;i&lt;/mi&gt;&lt;/msub&gt;&lt;mo&gt;&amp;#xA0;&lt;/mo&gt;&lt;mo&gt;=&lt;/mo&gt;&lt;mo&gt;&amp;#xA0;&lt;/mo&gt;&lt;msub&gt;&lt;mi&gt;a&lt;/mi&gt;&lt;mi&gt;i&lt;/mi&gt;&lt;/msub&gt;&lt;mo&gt;&amp;#xA0;&lt;/mo&gt;&lt;mo&gt;+&lt;/mo&gt;&lt;mo&gt;&amp;#xA0;&lt;/mo&gt;&lt;mfenced&gt;&lt;mrow&gt;&lt;msub&gt;&lt;mi&gt;b&lt;/mi&gt;&lt;mi&gt;i&lt;/mi&gt;&lt;/msub&gt;&lt;mo&gt;&amp;#xA0;&lt;/mo&gt;&lt;mo&gt;-&lt;/mo&gt;&lt;mo&gt;&amp;#xA0;&lt;/mo&gt;&lt;msub&gt;&lt;mi&gt;a&lt;/mi&gt;&lt;mi&gt;i&lt;/mi&gt;&lt;/msub&gt;&lt;/mrow&gt;&lt;/mfenced&gt;&lt;mfrac&gt;&lt;msub&gt;&lt;mi&gt;c&lt;/mi&gt;&lt;mi&gt;i&lt;/mi&gt;&lt;/msub&gt;&lt;mrow&gt;&lt;msup&gt;&lt;mn&gt;2&lt;/mn&gt;&lt;mi&gt;l&lt;/mi&gt;&lt;/msup&gt;&lt;mo&gt;-&lt;/mo&gt;&lt;mn&gt;1&lt;/mn&gt;&lt;/mrow&gt;&lt;/mfrac&gt;&lt;/math&gt;" id="122" name="Google Shape;122;p21" title="x subscript i space equals space a subscript i space plus space open parentheses b subscript i space minus space a subscript i close parentheses fraction numerator c subscript i over denominator 2 to the power of l minus 1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375" y="1753651"/>
            <a:ext cx="3393299" cy="65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rgbClr val="212121"/>
                </a:solidFill>
              </a:rPr>
              <a:t>Fitness Function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Determines how fit an individual is, and gives a </a:t>
            </a:r>
            <a:r>
              <a:rPr lang="af">
                <a:solidFill>
                  <a:srgbClr val="000000"/>
                </a:solidFill>
              </a:rPr>
              <a:t> </a:t>
            </a:r>
            <a:r>
              <a:rPr b="1" lang="af">
                <a:solidFill>
                  <a:srgbClr val="000000"/>
                </a:solidFill>
              </a:rPr>
              <a:t>fitness score</a:t>
            </a:r>
            <a:r>
              <a:rPr lang="af">
                <a:solidFill>
                  <a:srgbClr val="000000"/>
                </a:solidFill>
              </a:rPr>
              <a:t>, it’s an ability of an individual to compete.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af">
                <a:solidFill>
                  <a:srgbClr val="000000"/>
                </a:solidFill>
              </a:rPr>
              <a:t>The probability that an individual will be selected for reproduction is based on its fitness score.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897"/>
            </a:gs>
            <a:gs pos="100000">
              <a:srgbClr val="04523B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lt1"/>
                </a:solidFill>
              </a:rPr>
              <a:t>Selection</a:t>
            </a:r>
            <a:endParaRPr sz="16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683700" y="1650200"/>
            <a:ext cx="39561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Selects the fittest individuals and let them pass their genes to the next generation.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Two pairs of individuals (</a:t>
            </a:r>
            <a:r>
              <a:rPr b="1" lang="af" sz="1300">
                <a:solidFill>
                  <a:srgbClr val="000000"/>
                </a:solidFill>
              </a:rPr>
              <a:t>parents</a:t>
            </a:r>
            <a:r>
              <a:rPr lang="af" sz="1300">
                <a:solidFill>
                  <a:srgbClr val="000000"/>
                </a:solidFill>
              </a:rPr>
              <a:t>) are selected based on their fitness scores.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af" sz="1300">
                <a:solidFill>
                  <a:srgbClr val="000000"/>
                </a:solidFill>
              </a:rPr>
              <a:t>Domination: </a:t>
            </a:r>
            <a:r>
              <a:rPr lang="af" sz="1300">
                <a:solidFill>
                  <a:srgbClr val="000000"/>
                </a:solidFill>
              </a:rPr>
              <a:t>An individual is said to dominate another 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af" sz="1300">
                <a:solidFill>
                  <a:srgbClr val="000000"/>
                </a:solidFill>
              </a:rPr>
              <a:t>If the objective functions of it is no worse than the other.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af" sz="1300">
                <a:solidFill>
                  <a:srgbClr val="000000"/>
                </a:solidFill>
              </a:rPr>
              <a:t>At least in one of its objective functions it is better than the other.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First front is non-dominated, Second front being dominated by the individuals in the first front only and the formation of front goes on.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800" y="1345400"/>
            <a:ext cx="2143199" cy="18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88" y="3148000"/>
            <a:ext cx="2159225" cy="16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075" y="1345400"/>
            <a:ext cx="2279750" cy="1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400" y="3081400"/>
            <a:ext cx="2224425" cy="16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lt1"/>
                </a:solidFill>
              </a:rPr>
              <a:t>Selection</a:t>
            </a:r>
            <a:endParaRPr sz="16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640825" y="1585925"/>
            <a:ext cx="45885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af" sz="1300">
                <a:solidFill>
                  <a:srgbClr val="000000"/>
                </a:solidFill>
              </a:rPr>
              <a:t>Crowding distance</a:t>
            </a:r>
            <a:r>
              <a:rPr lang="af" sz="1300">
                <a:solidFill>
                  <a:srgbClr val="000000"/>
                </a:solidFill>
              </a:rPr>
              <a:t> is the measure of how close an individual to its neighbour.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Larger the crowding distance, better the diversity in the population.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Fitness value and the Crowding distance is assigned to each individual in the Front.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af" sz="1300">
                <a:solidFill>
                  <a:srgbClr val="000000"/>
                </a:solidFill>
              </a:rPr>
              <a:t>The </a:t>
            </a:r>
            <a:r>
              <a:rPr b="1" lang="af" sz="1300">
                <a:solidFill>
                  <a:srgbClr val="000000"/>
                </a:solidFill>
              </a:rPr>
              <a:t>selection pressure</a:t>
            </a:r>
            <a:r>
              <a:rPr lang="af" sz="1300">
                <a:solidFill>
                  <a:srgbClr val="000000"/>
                </a:solidFill>
              </a:rPr>
              <a:t> is the degree to which the better individuals are favored, the higher the selection pressure, the more the better individuals are favored. 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375" y="3021800"/>
            <a:ext cx="2546025" cy="196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r&lt;/mi&gt;&lt;mo&gt;&amp;#xA0;&lt;/mo&gt;&lt;mo&gt;=&lt;/mo&gt;&lt;mo&gt;&amp;#xA0;&lt;/mo&gt;&lt;mi&gt;c&lt;/mi&gt;&lt;mi&gt;o&lt;/mi&gt;&lt;mi&gt;u&lt;/mi&gt;&lt;mi&gt;n&lt;/mi&gt;&lt;mi&gt;t&lt;/mi&gt;&lt;mfenced&gt;&lt;msub&gt;&lt;mi&gt;F&lt;/mi&gt;&lt;mi&gt;i&lt;/mi&gt;&lt;/msub&gt;&lt;/mfenced&gt;&lt;mspace linebreak=&quot;newline&quot;/&gt;&lt;msub&gt;&lt;mi&gt;d&lt;/mi&gt;&lt;mrow&gt;&lt;mn&gt;1&lt;/mn&gt;&lt;mo&gt;&amp;#xA0;&lt;/mo&gt;&lt;/mrow&gt;&lt;/msub&gt;&lt;mo&gt;&amp;#xA0;&lt;/mo&gt;&lt;mi&gt;a&lt;/mi&gt;&lt;mi&gt;n&lt;/mi&gt;&lt;mi&gt;d&lt;/mi&gt;&lt;mo&gt;&amp;#xA0;&lt;/mo&gt;&lt;msub&gt;&lt;mi&gt;d&lt;/mi&gt;&lt;mi&gt;r&lt;/mi&gt;&lt;/msub&gt;&lt;mo&gt;&amp;#xA0;&lt;/mo&gt;&lt;mo&gt;=&lt;/mo&gt;&lt;mo&gt;&amp;#xA0;&lt;/mo&gt;&lt;mo&gt;&amp;#x221E;&lt;/mo&gt;&lt;mspace linebreak=&quot;newline&quot;/&gt;&lt;mi&gt;f&lt;/mi&gt;&lt;mi&gt;o&lt;/mi&gt;&lt;mi&gt;r&lt;/mi&gt;&lt;mo&gt;&amp;#xA0;&lt;/mo&gt;&lt;mo&gt;&amp;#xA0;&lt;/mo&gt;&lt;mi&gt;i&lt;/mi&gt;&lt;mo&gt;&amp;#xA0;&lt;/mo&gt;&lt;mo&gt;=&lt;/mo&gt;&lt;mo&gt;&amp;#xA0;&lt;/mo&gt;&lt;mn&gt;2&lt;/mn&gt;&lt;mo&gt;&amp;#xA0;&lt;/mo&gt;&lt;mi&gt;t&lt;/mi&gt;&lt;mi&gt;o&lt;/mi&gt;&lt;mo&gt;&amp;#xA0;&lt;/mo&gt;&lt;mi&gt;r&lt;/mi&gt;&lt;mo&gt;-&lt;/mo&gt;&lt;mn&gt;1&lt;/mn&gt;&lt;mspace linebreak=&quot;newline&quot;/&gt;&lt;msub&gt;&lt;mi&gt;d&lt;/mi&gt;&lt;mi&gt;i&lt;/mi&gt;&lt;/msub&gt;&lt;mo&gt;&amp;#xA0;&lt;/mo&gt;&lt;mo&gt;=&lt;/mo&gt;&lt;mo&gt;&amp;#xA0;&lt;/mo&gt;&lt;msub&gt;&lt;mi&gt;d&lt;/mi&gt;&lt;mi&gt;i&lt;/mi&gt;&lt;/msub&gt;&lt;mo&gt;&amp;#xA0;&lt;/mo&gt;&lt;mo&gt;+&lt;/mo&gt;&lt;mo&gt;&amp;#xA0;&lt;/mo&gt;&lt;mfrac&gt;&lt;mrow&gt;&lt;mo&gt;|&lt;/mo&gt;&lt;msub&gt;&lt;mi&gt;f&lt;/mi&gt;&lt;mi&gt;m&lt;/mi&gt;&lt;/msub&gt;&lt;mfenced&gt;&lt;mrow&gt;&lt;mi&gt;i&lt;/mi&gt;&lt;mo&gt;+&lt;/mo&gt;&lt;mn&gt;1&lt;/mn&gt;&lt;/mrow&gt;&lt;/mfenced&gt;&lt;mo&gt;-&lt;/mo&gt;&lt;mo&gt;&amp;#xA0;&lt;/mo&gt;&lt;msub&gt;&lt;mi&gt;f&lt;/mi&gt;&lt;mi&gt;m&lt;/mi&gt;&lt;/msub&gt;&lt;mfenced&gt;&lt;mrow&gt;&lt;mi&gt;i&lt;/mi&gt;&lt;mo&gt;-&lt;/mo&gt;&lt;mn&gt;1&lt;/mn&gt;&lt;/mrow&gt;&lt;/mfenced&gt;&lt;mo&gt;|&lt;/mo&gt;&lt;/mrow&gt;&lt;mrow&gt;&lt;msubsup&gt;&lt;mi&gt;f&lt;/mi&gt;&lt;mi&gt;m&lt;/mi&gt;&lt;mrow&gt;&lt;mi&gt;m&lt;/mi&gt;&lt;mi&gt;a&lt;/mi&gt;&lt;mi&gt;x&lt;/mi&gt;&lt;/mrow&gt;&lt;/msubsup&gt;&lt;mo&gt;-&lt;/mo&gt;&lt;msubsup&gt;&lt;mi&gt;f&lt;/mi&gt;&lt;mi&gt;m&lt;/mi&gt;&lt;mrow&gt;&lt;mi&gt;m&lt;/mi&gt;&lt;mi&gt;i&lt;/mi&gt;&lt;mi&gt;n&lt;/mi&gt;&lt;/mrow&gt;&lt;/msubsup&gt;&lt;/mrow&gt;&lt;/mfrac&gt;&lt;mspace linebreak=&quot;newline&quot;/&gt;&lt;mo&gt;&amp;#xA0;&lt;/mo&gt;&lt;/math&gt;" id="146" name="Google Shape;146;p24" title="r space equals space c o u n t open parentheses F subscript i close parentheses&#10;d subscript 1 space end subscript space a n d space d subscript r space equals space infinity&#10;f o r space space i space equals space 2 space t o space r minus 1&#10;d subscript i space equals space d subscript i space plus space fraction numerator vertical line f subscript m open parentheses i plus 1 close parentheses minus space f subscript m open parentheses i minus 1 close parentheses vertical line over denominator f subscript m superscript m a x end superscript minus f subscript m superscript m i n end superscript end fraction&#10;spac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650" y="1302548"/>
            <a:ext cx="2429776" cy="13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90DBCB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