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5" r:id="rId3"/>
    <p:sldId id="257" r:id="rId4"/>
    <p:sldId id="277" r:id="rId5"/>
    <p:sldId id="266" r:id="rId6"/>
    <p:sldId id="260" r:id="rId7"/>
    <p:sldId id="261" r:id="rId8"/>
    <p:sldId id="267" r:id="rId9"/>
    <p:sldId id="268" r:id="rId10"/>
    <p:sldId id="269" r:id="rId11"/>
    <p:sldId id="270" r:id="rId12"/>
    <p:sldId id="274" r:id="rId13"/>
    <p:sldId id="276" r:id="rId14"/>
    <p:sldId id="273" r:id="rId15"/>
    <p:sldId id="262" r:id="rId16"/>
    <p:sldId id="263" r:id="rId17"/>
    <p:sldId id="278" r:id="rId18"/>
    <p:sldId id="279" r:id="rId19"/>
    <p:sldId id="280" r:id="rId20"/>
    <p:sldId id="281" r:id="rId21"/>
    <p:sldId id="282" r:id="rId22"/>
    <p:sldId id="2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87A90FA-EEE2-4813-ACD5-9384E7EE508F}" type="datetimeFigureOut">
              <a:rPr lang="en-US" smtClean="0"/>
              <a:pPr/>
              <a:t>3/23/2020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D0AE5-91D7-49C4-8C71-154F2A3B6B4E}"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7A90FA-EEE2-4813-ACD5-9384E7EE508F}" type="datetimeFigureOut">
              <a:rPr lang="en-US" smtClean="0"/>
              <a:pPr/>
              <a:t>3/23/2020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7A90FA-EEE2-4813-ACD5-9384E7EE508F}" type="datetimeFigureOut">
              <a:rPr lang="en-US" smtClean="0"/>
              <a:pPr/>
              <a:t>3/23/2020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7A90FA-EEE2-4813-ACD5-9384E7EE508F}" type="datetimeFigureOut">
              <a:rPr lang="en-US" smtClean="0"/>
              <a:pPr/>
              <a:t>3/23/2020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7A90FA-EEE2-4813-ACD5-9384E7EE508F}" type="datetimeFigureOut">
              <a:rPr lang="en-US" smtClean="0"/>
              <a:pPr/>
              <a:t>3/23/2020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D0AE5-91D7-49C4-8C71-154F2A3B6B4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7A90FA-EEE2-4813-ACD5-9384E7EE508F}" type="datetimeFigureOut">
              <a:rPr lang="en-US" smtClean="0"/>
              <a:pPr/>
              <a:t>3/23/2020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7A90FA-EEE2-4813-ACD5-9384E7EE508F}" type="datetimeFigureOut">
              <a:rPr lang="en-US" smtClean="0"/>
              <a:pPr/>
              <a:t>3/23/2020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7A90FA-EEE2-4813-ACD5-9384E7EE508F}" type="datetimeFigureOut">
              <a:rPr lang="en-US" smtClean="0"/>
              <a:pPr/>
              <a:t>3/23/2020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A90FA-EEE2-4813-ACD5-9384E7EE508F}" type="datetimeFigureOut">
              <a:rPr lang="en-US" smtClean="0"/>
              <a:pPr/>
              <a:t>3/23/2020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6D0AE5-91D7-49C4-8C71-154F2A3B6B4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7A90FA-EEE2-4813-ACD5-9384E7EE508F}" type="datetimeFigureOut">
              <a:rPr lang="en-US" smtClean="0"/>
              <a:pPr/>
              <a:t>3/23/2020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D0AE5-91D7-49C4-8C71-154F2A3B6B4E}"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887A90FA-EEE2-4813-ACD5-9384E7EE508F}" type="datetimeFigureOut">
              <a:rPr lang="en-US" smtClean="0"/>
              <a:pPr/>
              <a:t>3/23/2020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686D0AE5-91D7-49C4-8C71-154F2A3B6B4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87A90FA-EEE2-4813-ACD5-9384E7EE508F}" type="datetimeFigureOut">
              <a:rPr lang="en-US" smtClean="0"/>
              <a:pPr/>
              <a:t>3/23/2020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86D0AE5-91D7-49C4-8C71-154F2A3B6B4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ngular.io/api/core/Compon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428728" y="2928934"/>
            <a:ext cx="7406640" cy="3714776"/>
          </a:xfrm>
        </p:spPr>
        <p:txBody>
          <a:bodyPr>
            <a:normAutofit/>
          </a:bodyPr>
          <a:lstStyle/>
          <a:p>
            <a:pPr algn="ctr"/>
            <a:r>
              <a:rPr lang="en-IN" sz="4000" dirty="0" smtClean="0">
                <a:latin typeface="Times New Roman" pitchFamily="18" charset="0"/>
                <a:cs typeface="Times New Roman" pitchFamily="18" charset="0"/>
              </a:rPr>
              <a:t>ANGULAR 7</a:t>
            </a:r>
            <a:endParaRPr lang="en-IN" sz="4000" dirty="0" smtClean="0">
              <a:latin typeface="Times New Roman" pitchFamily="18" charset="0"/>
              <a:cs typeface="Times New Roman" pitchFamily="18" charset="0"/>
            </a:endParaRPr>
          </a:p>
          <a:p>
            <a:pPr algn="ctr"/>
            <a:endParaRPr lang="en-IN" sz="32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Angular Elements</a:t>
            </a:r>
            <a:endParaRPr lang="en-CA" dirty="0"/>
          </a:p>
        </p:txBody>
      </p:sp>
      <p:sp>
        <p:nvSpPr>
          <p:cNvPr id="5" name="Content Placeholder 4"/>
          <p:cNvSpPr>
            <a:spLocks noGrp="1"/>
          </p:cNvSpPr>
          <p:nvPr>
            <p:ph idx="1"/>
          </p:nvPr>
        </p:nvSpPr>
        <p:spPr/>
        <p:txBody>
          <a:bodyPr>
            <a:normAutofit/>
          </a:bodyPr>
          <a:lstStyle/>
          <a:p>
            <a:pPr algn="just" fontAlgn="base"/>
            <a:r>
              <a:rPr lang="en-CA" sz="2400" dirty="0" smtClean="0">
                <a:latin typeface="Times New Roman" pitchFamily="18" charset="0"/>
                <a:cs typeface="Times New Roman" pitchFamily="18" charset="0"/>
              </a:rPr>
              <a:t>It was introduced in the Angular 6. Since a part of the Angular framework, the angular 7 comes with its new updates. Angular now supports content projection using web standard for custom elements.</a:t>
            </a:r>
          </a:p>
          <a:p>
            <a:pPr algn="just">
              <a:buNone/>
            </a:pPr>
            <a:r>
              <a:rPr lang="en-CA" sz="2400" dirty="0" smtClean="0">
                <a:latin typeface="Times New Roman" pitchFamily="18" charset="0"/>
                <a:cs typeface="Times New Roman" pitchFamily="18" charset="0"/>
              </a:rPr>
              <a:t/>
            </a:r>
            <a:br>
              <a:rPr lang="en-CA" sz="2400" dirty="0" smtClean="0">
                <a:latin typeface="Times New Roman" pitchFamily="18" charset="0"/>
                <a:cs typeface="Times New Roman" pitchFamily="18" charset="0"/>
              </a:rPr>
            </a:br>
            <a:endParaRPr lang="en-CA"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Angular Do-Bootstrap</a:t>
            </a:r>
            <a:endParaRPr lang="en-CA" dirty="0"/>
          </a:p>
        </p:txBody>
      </p:sp>
      <p:sp>
        <p:nvSpPr>
          <p:cNvPr id="5" name="Content Placeholder 4"/>
          <p:cNvSpPr>
            <a:spLocks noGrp="1"/>
          </p:cNvSpPr>
          <p:nvPr>
            <p:ph idx="1"/>
          </p:nvPr>
        </p:nvSpPr>
        <p:spPr/>
        <p:txBody>
          <a:bodyPr>
            <a:normAutofit/>
          </a:bodyPr>
          <a:lstStyle/>
          <a:p>
            <a:pPr algn="just" fontAlgn="base"/>
            <a:r>
              <a:rPr lang="en-CA" sz="2400" dirty="0" smtClean="0">
                <a:latin typeface="Times New Roman" pitchFamily="18" charset="0"/>
                <a:cs typeface="Times New Roman" pitchFamily="18" charset="0"/>
              </a:rPr>
              <a:t>It uses to bootstrap those modules which require bootstrap of components. Angular 7 offers interface (DoBootstrap) and new life-cycle hoop (ngDoBootstrap).</a:t>
            </a:r>
          </a:p>
          <a:p>
            <a:pPr algn="just">
              <a:buNone/>
            </a:pPr>
            <a:endParaRPr lang="en-CA"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Better Error Handling</a:t>
            </a:r>
            <a:endParaRPr lang="en-CA" dirty="0"/>
          </a:p>
        </p:txBody>
      </p:sp>
      <p:sp>
        <p:nvSpPr>
          <p:cNvPr id="6" name="Content Placeholder 5"/>
          <p:cNvSpPr>
            <a:spLocks noGrp="1"/>
          </p:cNvSpPr>
          <p:nvPr>
            <p:ph idx="1"/>
          </p:nvPr>
        </p:nvSpPr>
        <p:spPr/>
        <p:txBody>
          <a:bodyPr>
            <a:normAutofit/>
          </a:bodyPr>
          <a:lstStyle/>
          <a:p>
            <a:pPr fontAlgn="base"/>
            <a:r>
              <a:rPr lang="en-CA" sz="2400" dirty="0" smtClean="0">
                <a:latin typeface="Times New Roman" pitchFamily="18" charset="0"/>
                <a:cs typeface="Times New Roman" pitchFamily="18" charset="0"/>
              </a:rPr>
              <a:t>Angular 7 improves error handling in an angular application. @Output in angular7.0 has an improved error handling feature</a:t>
            </a:r>
            <a:r>
              <a:rPr lang="en-CA" sz="2400" dirty="0" smtClean="0">
                <a:latin typeface="Times New Roman" pitchFamily="18" charset="0"/>
                <a:cs typeface="Times New Roman" pitchFamily="18" charset="0"/>
              </a:rPr>
              <a:t>.</a:t>
            </a:r>
            <a:endParaRPr lang="en-CA"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Native Script</a:t>
            </a:r>
            <a:endParaRPr lang="en-CA" dirty="0"/>
          </a:p>
        </p:txBody>
      </p:sp>
      <p:sp>
        <p:nvSpPr>
          <p:cNvPr id="6" name="Content Placeholder 5"/>
          <p:cNvSpPr>
            <a:spLocks noGrp="1"/>
          </p:cNvSpPr>
          <p:nvPr>
            <p:ph idx="1"/>
          </p:nvPr>
        </p:nvSpPr>
        <p:spPr/>
        <p:txBody>
          <a:bodyPr>
            <a:normAutofit/>
          </a:bodyPr>
          <a:lstStyle/>
          <a:p>
            <a:pPr algn="just"/>
            <a:r>
              <a:rPr lang="en-CA" sz="2400" dirty="0" smtClean="0">
                <a:latin typeface="Times New Roman" pitchFamily="18" charset="0"/>
                <a:cs typeface="Times New Roman" pitchFamily="18" charset="0"/>
              </a:rPr>
              <a:t>Before Angular 7 developers have to create separate projects for mobile and web version of the application but Now through a single project, users can build a web and mobile app too. A native script schematics collection provide this functionality. The codes for the web and mobile apps will maintain in such a way that the shareable part keep at one place and non-shareable ones can create separately but in a single project.</a:t>
            </a:r>
            <a:endParaRPr lang="en-CA"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6050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CA" dirty="0" smtClean="0"/>
              <a:t>Animations</a:t>
            </a:r>
            <a:endParaRPr lang="en-CA" dirty="0"/>
          </a:p>
        </p:txBody>
      </p:sp>
      <p:sp>
        <p:nvSpPr>
          <p:cNvPr id="6" name="Content Placeholder 5"/>
          <p:cNvSpPr>
            <a:spLocks noGrp="1"/>
          </p:cNvSpPr>
          <p:nvPr>
            <p:ph idx="1"/>
          </p:nvPr>
        </p:nvSpPr>
        <p:spPr/>
        <p:txBody>
          <a:bodyPr>
            <a:noAutofit/>
          </a:bodyPr>
          <a:lstStyle/>
          <a:p>
            <a:pPr algn="just">
              <a:buNone/>
            </a:pPr>
            <a:r>
              <a:rPr lang="en-CA" sz="2400" dirty="0" smtClean="0">
                <a:latin typeface="Times New Roman" pitchFamily="18" charset="0"/>
                <a:cs typeface="Times New Roman" pitchFamily="18" charset="0"/>
              </a:rPr>
              <a:t>Introduction:Animation </a:t>
            </a:r>
            <a:r>
              <a:rPr lang="en-CA" sz="2400" dirty="0" smtClean="0">
                <a:latin typeface="Times New Roman" pitchFamily="18" charset="0"/>
                <a:cs typeface="Times New Roman" pitchFamily="18" charset="0"/>
              </a:rPr>
              <a:t>provides the illusion of motion: HTML elements change styling over time. Well-designed animations can make your application more fun and easier to use, but they aren't just cosmetic. Animations can improve your app and user experience in a number of ways:</a:t>
            </a:r>
          </a:p>
          <a:p>
            <a:pPr algn="just"/>
            <a:r>
              <a:rPr lang="en-CA" sz="2400" dirty="0" smtClean="0">
                <a:latin typeface="Times New Roman" pitchFamily="18" charset="0"/>
                <a:cs typeface="Times New Roman" pitchFamily="18" charset="0"/>
              </a:rPr>
              <a:t>Without animations, web page transitions can seem abrupt and jarring.</a:t>
            </a:r>
          </a:p>
          <a:p>
            <a:pPr algn="just"/>
            <a:r>
              <a:rPr lang="en-CA" sz="2400" dirty="0" smtClean="0">
                <a:latin typeface="Times New Roman" pitchFamily="18" charset="0"/>
                <a:cs typeface="Times New Roman" pitchFamily="18" charset="0"/>
              </a:rPr>
              <a:t>Motion greatly enhances the user experience, so animations give users a chance to detect the application's response to their actions.</a:t>
            </a:r>
          </a:p>
          <a:p>
            <a:pPr algn="just"/>
            <a:r>
              <a:rPr lang="en-CA" sz="2400" dirty="0" smtClean="0">
                <a:latin typeface="Times New Roman" pitchFamily="18" charset="0"/>
                <a:cs typeface="Times New Roman" pitchFamily="18" charset="0"/>
              </a:rPr>
              <a:t>Good animations intuitively call the user's attention to where it is needed.</a:t>
            </a:r>
          </a:p>
          <a:p>
            <a:pPr algn="just">
              <a:buNone/>
            </a:pPr>
            <a:endParaRPr lang="en-CA"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Steps</a:t>
            </a:r>
            <a:endParaRPr lang="en-IN" sz="4000" dirty="0"/>
          </a:p>
        </p:txBody>
      </p:sp>
      <p:sp>
        <p:nvSpPr>
          <p:cNvPr id="3" name="Content Placeholder 2"/>
          <p:cNvSpPr>
            <a:spLocks noGrp="1"/>
          </p:cNvSpPr>
          <p:nvPr>
            <p:ph idx="1"/>
          </p:nvPr>
        </p:nvSpPr>
        <p:spPr/>
        <p:txBody>
          <a:bodyPr>
            <a:noAutofit/>
          </a:bodyPr>
          <a:lstStyle/>
          <a:p>
            <a:pPr algn="just">
              <a:buNone/>
            </a:pPr>
            <a:r>
              <a:rPr lang="en-CA" sz="1600" dirty="0" smtClean="0">
                <a:latin typeface="Times New Roman" pitchFamily="18" charset="0"/>
                <a:cs typeface="Times New Roman" pitchFamily="18" charset="0"/>
              </a:rPr>
              <a:t>Step 1: Enabling the animations module</a:t>
            </a:r>
          </a:p>
          <a:p>
            <a:pPr algn="just">
              <a:buNone/>
            </a:pPr>
            <a:r>
              <a:rPr lang="en-CA" sz="1600" dirty="0" smtClean="0">
                <a:latin typeface="Times New Roman" pitchFamily="18" charset="0"/>
                <a:cs typeface="Times New Roman" pitchFamily="18" charset="0"/>
              </a:rPr>
              <a:t>Import </a:t>
            </a:r>
            <a:r>
              <a:rPr lang="en-CA" sz="1600" dirty="0" smtClean="0">
                <a:latin typeface="Times New Roman" pitchFamily="18" charset="0"/>
                <a:cs typeface="Times New Roman" pitchFamily="18" charset="0"/>
              </a:rPr>
              <a:t>BrowserAnimationsModule, </a:t>
            </a:r>
            <a:r>
              <a:rPr lang="en-CA" sz="1600" dirty="0" smtClean="0">
                <a:latin typeface="Times New Roman" pitchFamily="18" charset="0"/>
                <a:cs typeface="Times New Roman" pitchFamily="18" charset="0"/>
              </a:rPr>
              <a:t>which introduces the animation capabilities into your Angular </a:t>
            </a:r>
            <a:r>
              <a:rPr lang="en-CA" sz="1600" dirty="0" smtClean="0">
                <a:latin typeface="Times New Roman" pitchFamily="18" charset="0"/>
                <a:cs typeface="Times New Roman" pitchFamily="18" charset="0"/>
              </a:rPr>
              <a:t>root application module.</a:t>
            </a:r>
          </a:p>
          <a:p>
            <a:pPr algn="just">
              <a:buNone/>
            </a:pPr>
            <a:r>
              <a:rPr lang="en-CA" sz="1600" dirty="0" smtClean="0">
                <a:latin typeface="Times New Roman" pitchFamily="18" charset="0"/>
                <a:cs typeface="Times New Roman" pitchFamily="18" charset="0"/>
              </a:rPr>
              <a:t> </a:t>
            </a:r>
            <a:r>
              <a:rPr lang="en-CA" sz="1600" dirty="0" smtClean="0">
                <a:latin typeface="Times New Roman" pitchFamily="18" charset="0"/>
                <a:cs typeface="Times New Roman" pitchFamily="18" charset="0"/>
              </a:rPr>
              <a:t>import { NgModule } from '@angular/core';</a:t>
            </a:r>
          </a:p>
          <a:p>
            <a:pPr algn="just">
              <a:buNone/>
            </a:pPr>
            <a:r>
              <a:rPr lang="en-CA" sz="1600" dirty="0" smtClean="0">
                <a:latin typeface="Times New Roman" pitchFamily="18" charset="0"/>
                <a:cs typeface="Times New Roman" pitchFamily="18" charset="0"/>
              </a:rPr>
              <a:t>import { BrowserModule } from '@angular/platform-browser';</a:t>
            </a:r>
          </a:p>
          <a:p>
            <a:pPr algn="just">
              <a:buNone/>
            </a:pPr>
            <a:r>
              <a:rPr lang="en-CA" sz="1600" dirty="0" smtClean="0">
                <a:latin typeface="Times New Roman" pitchFamily="18" charset="0"/>
                <a:cs typeface="Times New Roman" pitchFamily="18" charset="0"/>
              </a:rPr>
              <a:t>import { BrowserAnimationsModule } from '@angular/platform-browser/animations';</a:t>
            </a:r>
          </a:p>
          <a:p>
            <a:pPr algn="just">
              <a:buNone/>
            </a:pPr>
            <a:endParaRPr lang="en-CA" sz="1600" dirty="0" smtClean="0">
              <a:latin typeface="Times New Roman" pitchFamily="18" charset="0"/>
              <a:cs typeface="Times New Roman" pitchFamily="18" charset="0"/>
            </a:endParaRPr>
          </a:p>
          <a:p>
            <a:pPr algn="just">
              <a:buNone/>
            </a:pPr>
            <a:r>
              <a:rPr lang="en-CA" sz="1600" dirty="0" smtClean="0">
                <a:latin typeface="Times New Roman" pitchFamily="18" charset="0"/>
                <a:cs typeface="Times New Roman" pitchFamily="18" charset="0"/>
              </a:rPr>
              <a:t>@NgModule({</a:t>
            </a:r>
          </a:p>
          <a:p>
            <a:pPr algn="just">
              <a:buNone/>
            </a:pPr>
            <a:r>
              <a:rPr lang="en-CA" sz="1600" dirty="0" smtClean="0">
                <a:latin typeface="Times New Roman" pitchFamily="18" charset="0"/>
                <a:cs typeface="Times New Roman" pitchFamily="18" charset="0"/>
              </a:rPr>
              <a:t>  imports</a:t>
            </a:r>
            <a:r>
              <a:rPr lang="en-CA" sz="1600" dirty="0" smtClean="0">
                <a:latin typeface="Times New Roman" pitchFamily="18" charset="0"/>
                <a:cs typeface="Times New Roman" pitchFamily="18" charset="0"/>
              </a:rPr>
              <a:t>:</a:t>
            </a:r>
          </a:p>
          <a:p>
            <a:pPr algn="just">
              <a:buNone/>
            </a:pPr>
            <a:r>
              <a:rPr lang="en-CA" sz="1600" dirty="0" smtClean="0">
                <a:latin typeface="Times New Roman" pitchFamily="18" charset="0"/>
                <a:cs typeface="Times New Roman" pitchFamily="18" charset="0"/>
              </a:rPr>
              <a:t> [  </a:t>
            </a:r>
            <a:r>
              <a:rPr lang="en-CA" sz="1600" dirty="0" smtClean="0">
                <a:latin typeface="Times New Roman" pitchFamily="18" charset="0"/>
                <a:cs typeface="Times New Roman" pitchFamily="18" charset="0"/>
              </a:rPr>
              <a:t>BrowserModule,</a:t>
            </a:r>
          </a:p>
          <a:p>
            <a:pPr algn="just">
              <a:buNone/>
            </a:pPr>
            <a:r>
              <a:rPr lang="en-CA" sz="1600" dirty="0" smtClean="0">
                <a:latin typeface="Times New Roman" pitchFamily="18" charset="0"/>
                <a:cs typeface="Times New Roman" pitchFamily="18" charset="0"/>
              </a:rPr>
              <a:t>    </a:t>
            </a:r>
            <a:r>
              <a:rPr lang="en-CA" sz="1600" dirty="0" smtClean="0">
                <a:latin typeface="Times New Roman" pitchFamily="18" charset="0"/>
                <a:cs typeface="Times New Roman" pitchFamily="18" charset="0"/>
              </a:rPr>
              <a:t>BrowserAnimationsModule  </a:t>
            </a:r>
            <a:r>
              <a:rPr lang="en-CA" sz="1600" dirty="0" smtClean="0">
                <a:latin typeface="Times New Roman" pitchFamily="18" charset="0"/>
                <a:cs typeface="Times New Roman" pitchFamily="18" charset="0"/>
              </a:rPr>
              <a:t>],</a:t>
            </a:r>
          </a:p>
          <a:p>
            <a:pPr algn="just">
              <a:buNone/>
            </a:pPr>
            <a:r>
              <a:rPr lang="en-CA" sz="1600" dirty="0" smtClean="0">
                <a:latin typeface="Times New Roman" pitchFamily="18" charset="0"/>
                <a:cs typeface="Times New Roman" pitchFamily="18" charset="0"/>
              </a:rPr>
              <a:t>  declarations: [ ],</a:t>
            </a:r>
          </a:p>
          <a:p>
            <a:pPr algn="just">
              <a:buNone/>
            </a:pPr>
            <a:r>
              <a:rPr lang="en-CA" sz="1600" dirty="0" smtClean="0">
                <a:latin typeface="Times New Roman" pitchFamily="18" charset="0"/>
                <a:cs typeface="Times New Roman" pitchFamily="18" charset="0"/>
              </a:rPr>
              <a:t>  bootstrap: [ ]</a:t>
            </a:r>
          </a:p>
          <a:p>
            <a:pPr algn="just">
              <a:buNone/>
            </a:pPr>
            <a:r>
              <a:rPr lang="en-CA" sz="1600" dirty="0" smtClean="0">
                <a:latin typeface="Times New Roman" pitchFamily="18" charset="0"/>
                <a:cs typeface="Times New Roman" pitchFamily="18" charset="0"/>
              </a:rPr>
              <a:t>})</a:t>
            </a:r>
          </a:p>
          <a:p>
            <a:pPr algn="just">
              <a:buNone/>
            </a:pPr>
            <a:r>
              <a:rPr lang="en-CA" sz="1600" dirty="0" smtClean="0">
                <a:latin typeface="Times New Roman" pitchFamily="18" charset="0"/>
                <a:cs typeface="Times New Roman" pitchFamily="18" charset="0"/>
              </a:rPr>
              <a:t>export class AppModule { }application module.</a:t>
            </a:r>
            <a:endParaRPr lang="en-CA" sz="16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itchFamily="18" charset="0"/>
                <a:cs typeface="Times New Roman" pitchFamily="18" charset="0"/>
              </a:rPr>
              <a:t>Step 2:</a:t>
            </a:r>
            <a:r>
              <a:rPr lang="en-CA" sz="2400" dirty="0" smtClean="0">
                <a:latin typeface="Times New Roman" pitchFamily="18" charset="0"/>
                <a:cs typeface="Times New Roman" pitchFamily="18" charset="0"/>
              </a:rPr>
              <a:t> Importing animation functions into component </a:t>
            </a:r>
            <a:r>
              <a:rPr lang="en-CA" sz="2400" dirty="0" smtClean="0">
                <a:latin typeface="Times New Roman" pitchFamily="18" charset="0"/>
                <a:cs typeface="Times New Roman" pitchFamily="18" charset="0"/>
              </a:rPr>
              <a:t>files</a:t>
            </a:r>
            <a:r>
              <a:rPr lang="en-CA" sz="2800" dirty="0" smtClean="0"/>
              <a:t/>
            </a:r>
            <a:br>
              <a:rPr lang="en-CA" sz="2800" dirty="0" smtClean="0"/>
            </a:br>
            <a:endParaRPr lang="en-IN" sz="1800" dirty="0"/>
          </a:p>
        </p:txBody>
      </p:sp>
      <p:sp>
        <p:nvSpPr>
          <p:cNvPr id="3" name="Content Placeholder 2"/>
          <p:cNvSpPr>
            <a:spLocks noGrp="1"/>
          </p:cNvSpPr>
          <p:nvPr>
            <p:ph idx="1"/>
          </p:nvPr>
        </p:nvSpPr>
        <p:spPr>
          <a:xfrm>
            <a:off x="1435608" y="1268760"/>
            <a:ext cx="7498080" cy="4979640"/>
          </a:xfrm>
        </p:spPr>
        <p:txBody>
          <a:bodyPr>
            <a:normAutofit/>
          </a:bodyPr>
          <a:lstStyle/>
          <a:p>
            <a:pPr>
              <a:buNone/>
            </a:pPr>
            <a:r>
              <a:rPr lang="en-CA" sz="2000" dirty="0" smtClean="0">
                <a:latin typeface="Times New Roman" pitchFamily="18" charset="0"/>
                <a:cs typeface="Times New Roman" pitchFamily="18" charset="0"/>
              </a:rPr>
              <a:t>If you plan to use specific animation functions in component </a:t>
            </a:r>
            <a:r>
              <a:rPr lang="en-CA" sz="2000" dirty="0" smtClean="0">
                <a:latin typeface="Times New Roman" pitchFamily="18" charset="0"/>
                <a:cs typeface="Times New Roman" pitchFamily="18" charset="0"/>
              </a:rPr>
              <a:t>files, import </a:t>
            </a:r>
            <a:r>
              <a:rPr lang="en-CA" sz="2000" dirty="0" smtClean="0">
                <a:latin typeface="Times New Roman" pitchFamily="18" charset="0"/>
                <a:cs typeface="Times New Roman" pitchFamily="18" charset="0"/>
              </a:rPr>
              <a:t>those functions from @angular/animations</a:t>
            </a:r>
            <a:r>
              <a:rPr lang="en-CA" sz="2000" dirty="0" smtClean="0">
                <a:latin typeface="Times New Roman" pitchFamily="18" charset="0"/>
                <a:cs typeface="Times New Roman" pitchFamily="18" charset="0"/>
              </a:rPr>
              <a:t>.</a:t>
            </a:r>
            <a:r>
              <a:rPr lang="en-CA" sz="2000" dirty="0" smtClean="0">
                <a:latin typeface="Times New Roman" pitchFamily="18" charset="0"/>
                <a:cs typeface="Times New Roman" pitchFamily="18" charset="0"/>
              </a:rPr>
              <a:t/>
            </a:r>
            <a:br>
              <a:rPr lang="en-CA" sz="2000" dirty="0" smtClean="0">
                <a:latin typeface="Times New Roman" pitchFamily="18" charset="0"/>
                <a:cs typeface="Times New Roman" pitchFamily="18" charset="0"/>
              </a:rPr>
            </a:br>
            <a:endParaRPr lang="en-IN" sz="2000" dirty="0" smtClean="0">
              <a:latin typeface="Times New Roman" pitchFamily="18" charset="0"/>
              <a:cs typeface="Times New Roman" pitchFamily="18" charset="0"/>
            </a:endParaRPr>
          </a:p>
          <a:p>
            <a:pPr lvl="0">
              <a:buNone/>
            </a:pPr>
            <a:r>
              <a:rPr lang="en-CA" sz="2200" dirty="0" smtClean="0">
                <a:latin typeface="Times New Roman" pitchFamily="18" charset="0"/>
                <a:cs typeface="Times New Roman" pitchFamily="18" charset="0"/>
              </a:rPr>
              <a:t>import { Component, HostBinding } from '@angular/core';</a:t>
            </a:r>
          </a:p>
          <a:p>
            <a:pPr lvl="0">
              <a:buNone/>
            </a:pPr>
            <a:r>
              <a:rPr lang="en-CA" sz="2200" dirty="0" smtClean="0">
                <a:latin typeface="Times New Roman" pitchFamily="18" charset="0"/>
                <a:cs typeface="Times New Roman" pitchFamily="18" charset="0"/>
              </a:rPr>
              <a:t>import {</a:t>
            </a:r>
          </a:p>
          <a:p>
            <a:pPr lvl="0">
              <a:buNone/>
            </a:pPr>
            <a:r>
              <a:rPr lang="en-CA" sz="2200" dirty="0" smtClean="0">
                <a:latin typeface="Times New Roman" pitchFamily="18" charset="0"/>
                <a:cs typeface="Times New Roman" pitchFamily="18" charset="0"/>
              </a:rPr>
              <a:t>  trigger,</a:t>
            </a:r>
          </a:p>
          <a:p>
            <a:pPr lvl="0">
              <a:buNone/>
            </a:pPr>
            <a:r>
              <a:rPr lang="en-CA" sz="2200" dirty="0" smtClean="0">
                <a:latin typeface="Times New Roman" pitchFamily="18" charset="0"/>
                <a:cs typeface="Times New Roman" pitchFamily="18" charset="0"/>
              </a:rPr>
              <a:t>  state,</a:t>
            </a:r>
          </a:p>
          <a:p>
            <a:pPr lvl="0">
              <a:buNone/>
            </a:pPr>
            <a:r>
              <a:rPr lang="en-CA" sz="2200" dirty="0" smtClean="0">
                <a:latin typeface="Times New Roman" pitchFamily="18" charset="0"/>
                <a:cs typeface="Times New Roman" pitchFamily="18" charset="0"/>
              </a:rPr>
              <a:t>  style,</a:t>
            </a:r>
          </a:p>
          <a:p>
            <a:pPr lvl="0">
              <a:buNone/>
            </a:pPr>
            <a:r>
              <a:rPr lang="en-CA" sz="2200" dirty="0" smtClean="0">
                <a:latin typeface="Times New Roman" pitchFamily="18" charset="0"/>
                <a:cs typeface="Times New Roman" pitchFamily="18" charset="0"/>
              </a:rPr>
              <a:t>  animate,</a:t>
            </a:r>
          </a:p>
          <a:p>
            <a:pPr lvl="0">
              <a:buNone/>
            </a:pPr>
            <a:r>
              <a:rPr lang="en-CA" sz="2200" dirty="0" smtClean="0">
                <a:latin typeface="Times New Roman" pitchFamily="18" charset="0"/>
                <a:cs typeface="Times New Roman" pitchFamily="18" charset="0"/>
              </a:rPr>
              <a:t>  transition,</a:t>
            </a:r>
          </a:p>
          <a:p>
            <a:pPr lvl="0">
              <a:buNone/>
            </a:pPr>
            <a:r>
              <a:rPr lang="en-CA" sz="2200" dirty="0" smtClean="0">
                <a:latin typeface="Times New Roman" pitchFamily="18" charset="0"/>
                <a:cs typeface="Times New Roman" pitchFamily="18" charset="0"/>
              </a:rPr>
              <a:t>  // ...</a:t>
            </a:r>
          </a:p>
          <a:p>
            <a:pPr lvl="0">
              <a:buNone/>
            </a:pPr>
            <a:r>
              <a:rPr lang="en-CA" sz="2200" dirty="0" smtClean="0">
                <a:latin typeface="Times New Roman" pitchFamily="18" charset="0"/>
                <a:cs typeface="Times New Roman" pitchFamily="18" charset="0"/>
              </a:rPr>
              <a:t>} from '@angular/animations';</a:t>
            </a:r>
            <a:endParaRPr lang="en-IN" sz="2200" dirty="0" smtClean="0">
              <a:latin typeface="Times New Roman" pitchFamily="18" charset="0"/>
              <a:cs typeface="Times New Roman" pitchFamily="18" charset="0"/>
            </a:endParaRPr>
          </a:p>
          <a:p>
            <a:pPr lvl="0">
              <a:buNone/>
            </a:pPr>
            <a:endParaRPr lang="en-IN" sz="22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smtClean="0">
                <a:latin typeface="Times New Roman" pitchFamily="18" charset="0"/>
                <a:cs typeface="Times New Roman" pitchFamily="18" charset="0"/>
              </a:rPr>
              <a:t>Step 3:</a:t>
            </a:r>
            <a:r>
              <a:rPr lang="en-CA" sz="2400" dirty="0" smtClean="0"/>
              <a:t>Adding the animation metadata </a:t>
            </a:r>
            <a:r>
              <a:rPr lang="en-CA" sz="2400" dirty="0" smtClean="0"/>
              <a:t>property</a:t>
            </a:r>
            <a:endParaRPr lang="en-CA"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CA" sz="2400" dirty="0" smtClean="0">
                <a:latin typeface="Times New Roman" pitchFamily="18" charset="0"/>
                <a:cs typeface="Times New Roman" pitchFamily="18" charset="0"/>
              </a:rPr>
              <a:t>In the component file, add a metadata property called animations: within the @</a:t>
            </a:r>
            <a:r>
              <a:rPr lang="en-CA" sz="2400" dirty="0" smtClean="0">
                <a:latin typeface="Times New Roman" pitchFamily="18" charset="0"/>
                <a:cs typeface="Times New Roman" pitchFamily="18" charset="0"/>
                <a:hlinkClick r:id="rId2"/>
              </a:rPr>
              <a:t>Component</a:t>
            </a:r>
            <a:r>
              <a:rPr lang="en-CA" sz="2400" dirty="0" smtClean="0">
                <a:latin typeface="Times New Roman" pitchFamily="18" charset="0"/>
                <a:cs typeface="Times New Roman" pitchFamily="18" charset="0"/>
              </a:rPr>
              <a:t>() decorator. You put the trigger that defines an animation within the </a:t>
            </a:r>
            <a:r>
              <a:rPr lang="en-CA" sz="2000" dirty="0" smtClean="0">
                <a:latin typeface="Times New Roman" pitchFamily="18" charset="0"/>
                <a:cs typeface="Times New Roman" pitchFamily="18" charset="0"/>
              </a:rPr>
              <a:t>animations</a:t>
            </a: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metadata </a:t>
            </a:r>
            <a:r>
              <a:rPr lang="en-CA" sz="2400" dirty="0" smtClean="0">
                <a:latin typeface="Times New Roman" pitchFamily="18" charset="0"/>
                <a:cs typeface="Times New Roman" pitchFamily="18" charset="0"/>
              </a:rPr>
              <a:t>property</a:t>
            </a:r>
            <a:r>
              <a:rPr lang="en-CA" sz="2400" dirty="0" smtClean="0">
                <a:latin typeface="Times New Roman" pitchFamily="18" charset="0"/>
                <a:cs typeface="Times New Roman" pitchFamily="18" charset="0"/>
              </a:rPr>
              <a:t>.</a:t>
            </a:r>
          </a:p>
          <a:p>
            <a:pPr algn="just">
              <a:buNone/>
            </a:pPr>
            <a:r>
              <a:rPr lang="en-CA" sz="2000" dirty="0" smtClean="0">
                <a:latin typeface="Times New Roman" pitchFamily="18" charset="0"/>
                <a:cs typeface="Times New Roman" pitchFamily="18" charset="0"/>
              </a:rPr>
              <a:t>@Component({</a:t>
            </a:r>
          </a:p>
          <a:p>
            <a:pPr algn="just">
              <a:buNone/>
            </a:pPr>
            <a:r>
              <a:rPr lang="en-CA" sz="2000" dirty="0" smtClean="0">
                <a:latin typeface="Times New Roman" pitchFamily="18" charset="0"/>
                <a:cs typeface="Times New Roman" pitchFamily="18" charset="0"/>
              </a:rPr>
              <a:t>  selector: 'app-root',</a:t>
            </a:r>
          </a:p>
          <a:p>
            <a:pPr algn="just">
              <a:buNone/>
            </a:pPr>
            <a:r>
              <a:rPr lang="en-CA" sz="2000" dirty="0" smtClean="0">
                <a:latin typeface="Times New Roman" pitchFamily="18" charset="0"/>
                <a:cs typeface="Times New Roman" pitchFamily="18" charset="0"/>
              </a:rPr>
              <a:t>  templateUrl: 'app.component.html',</a:t>
            </a:r>
          </a:p>
          <a:p>
            <a:pPr algn="just">
              <a:buNone/>
            </a:pPr>
            <a:r>
              <a:rPr lang="en-CA" sz="2000" dirty="0" smtClean="0">
                <a:latin typeface="Times New Roman" pitchFamily="18" charset="0"/>
                <a:cs typeface="Times New Roman" pitchFamily="18" charset="0"/>
              </a:rPr>
              <a:t>  styleUrls: ['</a:t>
            </a:r>
            <a:r>
              <a:rPr lang="en-CA" sz="2000" dirty="0" err="1" smtClean="0">
                <a:latin typeface="Times New Roman" pitchFamily="18" charset="0"/>
                <a:cs typeface="Times New Roman" pitchFamily="18" charset="0"/>
              </a:rPr>
              <a:t>app.component.css</a:t>
            </a:r>
            <a:r>
              <a:rPr lang="en-CA" sz="2000" dirty="0" smtClean="0">
                <a:latin typeface="Times New Roman" pitchFamily="18" charset="0"/>
                <a:cs typeface="Times New Roman" pitchFamily="18" charset="0"/>
              </a:rPr>
              <a:t>'],</a:t>
            </a:r>
          </a:p>
          <a:p>
            <a:pPr algn="just">
              <a:buNone/>
            </a:pPr>
            <a:r>
              <a:rPr lang="en-CA" sz="2000" dirty="0" smtClean="0">
                <a:latin typeface="Times New Roman" pitchFamily="18" charset="0"/>
                <a:cs typeface="Times New Roman" pitchFamily="18" charset="0"/>
              </a:rPr>
              <a:t>  animations: [</a:t>
            </a:r>
          </a:p>
          <a:p>
            <a:pPr algn="just">
              <a:buNone/>
            </a:pPr>
            <a:r>
              <a:rPr lang="en-CA" sz="2000" dirty="0" smtClean="0">
                <a:latin typeface="Times New Roman" pitchFamily="18" charset="0"/>
                <a:cs typeface="Times New Roman" pitchFamily="18" charset="0"/>
              </a:rPr>
              <a:t>    // animation triggers go here</a:t>
            </a:r>
          </a:p>
          <a:p>
            <a:pPr algn="just">
              <a:buNone/>
            </a:pPr>
            <a:r>
              <a:rPr lang="en-CA" sz="2000" dirty="0" smtClean="0">
                <a:latin typeface="Times New Roman" pitchFamily="18" charset="0"/>
                <a:cs typeface="Times New Roman" pitchFamily="18" charset="0"/>
              </a:rPr>
              <a:t>  ]</a:t>
            </a:r>
          </a:p>
          <a:p>
            <a:pPr algn="just">
              <a:buNone/>
            </a:pPr>
            <a:r>
              <a:rPr lang="en-CA" sz="2000" dirty="0" smtClean="0">
                <a:latin typeface="Times New Roman" pitchFamily="18" charset="0"/>
                <a:cs typeface="Times New Roman" pitchFamily="18" charset="0"/>
              </a:rPr>
              <a:t>})</a:t>
            </a:r>
            <a:endParaRPr lang="en-CA"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smtClean="0"/>
              <a:t>Angular Material</a:t>
            </a:r>
            <a:endParaRPr lang="en-CA" sz="2800" dirty="0"/>
          </a:p>
        </p:txBody>
      </p:sp>
      <p:sp>
        <p:nvSpPr>
          <p:cNvPr id="3" name="Content Placeholder 2"/>
          <p:cNvSpPr>
            <a:spLocks noGrp="1"/>
          </p:cNvSpPr>
          <p:nvPr>
            <p:ph idx="1"/>
          </p:nvPr>
        </p:nvSpPr>
        <p:spPr/>
        <p:txBody>
          <a:bodyPr>
            <a:normAutofit fontScale="62500" lnSpcReduction="20000"/>
          </a:bodyPr>
          <a:lstStyle/>
          <a:p>
            <a:pPr>
              <a:buNone/>
            </a:pPr>
            <a:r>
              <a:rPr lang="en-CA" sz="3800" dirty="0" smtClean="0">
                <a:latin typeface="Times New Roman" pitchFamily="18" charset="0"/>
                <a:cs typeface="Times New Roman" pitchFamily="18" charset="0"/>
              </a:rPr>
              <a:t>Install Angular </a:t>
            </a:r>
            <a:r>
              <a:rPr lang="en-CA" sz="3800" dirty="0" smtClean="0">
                <a:latin typeface="Times New Roman" pitchFamily="18" charset="0"/>
                <a:cs typeface="Times New Roman" pitchFamily="18" charset="0"/>
              </a:rPr>
              <a:t>Material : Use the </a:t>
            </a:r>
            <a:r>
              <a:rPr lang="en-CA" sz="3800" dirty="0" smtClean="0">
                <a:latin typeface="Times New Roman" pitchFamily="18" charset="0"/>
                <a:cs typeface="Times New Roman" pitchFamily="18" charset="0"/>
              </a:rPr>
              <a:t>Angular CLI's install schematic to set up your Angular Material project by running the following command:</a:t>
            </a:r>
          </a:p>
          <a:p>
            <a:pPr algn="just">
              <a:buNone/>
            </a:pPr>
            <a:r>
              <a:rPr lang="en-CA" dirty="0" smtClean="0">
                <a:latin typeface="Times New Roman" pitchFamily="18" charset="0"/>
                <a:cs typeface="Times New Roman" pitchFamily="18" charset="0"/>
              </a:rPr>
              <a:t>           </a:t>
            </a:r>
            <a:r>
              <a:rPr lang="en-CA" b="1" dirty="0" smtClean="0">
                <a:latin typeface="Times New Roman" pitchFamily="18" charset="0"/>
                <a:cs typeface="Times New Roman" pitchFamily="18" charset="0"/>
              </a:rPr>
              <a:t>ng add @</a:t>
            </a:r>
            <a:r>
              <a:rPr lang="en-CA" b="1" dirty="0" smtClean="0">
                <a:latin typeface="Times New Roman" pitchFamily="18" charset="0"/>
                <a:cs typeface="Times New Roman" pitchFamily="18" charset="0"/>
              </a:rPr>
              <a:t>angular/material</a:t>
            </a:r>
          </a:p>
          <a:p>
            <a:pPr>
              <a:buNone/>
            </a:pPr>
            <a:r>
              <a:rPr lang="en-CA" sz="3400" dirty="0" smtClean="0">
                <a:latin typeface="Times New Roman" pitchFamily="18" charset="0"/>
                <a:cs typeface="Times New Roman" pitchFamily="18" charset="0"/>
              </a:rPr>
              <a:t>The ng add command will install Angular Material, the Component Dev Kit(CDK),Angular Animations and ask you the following questions to determine which features to include:</a:t>
            </a:r>
          </a:p>
          <a:p>
            <a:pPr>
              <a:buNone/>
            </a:pPr>
            <a:r>
              <a:rPr lang="en-CA" sz="3400" dirty="0" smtClean="0">
                <a:latin typeface="Times New Roman" pitchFamily="18" charset="0"/>
                <a:cs typeface="Times New Roman" pitchFamily="18" charset="0"/>
              </a:rPr>
              <a:t>1. Choose </a:t>
            </a:r>
            <a:r>
              <a:rPr lang="en-CA" sz="3400" dirty="0" smtClean="0">
                <a:latin typeface="Times New Roman" pitchFamily="18" charset="0"/>
                <a:cs typeface="Times New Roman" pitchFamily="18" charset="0"/>
              </a:rPr>
              <a:t>a prebuilt theme name, or "custom" for a custom theme:</a:t>
            </a:r>
          </a:p>
          <a:p>
            <a:pPr>
              <a:buNone/>
            </a:pPr>
            <a:r>
              <a:rPr lang="en-CA" sz="3400" dirty="0" smtClean="0">
                <a:latin typeface="Times New Roman" pitchFamily="18" charset="0"/>
                <a:cs typeface="Times New Roman" pitchFamily="18" charset="0"/>
              </a:rPr>
              <a:t>You can choose from </a:t>
            </a:r>
            <a:r>
              <a:rPr lang="en-CA" sz="3400" dirty="0" smtClean="0">
                <a:latin typeface="Times New Roman" pitchFamily="18" charset="0"/>
                <a:cs typeface="Times New Roman" pitchFamily="18" charset="0"/>
              </a:rPr>
              <a:t>prebuilt material design themes</a:t>
            </a:r>
            <a:r>
              <a:rPr lang="en-CA" sz="3400" dirty="0" smtClean="0">
                <a:latin typeface="Times New Roman" pitchFamily="18" charset="0"/>
                <a:cs typeface="Times New Roman" pitchFamily="18" charset="0"/>
              </a:rPr>
              <a:t> or set up an extensible </a:t>
            </a:r>
            <a:r>
              <a:rPr lang="en-CA" sz="3400" dirty="0" smtClean="0">
                <a:latin typeface="Times New Roman" pitchFamily="18" charset="0"/>
                <a:cs typeface="Times New Roman" pitchFamily="18" charset="0"/>
              </a:rPr>
              <a:t>custom theme.</a:t>
            </a:r>
            <a:endParaRPr lang="en-CA" sz="3400" dirty="0" smtClean="0">
              <a:latin typeface="Times New Roman" pitchFamily="18" charset="0"/>
              <a:cs typeface="Times New Roman" pitchFamily="18" charset="0"/>
            </a:endParaRPr>
          </a:p>
          <a:p>
            <a:pPr>
              <a:buNone/>
            </a:pPr>
            <a:r>
              <a:rPr lang="en-CA" sz="3400" dirty="0" smtClean="0">
                <a:latin typeface="Times New Roman" pitchFamily="18" charset="0"/>
                <a:cs typeface="Times New Roman" pitchFamily="18" charset="0"/>
              </a:rPr>
              <a:t>2. Set </a:t>
            </a:r>
            <a:r>
              <a:rPr lang="en-CA" sz="3400" dirty="0" smtClean="0">
                <a:latin typeface="Times New Roman" pitchFamily="18" charset="0"/>
                <a:cs typeface="Times New Roman" pitchFamily="18" charset="0"/>
              </a:rPr>
              <a:t>up browser animations for Angular Material:</a:t>
            </a:r>
          </a:p>
          <a:p>
            <a:pPr>
              <a:buNone/>
            </a:pPr>
            <a:r>
              <a:rPr lang="en-CA" sz="3400" dirty="0" smtClean="0">
                <a:latin typeface="Times New Roman" pitchFamily="18" charset="0"/>
                <a:cs typeface="Times New Roman" pitchFamily="18" charset="0"/>
              </a:rPr>
              <a:t>Importing the BrowserAnimationsModule</a:t>
            </a:r>
            <a:r>
              <a:rPr lang="en-CA" sz="3400" dirty="0" smtClean="0">
                <a:latin typeface="Times New Roman" pitchFamily="18" charset="0"/>
                <a:cs typeface="Times New Roman" pitchFamily="18" charset="0"/>
              </a:rPr>
              <a:t>  into your application enables Angular's </a:t>
            </a:r>
            <a:r>
              <a:rPr lang="en-CA" sz="3400" dirty="0" smtClean="0">
                <a:latin typeface="Times New Roman" pitchFamily="18" charset="0"/>
                <a:cs typeface="Times New Roman" pitchFamily="18" charset="0"/>
              </a:rPr>
              <a:t>animation system. </a:t>
            </a:r>
            <a:r>
              <a:rPr lang="en-CA" sz="3400" dirty="0" smtClean="0">
                <a:latin typeface="Times New Roman" pitchFamily="18" charset="0"/>
                <a:cs typeface="Times New Roman" pitchFamily="18" charset="0"/>
              </a:rPr>
              <a:t>Declining this will disable most of Angular Material's animations.</a:t>
            </a:r>
          </a:p>
          <a:p>
            <a:pPr>
              <a:buNone/>
            </a:pPr>
            <a:endParaRPr lang="en-CA" sz="3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66130"/>
          </a:xfrm>
        </p:spPr>
        <p:txBody>
          <a:bodyPr>
            <a:normAutofit/>
          </a:bodyPr>
          <a:lstStyle/>
          <a:p>
            <a:r>
              <a:rPr lang="en-CA" sz="2800" dirty="0" smtClean="0">
                <a:latin typeface="Times New Roman" pitchFamily="18" charset="0"/>
                <a:cs typeface="Times New Roman" pitchFamily="18" charset="0"/>
              </a:rPr>
              <a:t>ng add configuration</a:t>
            </a:r>
            <a:endParaRPr lang="en-CA"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CA" sz="2400" dirty="0" smtClean="0">
                <a:latin typeface="Times New Roman" pitchFamily="18" charset="0"/>
                <a:cs typeface="Times New Roman" pitchFamily="18" charset="0"/>
              </a:rPr>
              <a:t>The ng add command will additionally perform the following configurations:</a:t>
            </a:r>
          </a:p>
          <a:p>
            <a:r>
              <a:rPr lang="en-CA" sz="2400" dirty="0" smtClean="0">
                <a:latin typeface="Times New Roman" pitchFamily="18" charset="0"/>
                <a:cs typeface="Times New Roman" pitchFamily="18" charset="0"/>
              </a:rPr>
              <a:t>Add project dependencies to package.json</a:t>
            </a:r>
          </a:p>
          <a:p>
            <a:r>
              <a:rPr lang="en-CA" sz="2400" dirty="0" smtClean="0">
                <a:latin typeface="Times New Roman" pitchFamily="18" charset="0"/>
                <a:cs typeface="Times New Roman" pitchFamily="18" charset="0"/>
              </a:rPr>
              <a:t>Add the Roboto font to your index.html</a:t>
            </a:r>
          </a:p>
          <a:p>
            <a:r>
              <a:rPr lang="en-CA" sz="2400" dirty="0" smtClean="0">
                <a:latin typeface="Times New Roman" pitchFamily="18" charset="0"/>
                <a:cs typeface="Times New Roman" pitchFamily="18" charset="0"/>
              </a:rPr>
              <a:t>Add the Material Design icon font to your index.html</a:t>
            </a:r>
          </a:p>
          <a:p>
            <a:r>
              <a:rPr lang="en-CA" sz="2400" dirty="0" smtClean="0">
                <a:latin typeface="Times New Roman" pitchFamily="18" charset="0"/>
                <a:cs typeface="Times New Roman" pitchFamily="18" charset="0"/>
              </a:rPr>
              <a:t>Add a few global CSS styles to:</a:t>
            </a:r>
          </a:p>
          <a:p>
            <a:pPr lvl="1"/>
            <a:r>
              <a:rPr lang="en-CA" sz="2400" dirty="0" smtClean="0">
                <a:latin typeface="Times New Roman" pitchFamily="18" charset="0"/>
                <a:cs typeface="Times New Roman" pitchFamily="18" charset="0"/>
              </a:rPr>
              <a:t>Remove margins from body</a:t>
            </a:r>
          </a:p>
          <a:p>
            <a:pPr lvl="1"/>
            <a:r>
              <a:rPr lang="en-CA" sz="2400" dirty="0" smtClean="0">
                <a:latin typeface="Times New Roman" pitchFamily="18" charset="0"/>
                <a:cs typeface="Times New Roman" pitchFamily="18" charset="0"/>
              </a:rPr>
              <a:t>Set height: 100% on html and body</a:t>
            </a:r>
          </a:p>
          <a:p>
            <a:pPr lvl="1"/>
            <a:r>
              <a:rPr lang="en-CA" sz="2400" dirty="0" smtClean="0">
                <a:latin typeface="Times New Roman" pitchFamily="18" charset="0"/>
                <a:cs typeface="Times New Roman" pitchFamily="18" charset="0"/>
              </a:rPr>
              <a:t>Set Roboto as the default application font</a:t>
            </a:r>
          </a:p>
          <a:p>
            <a:endParaRPr lang="en-CA"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2000" dirty="0" smtClean="0"/>
              <a:t>OB</a:t>
            </a:r>
            <a:r>
              <a:rPr lang="en-IN" sz="2000" dirty="0" smtClean="0">
                <a:latin typeface="Times New Roman" pitchFamily="18" charset="0"/>
                <a:cs typeface="Times New Roman" pitchFamily="18" charset="0"/>
              </a:rPr>
              <a:t>JECTVE</a:t>
            </a:r>
            <a:endParaRPr lang="en-IN" sz="2000" dirty="0"/>
          </a:p>
        </p:txBody>
      </p:sp>
      <p:sp>
        <p:nvSpPr>
          <p:cNvPr id="3" name="Content Placeholder 2"/>
          <p:cNvSpPr>
            <a:spLocks noGrp="1"/>
          </p:cNvSpPr>
          <p:nvPr>
            <p:ph idx="1"/>
          </p:nvPr>
        </p:nvSpPr>
        <p:spPr/>
        <p:txBody>
          <a:bodyPr>
            <a:normAutofit/>
          </a:bodyPr>
          <a:lstStyle/>
          <a:p>
            <a:pPr lvl="1">
              <a:lnSpc>
                <a:spcPct val="150000"/>
              </a:lnSpc>
              <a:buFont typeface="Wingdings" pitchFamily="2" charset="2"/>
              <a:buChar char="v"/>
            </a:pPr>
            <a:r>
              <a:rPr lang="en-IN" sz="2000" dirty="0" smtClean="0">
                <a:latin typeface="Times New Roman" pitchFamily="18" charset="0"/>
                <a:cs typeface="Times New Roman" pitchFamily="18" charset="0"/>
              </a:rPr>
              <a:t>Features</a:t>
            </a:r>
          </a:p>
          <a:p>
            <a:pPr lvl="1">
              <a:lnSpc>
                <a:spcPct val="150000"/>
              </a:lnSpc>
              <a:buFont typeface="Wingdings" pitchFamily="2" charset="2"/>
              <a:buChar char="v"/>
            </a:pPr>
            <a:r>
              <a:rPr lang="en-IN" sz="2000" dirty="0" smtClean="0">
                <a:latin typeface="Times New Roman" pitchFamily="18" charset="0"/>
                <a:cs typeface="Times New Roman" pitchFamily="18" charset="0"/>
              </a:rPr>
              <a:t>Animation</a:t>
            </a:r>
          </a:p>
          <a:p>
            <a:pPr lvl="1">
              <a:lnSpc>
                <a:spcPct val="150000"/>
              </a:lnSpc>
              <a:buFont typeface="Wingdings" pitchFamily="2" charset="2"/>
              <a:buChar char="v"/>
            </a:pPr>
            <a:r>
              <a:rPr lang="en-IN" sz="2000" dirty="0" smtClean="0">
                <a:latin typeface="Times New Roman" pitchFamily="18" charset="0"/>
                <a:cs typeface="Times New Roman" pitchFamily="18" charset="0"/>
              </a:rPr>
              <a:t>Material</a:t>
            </a:r>
          </a:p>
          <a:p>
            <a:pPr lvl="1">
              <a:lnSpc>
                <a:spcPct val="150000"/>
              </a:lnSpc>
              <a:buFont typeface="Wingdings" pitchFamily="2" charset="2"/>
              <a:buChar char="v"/>
            </a:pPr>
            <a:r>
              <a:rPr lang="en-IN" sz="2000" dirty="0" smtClean="0">
                <a:latin typeface="Times New Roman" pitchFamily="18" charset="0"/>
                <a:cs typeface="Times New Roman" pitchFamily="18" charset="0"/>
              </a:rPr>
              <a:t>Gaurds</a:t>
            </a:r>
            <a:endParaRPr lang="en-I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100" b="1" dirty="0" smtClean="0">
                <a:latin typeface="Times New Roman" pitchFamily="18" charset="0"/>
                <a:cs typeface="Times New Roman" pitchFamily="18" charset="0"/>
              </a:rPr>
              <a:t>Display a component</a:t>
            </a:r>
            <a:r>
              <a:rPr lang="en-CA" b="1" dirty="0" smtClean="0"/>
              <a:t/>
            </a:r>
            <a:br>
              <a:rPr lang="en-CA" b="1" dirty="0" smtClean="0"/>
            </a:br>
            <a:endParaRPr lang="en-CA" dirty="0"/>
          </a:p>
        </p:txBody>
      </p:sp>
      <p:sp>
        <p:nvSpPr>
          <p:cNvPr id="3" name="Content Placeholder 2"/>
          <p:cNvSpPr>
            <a:spLocks noGrp="1"/>
          </p:cNvSpPr>
          <p:nvPr>
            <p:ph idx="1"/>
          </p:nvPr>
        </p:nvSpPr>
        <p:spPr/>
        <p:txBody>
          <a:bodyPr>
            <a:normAutofit/>
          </a:bodyPr>
          <a:lstStyle/>
          <a:p>
            <a:r>
              <a:rPr lang="en-CA" sz="2400" dirty="0" smtClean="0">
                <a:latin typeface="Times New Roman" pitchFamily="18" charset="0"/>
                <a:cs typeface="Times New Roman" pitchFamily="18" charset="0"/>
              </a:rPr>
              <a:t>Let's display a slider component in your app and verify that everything works.</a:t>
            </a:r>
          </a:p>
          <a:p>
            <a:r>
              <a:rPr lang="en-CA" sz="2400" dirty="0" smtClean="0">
                <a:latin typeface="Times New Roman" pitchFamily="18" charset="0"/>
                <a:cs typeface="Times New Roman" pitchFamily="18" charset="0"/>
              </a:rPr>
              <a:t>You need to import the MatSliderModule that you want to display by adding the following lines to your app.module.ts file.</a:t>
            </a:r>
          </a:p>
          <a:p>
            <a:pPr>
              <a:buNone/>
            </a:pPr>
            <a:r>
              <a:rPr lang="en-CA" sz="2400" dirty="0" smtClean="0">
                <a:latin typeface="Times New Roman" pitchFamily="18" charset="0"/>
                <a:cs typeface="Times New Roman" pitchFamily="18" charset="0"/>
              </a:rPr>
              <a:t>import { MatSliderModule } </a:t>
            </a:r>
            <a:r>
              <a:rPr lang="en-CA" sz="2400" dirty="0" smtClean="0">
                <a:latin typeface="Times New Roman" pitchFamily="18" charset="0"/>
                <a:cs typeface="Times New Roman" pitchFamily="18" charset="0"/>
              </a:rPr>
              <a:t>from'@</a:t>
            </a:r>
            <a:r>
              <a:rPr lang="en-CA" sz="2400" dirty="0" smtClean="0">
                <a:latin typeface="Times New Roman" pitchFamily="18" charset="0"/>
                <a:cs typeface="Times New Roman" pitchFamily="18" charset="0"/>
              </a:rPr>
              <a:t>angular/material/slider'; … </a:t>
            </a:r>
            <a:endParaRPr lang="en-CA" sz="2400" dirty="0" smtClean="0">
              <a:latin typeface="Times New Roman" pitchFamily="18" charset="0"/>
              <a:cs typeface="Times New Roman" pitchFamily="18" charset="0"/>
            </a:endParaRPr>
          </a:p>
          <a:p>
            <a:pPr>
              <a:buNone/>
            </a:pPr>
            <a:r>
              <a:rPr lang="en-CA" sz="2400" dirty="0" smtClean="0">
                <a:latin typeface="Times New Roman" pitchFamily="18" charset="0"/>
                <a:cs typeface="Times New Roman" pitchFamily="18" charset="0"/>
              </a:rPr>
              <a:t>@</a:t>
            </a:r>
            <a:r>
              <a:rPr lang="en-CA" sz="2400" dirty="0" smtClean="0">
                <a:latin typeface="Times New Roman" pitchFamily="18" charset="0"/>
                <a:cs typeface="Times New Roman" pitchFamily="18" charset="0"/>
              </a:rPr>
              <a:t>NgModule ({.... </a:t>
            </a:r>
            <a:endParaRPr lang="en-CA" sz="2400" dirty="0" smtClean="0">
              <a:latin typeface="Times New Roman" pitchFamily="18" charset="0"/>
              <a:cs typeface="Times New Roman" pitchFamily="18" charset="0"/>
            </a:endParaRPr>
          </a:p>
          <a:p>
            <a:pPr>
              <a:buNone/>
            </a:pPr>
            <a:r>
              <a:rPr lang="en-CA" sz="2400" dirty="0" smtClean="0">
                <a:latin typeface="Times New Roman" pitchFamily="18" charset="0"/>
                <a:cs typeface="Times New Roman" pitchFamily="18" charset="0"/>
              </a:rPr>
              <a:t>imports</a:t>
            </a: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a:t>
            </a:r>
          </a:p>
          <a:p>
            <a:pPr>
              <a:buNone/>
            </a:pP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MatSliderModule, </a:t>
            </a:r>
            <a:endParaRPr lang="en-CA" sz="2400" dirty="0" smtClean="0">
              <a:latin typeface="Times New Roman" pitchFamily="18" charset="0"/>
              <a:cs typeface="Times New Roman" pitchFamily="18" charset="0"/>
            </a:endParaRPr>
          </a:p>
          <a:p>
            <a:pPr>
              <a:buNone/>
            </a:pPr>
            <a:r>
              <a:rPr lang="en-CA" sz="2400" dirty="0" smtClean="0">
                <a:latin typeface="Times New Roman" pitchFamily="18" charset="0"/>
                <a:cs typeface="Times New Roman" pitchFamily="18" charset="0"/>
              </a:rPr>
              <a:t>…]</a:t>
            </a:r>
          </a:p>
          <a:p>
            <a:pPr>
              <a:buNone/>
            </a:pP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a:t>
            </a:r>
            <a:endParaRPr lang="en-CA"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smtClean="0">
                <a:latin typeface="Times New Roman" pitchFamily="18" charset="0"/>
                <a:cs typeface="Times New Roman" pitchFamily="18" charset="0"/>
              </a:rPr>
              <a:t>&lt;mat-slider&gt;</a:t>
            </a:r>
            <a:endParaRPr lang="en-CA"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CA" sz="2400" dirty="0" smtClean="0">
                <a:latin typeface="Times New Roman" pitchFamily="18" charset="0"/>
                <a:cs typeface="Times New Roman" pitchFamily="18" charset="0"/>
              </a:rPr>
              <a:t>Add the &lt;mat-slider&gt; tag to the app.component.html like so</a:t>
            </a:r>
            <a:r>
              <a:rPr lang="en-CA" sz="2400" dirty="0" smtClean="0">
                <a:latin typeface="Times New Roman" pitchFamily="18" charset="0"/>
                <a:cs typeface="Times New Roman" pitchFamily="18" charset="0"/>
              </a:rPr>
              <a:t>:</a:t>
            </a:r>
          </a:p>
          <a:p>
            <a:pPr>
              <a:buNone/>
            </a:pPr>
            <a:r>
              <a:rPr lang="en-CA" sz="2400" dirty="0" smtClean="0"/>
              <a:t>&lt;</a:t>
            </a:r>
            <a:r>
              <a:rPr lang="en-CA" sz="2000" dirty="0" smtClean="0">
                <a:latin typeface="Times New Roman" pitchFamily="18" charset="0"/>
                <a:cs typeface="Times New Roman" pitchFamily="18" charset="0"/>
              </a:rPr>
              <a:t>mat-slider min="1" max="100" step="1" value="1"&gt;&lt;/mat-slider&gt;</a:t>
            </a:r>
            <a:r>
              <a:rPr lang="en-CA" sz="2400" dirty="0" smtClean="0"/>
              <a:t/>
            </a:r>
            <a:br>
              <a:rPr lang="en-CA" sz="2400" dirty="0" smtClean="0"/>
            </a:br>
            <a:endParaRPr lang="en-CA" sz="2400" dirty="0" smtClean="0"/>
          </a:p>
          <a:p>
            <a:r>
              <a:rPr lang="en-CA" sz="2400" dirty="0" smtClean="0">
                <a:latin typeface="Times New Roman" pitchFamily="18" charset="0"/>
                <a:cs typeface="Times New Roman" pitchFamily="18" charset="0"/>
              </a:rPr>
              <a:t>Run </a:t>
            </a:r>
            <a:r>
              <a:rPr lang="en-CA" sz="2400" dirty="0" smtClean="0">
                <a:latin typeface="Times New Roman" pitchFamily="18" charset="0"/>
                <a:cs typeface="Times New Roman" pitchFamily="18" charset="0"/>
              </a:rPr>
              <a:t>your local </a:t>
            </a:r>
            <a:r>
              <a:rPr lang="en-CA" sz="2400" dirty="0" smtClean="0">
                <a:latin typeface="Times New Roman" pitchFamily="18" charset="0"/>
                <a:cs typeface="Times New Roman" pitchFamily="18" charset="0"/>
              </a:rPr>
              <a:t>dev </a:t>
            </a:r>
            <a:r>
              <a:rPr lang="en-CA" sz="2400" dirty="0" smtClean="0">
                <a:latin typeface="Times New Roman" pitchFamily="18" charset="0"/>
                <a:cs typeface="Times New Roman" pitchFamily="18" charset="0"/>
              </a:rPr>
              <a:t>server</a:t>
            </a:r>
            <a:r>
              <a:rPr lang="en-CA" sz="2400" dirty="0" smtClean="0">
                <a:latin typeface="Times New Roman" pitchFamily="18" charset="0"/>
                <a:cs typeface="Times New Roman" pitchFamily="18" charset="0"/>
              </a:rPr>
              <a:t>:</a:t>
            </a:r>
          </a:p>
          <a:p>
            <a:pPr>
              <a:buNone/>
            </a:pPr>
            <a:r>
              <a:rPr lang="en-CA" sz="2400" dirty="0" smtClean="0">
                <a:latin typeface="Times New Roman" pitchFamily="18" charset="0"/>
                <a:cs typeface="Times New Roman" pitchFamily="18" charset="0"/>
              </a:rPr>
              <a:t> </a:t>
            </a:r>
            <a:r>
              <a:rPr lang="en-CA" sz="2400" dirty="0" smtClean="0">
                <a:latin typeface="Times New Roman" pitchFamily="18" charset="0"/>
                <a:cs typeface="Times New Roman" pitchFamily="18" charset="0"/>
              </a:rPr>
              <a:t>          ng serve</a:t>
            </a:r>
          </a:p>
          <a:p>
            <a:r>
              <a:rPr lang="en-CA" sz="2400" dirty="0" smtClean="0">
                <a:latin typeface="Times New Roman" pitchFamily="18" charset="0"/>
                <a:cs typeface="Times New Roman" pitchFamily="18" charset="0"/>
              </a:rPr>
              <a:t>and point your browser to </a:t>
            </a:r>
            <a:r>
              <a:rPr lang="en-CA" sz="2400" dirty="0" smtClean="0">
                <a:latin typeface="Times New Roman" pitchFamily="18" charset="0"/>
                <a:cs typeface="Times New Roman" pitchFamily="18" charset="0"/>
                <a:hlinkClick r:id="rId2"/>
              </a:rPr>
              <a:t>http://localhost:4200</a:t>
            </a:r>
            <a:endParaRPr lang="en-CA" sz="2400" dirty="0" smtClean="0">
              <a:latin typeface="Times New Roman" pitchFamily="18" charset="0"/>
              <a:cs typeface="Times New Roman" pitchFamily="18" charset="0"/>
            </a:endParaRPr>
          </a:p>
          <a:p>
            <a:r>
              <a:rPr lang="en-CA" sz="2400" dirty="0" smtClean="0">
                <a:latin typeface="Times New Roman" pitchFamily="18" charset="0"/>
                <a:cs typeface="Times New Roman" pitchFamily="18" charset="0"/>
              </a:rPr>
              <a:t>You should see the material slider component on the page</a:t>
            </a:r>
            <a:r>
              <a:rPr lang="en-CA" sz="2400" dirty="0" smtClean="0"/>
              <a:t>.</a:t>
            </a:r>
          </a:p>
          <a:p>
            <a:pPr>
              <a:buNone/>
            </a:pPr>
            <a:endParaRPr lang="en-CA"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S OF THANK YOU à°à±à°¸à° à°à°¿à°¤à±à°° à°«à°²à°¿à°¤à°"/>
          <p:cNvPicPr>
            <a:picLocks noGrp="1" noChangeAspect="1" noChangeArrowheads="1"/>
          </p:cNvPicPr>
          <p:nvPr>
            <p:ph idx="4294967295"/>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11525" y="1268413"/>
            <a:ext cx="5832475" cy="42481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000" dirty="0" smtClean="0"/>
              <a:t>Features</a:t>
            </a:r>
            <a:endParaRPr lang="en-IN" sz="4000" dirty="0"/>
          </a:p>
        </p:txBody>
      </p:sp>
      <p:sp>
        <p:nvSpPr>
          <p:cNvPr id="2" name="Content Placeholder 1"/>
          <p:cNvSpPr>
            <a:spLocks noGrp="1"/>
          </p:cNvSpPr>
          <p:nvPr>
            <p:ph idx="1"/>
          </p:nvPr>
        </p:nvSpPr>
        <p:spPr>
          <a:xfrm>
            <a:off x="1435608" y="1447800"/>
            <a:ext cx="7498080" cy="4195778"/>
          </a:xfrm>
        </p:spPr>
        <p:txBody>
          <a:bodyPr numCol="1">
            <a:normAutofit/>
          </a:bodyPr>
          <a:lstStyle/>
          <a:p>
            <a:pPr marL="825246" indent="-742950">
              <a:buFont typeface="+mj-lt"/>
              <a:buAutoNum type="arabicPeriod"/>
            </a:pPr>
            <a:r>
              <a:rPr lang="en-IN" sz="2400" dirty="0" smtClean="0">
                <a:latin typeface="Times New Roman" pitchFamily="18" charset="0"/>
                <a:cs typeface="Times New Roman" pitchFamily="18" charset="0"/>
              </a:rPr>
              <a:t>CLI  Prompts</a:t>
            </a:r>
          </a:p>
          <a:p>
            <a:pPr marL="825246" indent="-742950">
              <a:buFont typeface="+mj-lt"/>
              <a:buAutoNum type="arabicPeriod"/>
            </a:pPr>
            <a:r>
              <a:rPr lang="en-IN" sz="2400" dirty="0" smtClean="0">
                <a:latin typeface="Times New Roman" pitchFamily="18" charset="0"/>
                <a:cs typeface="Times New Roman" pitchFamily="18" charset="0"/>
              </a:rPr>
              <a:t>Application Performance</a:t>
            </a:r>
          </a:p>
          <a:p>
            <a:pPr marL="825246" indent="-742950">
              <a:buFont typeface="+mj-lt"/>
              <a:buAutoNum type="arabicPeriod"/>
            </a:pPr>
            <a:r>
              <a:rPr lang="en-IN" sz="2400" dirty="0" smtClean="0">
                <a:latin typeface="Times New Roman" pitchFamily="18" charset="0"/>
                <a:cs typeface="Times New Roman" pitchFamily="18" charset="0"/>
              </a:rPr>
              <a:t>Virtual Scrolling</a:t>
            </a:r>
          </a:p>
          <a:p>
            <a:pPr marL="825246" indent="-742950">
              <a:buFont typeface="+mj-lt"/>
              <a:buAutoNum type="arabicPeriod"/>
            </a:pPr>
            <a:r>
              <a:rPr lang="en-IN" sz="2400" dirty="0" smtClean="0">
                <a:latin typeface="Times New Roman" pitchFamily="18" charset="0"/>
                <a:cs typeface="Times New Roman" pitchFamily="18" charset="0"/>
              </a:rPr>
              <a:t>Drag and Drop</a:t>
            </a:r>
          </a:p>
          <a:p>
            <a:pPr marL="825246" indent="-742950">
              <a:buFont typeface="+mj-lt"/>
              <a:buAutoNum type="arabicPeriod"/>
            </a:pPr>
            <a:r>
              <a:rPr lang="en-IN" sz="2400" dirty="0" smtClean="0">
                <a:latin typeface="Times New Roman" pitchFamily="18" charset="0"/>
                <a:cs typeface="Times New Roman" pitchFamily="18" charset="0"/>
              </a:rPr>
              <a:t>Bundle Budget</a:t>
            </a:r>
          </a:p>
          <a:p>
            <a:pPr marL="825246" indent="-742950">
              <a:buFont typeface="+mj-lt"/>
              <a:buAutoNum type="arabicPeriod"/>
            </a:pPr>
            <a:r>
              <a:rPr lang="en-IN" sz="2400" dirty="0" smtClean="0">
                <a:latin typeface="Times New Roman" pitchFamily="18" charset="0"/>
                <a:cs typeface="Times New Roman" pitchFamily="18" charset="0"/>
              </a:rPr>
              <a:t>Angular Compiler</a:t>
            </a:r>
          </a:p>
          <a:p>
            <a:pPr marL="825246" indent="-742950">
              <a:buFont typeface="+mj-lt"/>
              <a:buAutoNum type="arabicPeriod"/>
            </a:pPr>
            <a:r>
              <a:rPr lang="en-IN" sz="2400" dirty="0" smtClean="0">
                <a:latin typeface="Times New Roman" pitchFamily="18" charset="0"/>
                <a:cs typeface="Times New Roman" pitchFamily="18" charset="0"/>
              </a:rPr>
              <a:t>Angular Elements</a:t>
            </a:r>
          </a:p>
          <a:p>
            <a:pPr marL="825246" indent="-742950">
              <a:buFont typeface="+mj-lt"/>
              <a:buAutoNum type="arabicPeriod"/>
            </a:pPr>
            <a:r>
              <a:rPr lang="en-IN" sz="2400" dirty="0" smtClean="0">
                <a:latin typeface="Times New Roman" pitchFamily="18" charset="0"/>
                <a:cs typeface="Times New Roman" pitchFamily="18" charset="0"/>
              </a:rPr>
              <a:t>Angular Do-Bootstrap</a:t>
            </a:r>
          </a:p>
          <a:p>
            <a:pPr marL="825246" indent="-742950">
              <a:buFont typeface="+mj-lt"/>
              <a:buAutoNum type="arabicPeriod"/>
            </a:pPr>
            <a:r>
              <a:rPr lang="en-IN" sz="2400" dirty="0" smtClean="0">
                <a:latin typeface="Times New Roman" pitchFamily="18" charset="0"/>
                <a:cs typeface="Times New Roman" pitchFamily="18" charset="0"/>
              </a:rPr>
              <a:t>Better Error Handling</a:t>
            </a:r>
          </a:p>
          <a:p>
            <a:pPr marL="825246" indent="-742950">
              <a:buFont typeface="+mj-lt"/>
              <a:buAutoNum type="arabicPeriod"/>
            </a:pPr>
            <a:r>
              <a:rPr lang="en-IN" sz="2400" dirty="0" smtClean="0">
                <a:latin typeface="Times New Roman" pitchFamily="18" charset="0"/>
                <a:cs typeface="Times New Roman" pitchFamily="18" charset="0"/>
              </a:rPr>
              <a:t>Native Script</a:t>
            </a:r>
          </a:p>
          <a:p>
            <a:pPr marL="825246" indent="-742950">
              <a:buFont typeface="+mj-lt"/>
              <a:buAutoNum type="arabicPeriod"/>
            </a:pPr>
            <a:endParaRPr lang="en-IN" sz="2400" dirty="0" smtClean="0">
              <a:latin typeface="Times New Roman" pitchFamily="18" charset="0"/>
              <a:cs typeface="Times New Roman" pitchFamily="18" charset="0"/>
            </a:endParaRPr>
          </a:p>
          <a:p>
            <a:pPr marL="825246" indent="-742950">
              <a:buFont typeface="+mj-lt"/>
              <a:buAutoNum type="arabicPeriod"/>
            </a:pPr>
            <a:endParaRPr lang="en-IN" sz="2400" dirty="0" smtClean="0">
              <a:latin typeface="Times New Roman" pitchFamily="18" charset="0"/>
              <a:cs typeface="Times New Roman" pitchFamily="18" charset="0"/>
            </a:endParaRPr>
          </a:p>
          <a:p>
            <a:pPr marL="825246" indent="-742950">
              <a:buFont typeface="+mj-lt"/>
              <a:buAutoNum type="arabicPeriod"/>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 Prompts</a:t>
            </a:r>
            <a:endParaRPr lang="en-US" dirty="0"/>
          </a:p>
        </p:txBody>
      </p:sp>
      <p:sp>
        <p:nvSpPr>
          <p:cNvPr id="3" name="Content Placeholder 2"/>
          <p:cNvSpPr>
            <a:spLocks noGrp="1"/>
          </p:cNvSpPr>
          <p:nvPr>
            <p:ph idx="1"/>
          </p:nvPr>
        </p:nvSpPr>
        <p:spPr/>
        <p:txBody>
          <a:bodyPr>
            <a:normAutofit/>
          </a:bodyPr>
          <a:lstStyle/>
          <a:p>
            <a:pPr algn="just">
              <a:buNone/>
            </a:pPr>
            <a:r>
              <a:rPr lang="en-CA" sz="2400" dirty="0" smtClean="0"/>
              <a:t>In angular 7, the command line interface (CLI) prompts has been modernized to version 7.0.2. With the new and updated version of angular CLI comes new features. When the user executes common commands like ng add @angular/material or ng new, it will prompt users. It helps users to explore the in-built SCSS support, routing, etc. To benefit all packages that publish schematics, CLI prompts have been added to schematics too.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480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Application Performance</a:t>
            </a:r>
            <a:endParaRPr lang="en-IN" sz="4000" dirty="0"/>
          </a:p>
        </p:txBody>
      </p:sp>
      <p:sp>
        <p:nvSpPr>
          <p:cNvPr id="3" name="Content Placeholder 2"/>
          <p:cNvSpPr>
            <a:spLocks noGrp="1"/>
          </p:cNvSpPr>
          <p:nvPr>
            <p:ph idx="1"/>
          </p:nvPr>
        </p:nvSpPr>
        <p:spPr/>
        <p:txBody>
          <a:bodyPr>
            <a:normAutofit/>
          </a:bodyPr>
          <a:lstStyle/>
          <a:p>
            <a:pPr algn="just"/>
            <a:r>
              <a:rPr lang="en-CA" sz="2400" dirty="0" smtClean="0">
                <a:latin typeface="Times New Roman" pitchFamily="18" charset="0"/>
                <a:cs typeface="Times New Roman" pitchFamily="18" charset="0"/>
              </a:rPr>
              <a:t>Angular 7 is faster as compared to the previous versions of angular. Certain new features introduced as discussed above makes the app run faster and perform better. It does not only focus on making framework small but makes the app small too as much as possible. In version 7 the reflect-metadata polyfill (includes in production) remove automatically.</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Virtual Scrolling</a:t>
            </a:r>
            <a:endParaRPr lang="en-IN" sz="4000" dirty="0"/>
          </a:p>
        </p:txBody>
      </p:sp>
      <p:sp>
        <p:nvSpPr>
          <p:cNvPr id="3" name="Content Placeholder 2"/>
          <p:cNvSpPr>
            <a:spLocks noGrp="1"/>
          </p:cNvSpPr>
          <p:nvPr>
            <p:ph idx="1"/>
          </p:nvPr>
        </p:nvSpPr>
        <p:spPr/>
        <p:txBody>
          <a:bodyPr>
            <a:normAutofit/>
          </a:bodyPr>
          <a:lstStyle/>
          <a:p>
            <a:pPr algn="just" fontAlgn="base"/>
            <a:r>
              <a:rPr lang="en-CA" sz="2400" dirty="0" smtClean="0">
                <a:latin typeface="Times New Roman" pitchFamily="18" charset="0"/>
                <a:cs typeface="Times New Roman" pitchFamily="18" charset="0"/>
              </a:rPr>
              <a:t>Scrolling feature was present in the previous version of angular (angular 6). Angular 7 comes with virtual scrolling. Virtual scrolling allows users to bind a list of elements even its too long in small packets. As per the scroll movements, data will be supplied into packets at the user end. This is one of the Angular 7 features, which is beneficial for mobile apps where scrolling can affect performance. But useful for web applications too as even in web applications if we scroll a long list of data, performance gets affected.</a:t>
            </a:r>
          </a:p>
          <a:p>
            <a:pPr algn="just">
              <a:buNone/>
            </a:pPr>
            <a:r>
              <a:rPr lang="en-CA" sz="2400" dirty="0" smtClean="0">
                <a:latin typeface="Times New Roman" pitchFamily="18" charset="0"/>
                <a:cs typeface="Times New Roman" pitchFamily="18" charset="0"/>
              </a:rPr>
              <a:t/>
            </a:r>
            <a:br>
              <a:rPr lang="en-CA"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Drag and </a:t>
            </a:r>
            <a:r>
              <a:rPr lang="en-CA" sz="4000" dirty="0" smtClean="0"/>
              <a:t>Drop</a:t>
            </a:r>
            <a:endParaRPr lang="en-IN" sz="4000" dirty="0"/>
          </a:p>
        </p:txBody>
      </p:sp>
      <p:sp>
        <p:nvSpPr>
          <p:cNvPr id="3" name="Content Placeholder 2"/>
          <p:cNvSpPr>
            <a:spLocks noGrp="1"/>
          </p:cNvSpPr>
          <p:nvPr>
            <p:ph idx="1"/>
          </p:nvPr>
        </p:nvSpPr>
        <p:spPr/>
        <p:txBody>
          <a:bodyPr>
            <a:normAutofit/>
          </a:bodyPr>
          <a:lstStyle/>
          <a:p>
            <a:pPr algn="just" fontAlgn="base"/>
            <a:r>
              <a:rPr lang="en-CA" sz="2400" dirty="0" smtClean="0">
                <a:latin typeface="Times New Roman" pitchFamily="18" charset="0"/>
                <a:cs typeface="Times New Roman" pitchFamily="18" charset="0"/>
              </a:rPr>
              <a:t>Now </a:t>
            </a:r>
            <a:r>
              <a:rPr lang="en-CA" sz="2400" dirty="0" smtClean="0">
                <a:latin typeface="Times New Roman" pitchFamily="18" charset="0"/>
                <a:cs typeface="Times New Roman" pitchFamily="18" charset="0"/>
              </a:rPr>
              <a:t>even by dragging and dropping items in the list user can re-order the list. It also allows the transfer of elements between the lists. Using CDK drag handle, a user can customize the drag area as per requirement. Multiple handles apply on a single item if requires. As per the user’s command, the item may move along the X-axis or the Y-axis because the movement of drag and drop restricts along an axis.</a:t>
            </a:r>
          </a:p>
          <a:p>
            <a:pPr lvl="0" algn="just"/>
            <a:endParaRPr lang="en-IN"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Bundle Budget</a:t>
            </a:r>
            <a:endParaRPr lang="en-IN" dirty="0"/>
          </a:p>
        </p:txBody>
      </p:sp>
      <p:sp>
        <p:nvSpPr>
          <p:cNvPr id="3" name="Content Placeholder 2"/>
          <p:cNvSpPr>
            <a:spLocks noGrp="1"/>
          </p:cNvSpPr>
          <p:nvPr>
            <p:ph idx="1"/>
          </p:nvPr>
        </p:nvSpPr>
        <p:spPr/>
        <p:txBody>
          <a:bodyPr>
            <a:normAutofit/>
          </a:bodyPr>
          <a:lstStyle/>
          <a:p>
            <a:pPr algn="just" fontAlgn="base"/>
            <a:r>
              <a:rPr lang="en-CA" sz="2400" dirty="0" smtClean="0">
                <a:latin typeface="Times New Roman" pitchFamily="18" charset="0"/>
                <a:cs typeface="Times New Roman" pitchFamily="18" charset="0"/>
              </a:rPr>
              <a:t>While developing </a:t>
            </a:r>
            <a:r>
              <a:rPr lang="en-CA" sz="2400" b="1" dirty="0" smtClean="0">
                <a:latin typeface="Times New Roman" pitchFamily="18" charset="0"/>
                <a:cs typeface="Times New Roman" pitchFamily="18" charset="0"/>
              </a:rPr>
              <a:t>applications on Angular 7</a:t>
            </a:r>
            <a:r>
              <a:rPr lang="en-CA" sz="2400" dirty="0" smtClean="0">
                <a:latin typeface="Times New Roman" pitchFamily="18" charset="0"/>
                <a:cs typeface="Times New Roman" pitchFamily="18" charset="0"/>
              </a:rPr>
              <a:t>, now the developers can set up a budget limit of their bundle size. a default setting of the bundled budget has 2 MB as the lower limit and 5 MB as the higher limit. When the initial bundle is more than 2MB, a new application will warn and will error at 5 MB. The developer can also change these settings as per need. Reduction in bundle size improves the performance of the application.</a:t>
            </a:r>
          </a:p>
          <a:p>
            <a:pPr algn="just">
              <a:buNone/>
            </a:pPr>
            <a:r>
              <a:rPr lang="en-CA" sz="2400" dirty="0" smtClean="0">
                <a:latin typeface="Times New Roman" pitchFamily="18" charset="0"/>
                <a:cs typeface="Times New Roman" pitchFamily="18" charset="0"/>
              </a:rPr>
              <a:t/>
            </a:r>
            <a:br>
              <a:rPr lang="en-CA" sz="2400" dirty="0" smtClean="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Angular Compiler</a:t>
            </a:r>
            <a:endParaRPr lang="en-IN" sz="3200" dirty="0"/>
          </a:p>
        </p:txBody>
      </p:sp>
      <p:sp>
        <p:nvSpPr>
          <p:cNvPr id="3" name="Content Placeholder 2"/>
          <p:cNvSpPr>
            <a:spLocks noGrp="1"/>
          </p:cNvSpPr>
          <p:nvPr>
            <p:ph idx="1"/>
          </p:nvPr>
        </p:nvSpPr>
        <p:spPr/>
        <p:txBody>
          <a:bodyPr>
            <a:normAutofit/>
          </a:bodyPr>
          <a:lstStyle/>
          <a:p>
            <a:pPr algn="just"/>
            <a:r>
              <a:rPr lang="en-CA" sz="2400" dirty="0" smtClean="0">
                <a:latin typeface="Times New Roman" pitchFamily="18" charset="0"/>
                <a:cs typeface="Times New Roman" pitchFamily="18" charset="0"/>
              </a:rPr>
              <a:t>The new angular compiler offers an 8-phase rotating ahead-of-time compilation. The NGCC (Angular Compatibility Compiler) will convert node_modules compiled with Angular Compatibility Compiler (NGCC), into node_modules which appear to have been composed with TSC compiler transformer (NTSC). Also, Ivy rendering engine can use such “legacy” package due to this compiler change</a:t>
            </a:r>
            <a:endParaRPr lang="en-IN" sz="2400"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642</TotalTime>
  <Words>786</Words>
  <Application>Microsoft Office PowerPoint</Application>
  <PresentationFormat>On-screen Show (4:3)</PresentationFormat>
  <Paragraphs>116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                     </vt:lpstr>
      <vt:lpstr>OBJECTVE</vt:lpstr>
      <vt:lpstr>Features</vt:lpstr>
      <vt:lpstr>CLI Prompts</vt:lpstr>
      <vt:lpstr>Application Performance</vt:lpstr>
      <vt:lpstr>Virtual Scrolling</vt:lpstr>
      <vt:lpstr>Drag and Drop</vt:lpstr>
      <vt:lpstr>Bundle Budget</vt:lpstr>
      <vt:lpstr>Angular Compiler</vt:lpstr>
      <vt:lpstr>Angular Elements</vt:lpstr>
      <vt:lpstr>Angular Do-Bootstrap</vt:lpstr>
      <vt:lpstr>Better Error Handling</vt:lpstr>
      <vt:lpstr>Native Script</vt:lpstr>
      <vt:lpstr>Animations</vt:lpstr>
      <vt:lpstr>Steps</vt:lpstr>
      <vt:lpstr>Step 2: Importing animation functions into component files </vt:lpstr>
      <vt:lpstr>Step 3:Adding the animation metadata property</vt:lpstr>
      <vt:lpstr>Angular Material</vt:lpstr>
      <vt:lpstr>ng add configuration</vt:lpstr>
      <vt:lpstr>Display a component </vt:lpstr>
      <vt:lpstr>&lt;mat-slider&gt;</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rajesh</cp:lastModifiedBy>
  <cp:revision>90</cp:revision>
  <dcterms:created xsi:type="dcterms:W3CDTF">2018-12-09T08:29:46Z</dcterms:created>
  <dcterms:modified xsi:type="dcterms:W3CDTF">2020-03-23T15:30:34Z</dcterms:modified>
</cp:coreProperties>
</file>