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62" r:id="rId6"/>
    <p:sldId id="263" r:id="rId7"/>
    <p:sldId id="272" r:id="rId8"/>
    <p:sldId id="271" r:id="rId9"/>
    <p:sldId id="270" r:id="rId10"/>
    <p:sldId id="269" r:id="rId11"/>
    <p:sldId id="268" r:id="rId12"/>
    <p:sldId id="267" r:id="rId13"/>
    <p:sldId id="264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5" r:id="rId24"/>
    <p:sldId id="275" r:id="rId25"/>
    <p:sldId id="276" r:id="rId26"/>
    <p:sldId id="277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4E0DB-B17A-46DA-BD24-07B85C795F7F}" type="datetimeFigureOut">
              <a:rPr lang="en-US" smtClean="0"/>
              <a:pPr/>
              <a:t>06/30/2021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793ED-318B-4CD2-8551-DB4285361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793ED-318B-4CD2-8551-DB428536141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2D86-0D03-434B-B968-27F56B80C633}" type="datetimeFigureOut">
              <a:rPr lang="en-US" smtClean="0"/>
              <a:pPr/>
              <a:t>06/30/2021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C8ED-6DF9-45BE-903E-660736B77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2D86-0D03-434B-B968-27F56B80C633}" type="datetimeFigureOut">
              <a:rPr lang="en-US" smtClean="0"/>
              <a:pPr/>
              <a:t>06/30/2021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C8ED-6DF9-45BE-903E-660736B77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2D86-0D03-434B-B968-27F56B80C633}" type="datetimeFigureOut">
              <a:rPr lang="en-US" smtClean="0"/>
              <a:pPr/>
              <a:t>06/30/2021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C8ED-6DF9-45BE-903E-660736B77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2D86-0D03-434B-B968-27F56B80C633}" type="datetimeFigureOut">
              <a:rPr lang="en-US" smtClean="0"/>
              <a:pPr/>
              <a:t>06/30/2021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C8ED-6DF9-45BE-903E-660736B77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2D86-0D03-434B-B968-27F56B80C633}" type="datetimeFigureOut">
              <a:rPr lang="en-US" smtClean="0"/>
              <a:pPr/>
              <a:t>06/30/2021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C8ED-6DF9-45BE-903E-660736B77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2D86-0D03-434B-B968-27F56B80C633}" type="datetimeFigureOut">
              <a:rPr lang="en-US" smtClean="0"/>
              <a:pPr/>
              <a:t>06/30/2021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C8ED-6DF9-45BE-903E-660736B77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2D86-0D03-434B-B968-27F56B80C633}" type="datetimeFigureOut">
              <a:rPr lang="en-US" smtClean="0"/>
              <a:pPr/>
              <a:t>06/30/2021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C8ED-6DF9-45BE-903E-660736B77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2D86-0D03-434B-B968-27F56B80C633}" type="datetimeFigureOut">
              <a:rPr lang="en-US" smtClean="0"/>
              <a:pPr/>
              <a:t>06/30/2021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C8ED-6DF9-45BE-903E-660736B77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2D86-0D03-434B-B968-27F56B80C633}" type="datetimeFigureOut">
              <a:rPr lang="en-US" smtClean="0"/>
              <a:pPr/>
              <a:t>06/30/2021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C8ED-6DF9-45BE-903E-660736B77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2D86-0D03-434B-B968-27F56B80C633}" type="datetimeFigureOut">
              <a:rPr lang="en-US" smtClean="0"/>
              <a:pPr/>
              <a:t>06/30/2021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C8ED-6DF9-45BE-903E-660736B77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2D86-0D03-434B-B968-27F56B80C633}" type="datetimeFigureOut">
              <a:rPr lang="en-US" smtClean="0"/>
              <a:pPr/>
              <a:t>06/30/2021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C8ED-6DF9-45BE-903E-660736B77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2D86-0D03-434B-B968-27F56B80C633}" type="datetimeFigureOut">
              <a:rPr lang="en-US" smtClean="0"/>
              <a:pPr/>
              <a:t>06/30/2021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7C8ED-6DF9-45BE-903E-660736B77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ambria" pitchFamily="18" charset="0"/>
                <a:ea typeface="Cambria" pitchFamily="18" charset="0"/>
                <a:cs typeface="Segoe UI Semilight" pitchFamily="34" charset="0"/>
              </a:rPr>
              <a:t>FRAUD DETECTION IN CREDIT CARDS USING MACHINE LEARNING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7620000" cy="3352800"/>
          </a:xfrm>
        </p:spPr>
        <p:txBody>
          <a:bodyPr numCol="1">
            <a:normAutofit fontScale="92500" lnSpcReduction="20000"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Dr. M. BABU RAO,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M.Tech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PhD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Professor, Head of The Department</a:t>
            </a:r>
            <a:endParaRPr lang="en-IN" sz="2000" b="1" dirty="0" smtClean="0">
              <a:solidFill>
                <a:srgbClr val="FF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T. </a:t>
            </a:r>
            <a:r>
              <a:rPr lang="en-IN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Eekshitha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(17481A05I2)</a:t>
            </a:r>
          </a:p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G. N. V. </a:t>
            </a:r>
            <a:r>
              <a:rPr lang="en-IN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Prudhvi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(17481A05M8)</a:t>
            </a:r>
          </a:p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V. </a:t>
            </a:r>
            <a:r>
              <a:rPr lang="en-IN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Anusha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(17481A05M6)</a:t>
            </a:r>
          </a:p>
          <a:p>
            <a:pPr algn="l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Abdul </a:t>
            </a:r>
            <a:r>
              <a:rPr lang="en-IN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Kaleem</a:t>
            </a: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		(17481A05K9)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066800"/>
            <a:ext cx="1857578" cy="1855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Using the training data we train the Random Forest model.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00201"/>
            <a:ext cx="8153400" cy="9143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we are importing the Random Forest Classifier Model to predict the Fraud Transactions.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lum bright="-30000"/>
          </a:blip>
          <a:srcRect/>
          <a:stretch>
            <a:fillRect/>
          </a:stretch>
        </p:blipFill>
        <p:spPr bwMode="auto">
          <a:xfrm>
            <a:off x="838200" y="2775510"/>
            <a:ext cx="7391400" cy="35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Using the model built we predict the attrition values for the testing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training data.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lum bright="-30000"/>
          </a:blip>
          <a:srcRect/>
          <a:stretch>
            <a:fillRect/>
          </a:stretch>
        </p:blipFill>
        <p:spPr bwMode="auto">
          <a:xfrm>
            <a:off x="1295401" y="1524000"/>
            <a:ext cx="6019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 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predicted data and the test data we got the accuracy score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Confusion Matrix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Using the confusion matrix we can get the detailed representation of the accuracy score.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457200" y="2133600"/>
            <a:ext cx="434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00200" y="1752600"/>
            <a:ext cx="170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Test Data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lum bright="-20000"/>
          </a:blip>
          <a:srcRect/>
          <a:stretch>
            <a:fillRect/>
          </a:stretch>
        </p:blipFill>
        <p:spPr bwMode="auto">
          <a:xfrm>
            <a:off x="4953000" y="2133600"/>
            <a:ext cx="40386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324600" y="1752600"/>
            <a:ext cx="167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Train Data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192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receiver operating characteristic curve is a graphical plot that illustrates the diagnostic ability of a random forest classifier system as its discrimination threshold is varied.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609601" y="2133600"/>
            <a:ext cx="403859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lum bright="-20000"/>
          </a:blip>
          <a:srcRect/>
          <a:stretch>
            <a:fillRect/>
          </a:stretch>
        </p:blipFill>
        <p:spPr bwMode="auto">
          <a:xfrm>
            <a:off x="4724400" y="2133599"/>
            <a:ext cx="4191000" cy="44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0" y="1828800"/>
            <a:ext cx="151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Train Data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752600"/>
            <a:ext cx="14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Test Data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28600"/>
            <a:ext cx="366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Other Classification Algorithms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762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Isolation Forest Algorithm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219201"/>
            <a:ext cx="8382000" cy="16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2971800"/>
            <a:ext cx="8382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Local Outlier Factor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838201"/>
            <a:ext cx="71818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819400"/>
            <a:ext cx="7162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Super Vector Machine (SVM)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838200"/>
            <a:ext cx="50768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2667000"/>
            <a:ext cx="845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1"/>
            <a:ext cx="69437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9600" y="304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kNearest</a:t>
            </a:r>
            <a:r>
              <a:rPr lang="en-US" b="1" dirty="0" smtClean="0"/>
              <a:t> Neighbor</a:t>
            </a:r>
            <a:endParaRPr 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819400"/>
            <a:ext cx="6934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Logistic Regression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838201"/>
            <a:ext cx="7886700" cy="175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743200"/>
            <a:ext cx="7848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"/>
            <a:ext cx="271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Navie</a:t>
            </a:r>
            <a:r>
              <a:rPr lang="en-US" b="1" dirty="0" smtClean="0"/>
              <a:t> </a:t>
            </a:r>
            <a:r>
              <a:rPr lang="en-US" b="1" dirty="0" err="1" smtClean="0"/>
              <a:t>Bayes</a:t>
            </a:r>
            <a:r>
              <a:rPr lang="en-US" b="1" dirty="0" smtClean="0"/>
              <a:t> Classification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324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19400"/>
            <a:ext cx="7620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18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Credit Card Fraud is increasing considerably with the development of modern technology.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Credit card fraud happens frequently and leads to massive financial losses. Online transaction have increased drastically significant no of online transaction are done by online credit cards.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Identification of fraud credit card transactions is important to credit card companies for the prevention of being charged for items transaction of items which the customer did not purchase.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In this project intends to illustrate the modeling of a knowledge set using machine learning with Credit Card Fraud Detection.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Our model will determine whether a new transaction tends to be fraud or legitimate. We have an objective to detect 100% of the fraud transactions while reducing invalid fraud classifications.</a:t>
            </a:r>
            <a:endParaRPr lang="en-US" sz="180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66800"/>
            <a:ext cx="6400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62000" y="381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Kmeans</a:t>
            </a:r>
            <a:r>
              <a:rPr lang="en-US" b="1" dirty="0" smtClean="0"/>
              <a:t> Classification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723900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515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38200" y="304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Decision Tree Classifier</a:t>
            </a:r>
            <a:endParaRPr 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819400"/>
            <a:ext cx="746759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57200"/>
          <a:ext cx="6705600" cy="518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/>
                <a:gridCol w="2235200"/>
                <a:gridCol w="2235200"/>
              </a:tblGrid>
              <a:tr h="656163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Data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Data Accuracy</a:t>
                      </a:r>
                      <a:endParaRPr lang="en-US" dirty="0"/>
                    </a:p>
                  </a:txBody>
                  <a:tcPr/>
                </a:tc>
              </a:tr>
              <a:tr h="656163">
                <a:tc>
                  <a:txBody>
                    <a:bodyPr/>
                    <a:lstStyle/>
                    <a:p>
                      <a:r>
                        <a:rPr lang="en-US" dirty="0" smtClean="0"/>
                        <a:t>Isolation Forest 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0.0308</a:t>
                      </a:r>
                      <a:endParaRPr lang="en-US" dirty="0"/>
                    </a:p>
                  </a:txBody>
                  <a:tcPr/>
                </a:tc>
              </a:tr>
              <a:tr h="380157">
                <a:tc>
                  <a:txBody>
                    <a:bodyPr/>
                    <a:lstStyle/>
                    <a:p>
                      <a:r>
                        <a:rPr lang="en-US" dirty="0" smtClean="0"/>
                        <a:t>Local Outlier Factor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0.137</a:t>
                      </a:r>
                      <a:endParaRPr lang="en-US" dirty="0"/>
                    </a:p>
                  </a:txBody>
                  <a:tcPr/>
                </a:tc>
              </a:tr>
              <a:tr h="656163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 (SVM)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99.82</a:t>
                      </a:r>
                      <a:endParaRPr lang="en-US" dirty="0"/>
                    </a:p>
                  </a:txBody>
                  <a:tcPr/>
                </a:tc>
              </a:tr>
              <a:tr h="3801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kNearest</a:t>
                      </a:r>
                      <a:r>
                        <a:rPr lang="en-US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99.82</a:t>
                      </a:r>
                      <a:endParaRPr lang="en-US" dirty="0"/>
                    </a:p>
                  </a:txBody>
                  <a:tcPr/>
                </a:tc>
              </a:tr>
              <a:tr h="380157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94.67</a:t>
                      </a:r>
                      <a:endParaRPr lang="en-US" dirty="0"/>
                    </a:p>
                  </a:txBody>
                  <a:tcPr/>
                </a:tc>
              </a:tr>
              <a:tr h="6561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Navie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Bayes</a:t>
                      </a:r>
                      <a:r>
                        <a:rPr lang="en-US" dirty="0" smtClean="0"/>
                        <a:t>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99.13</a:t>
                      </a:r>
                      <a:endParaRPr lang="en-US" dirty="0"/>
                    </a:p>
                  </a:txBody>
                  <a:tcPr/>
                </a:tc>
              </a:tr>
              <a:tr h="3801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Kmeans</a:t>
                      </a:r>
                      <a:r>
                        <a:rPr lang="en-US" dirty="0" smtClean="0"/>
                        <a:t> 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29.53</a:t>
                      </a:r>
                      <a:endParaRPr lang="en-US" dirty="0"/>
                    </a:p>
                  </a:txBody>
                  <a:tcPr/>
                </a:tc>
              </a:tr>
              <a:tr h="656163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99.89</a:t>
                      </a:r>
                      <a:endParaRPr lang="en-US" dirty="0"/>
                    </a:p>
                  </a:txBody>
                  <a:tcPr/>
                </a:tc>
              </a:tr>
              <a:tr h="380157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6019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table it can be observed that </a:t>
            </a:r>
            <a:r>
              <a:rPr lang="en-US" b="1" dirty="0" smtClean="0"/>
              <a:t>Random Forest Regression</a:t>
            </a:r>
            <a:r>
              <a:rPr lang="en-US" dirty="0" smtClean="0"/>
              <a:t> gave the best accuracy among all the other algorithms.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sz="2700" dirty="0" smtClean="0"/>
              <a:t>Result: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we are predicting that the Transaction is normal or Fraud.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result will be: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0 ----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Normal Transaction.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1 ---- Fraud Transaction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homep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57" y="1981200"/>
            <a:ext cx="7643486" cy="4144963"/>
          </a:xfrm>
        </p:spPr>
      </p:pic>
      <p:sp>
        <p:nvSpPr>
          <p:cNvPr id="7" name="TextBox 6"/>
          <p:cNvSpPr txBox="1"/>
          <p:nvPr/>
        </p:nvSpPr>
        <p:spPr>
          <a:xfrm>
            <a:off x="3962400" y="6248400"/>
            <a:ext cx="126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Home Page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boutpage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81000" y="1219200"/>
            <a:ext cx="8139112" cy="4572000"/>
          </a:xfrm>
        </p:spPr>
      </p:pic>
      <p:sp>
        <p:nvSpPr>
          <p:cNvPr id="6" name="Rectangle 5"/>
          <p:cNvSpPr/>
          <p:nvPr/>
        </p:nvSpPr>
        <p:spPr>
          <a:xfrm>
            <a:off x="3926165" y="675760"/>
            <a:ext cx="1895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</a:rPr>
              <a:t>About Page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533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Prediction Page</a:t>
            </a:r>
            <a:endParaRPr lang="en-US" sz="2800" b="1" dirty="0"/>
          </a:p>
        </p:txBody>
      </p:sp>
      <p:pic>
        <p:nvPicPr>
          <p:cNvPr id="4" name="Picture 3" descr="prediction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2933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lt-notfra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8983329" cy="2076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0" y="1447800"/>
            <a:ext cx="434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 0  ---</a:t>
            </a:r>
            <a:r>
              <a:rPr lang="en-US" b="1" dirty="0" smtClean="0">
                <a:sym typeface="Wingdings" pitchFamily="2" charset="2"/>
              </a:rPr>
              <a:t> Transaction is Normal.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Thank-You-Any-Queries-Images-for-PPT-2048x2048.jpg"/>
          <p:cNvPicPr>
            <a:picLocks noGrp="1" noChangeAspect="1"/>
          </p:cNvPicPr>
          <p:nvPr>
            <p:ph idx="1"/>
          </p:nvPr>
        </p:nvPicPr>
        <p:blipFill>
          <a:blip r:embed="rId2"/>
          <a:srcRect l="21429" t="31989" r="20238" b="30971"/>
          <a:stretch>
            <a:fillRect/>
          </a:stretch>
        </p:blipFill>
        <p:spPr>
          <a:xfrm>
            <a:off x="304800" y="838200"/>
            <a:ext cx="85344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main objective of this project is to implement machine learning algorithms to detect credit card fraud detection with respect to time and amount of transaction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project helps to increase the security in credit card transactions.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build a predictive model such that with high efficiency in terms of accuracy.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Prediction of frauds in credit cards can be made very efficiently and effectively.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Evaluating Deep Learning models for automated decision making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733800" cy="548640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predicts that the transaction is a Fraud or normal by using the Machine learning algorithms. And we used the Random Forest regression model to predict it.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to be followed to build the model are : 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data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Flask deployment model we are  designed to develop the UI for the project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Drawing 1"/>
          <p:cNvPicPr/>
          <p:nvPr/>
        </p:nvPicPr>
        <p:blipFill>
          <a:blip r:embed="rId2"/>
          <a:stretch>
            <a:fillRect/>
          </a:stretch>
        </p:blipFill>
        <p:spPr>
          <a:xfrm>
            <a:off x="4267200" y="13716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152400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implemented using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and Flask. The steps included in this implementation are Data gathering and preprocessing, model training and prediction.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0" y="1828800"/>
            <a:ext cx="4114800" cy="4373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 is sourced from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Dataset contains totally 30 attributes and 284,807 records.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Dataset contains the details of the transaction that done through the credit cards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september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2013 by European Cardholders.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dataset.PNG"/>
          <p:cNvPicPr>
            <a:picLocks noGrp="1" noChangeAspect="1"/>
          </p:cNvPicPr>
          <p:nvPr>
            <p:ph sz="half" idx="1"/>
          </p:nvPr>
        </p:nvPicPr>
        <p:blipFill>
          <a:blip r:embed="rId2">
            <a:lum bright="-30000"/>
          </a:blip>
          <a:stretch>
            <a:fillRect/>
          </a:stretch>
        </p:blipFill>
        <p:spPr>
          <a:xfrm>
            <a:off x="4114800" y="1905000"/>
            <a:ext cx="48768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554162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can be done in 5 steps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 Importing the libraries and reading the data.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lum bright="-30000"/>
          </a:blip>
          <a:srcRect/>
          <a:stretch>
            <a:fillRect/>
          </a:stretch>
        </p:blipFill>
        <p:spPr bwMode="auto">
          <a:xfrm>
            <a:off x="304800" y="1905000"/>
            <a:ext cx="3657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lum bright="-30000"/>
          </a:blip>
          <a:srcRect/>
          <a:stretch>
            <a:fillRect/>
          </a:stretch>
        </p:blipFill>
        <p:spPr bwMode="auto">
          <a:xfrm>
            <a:off x="4343400" y="1905000"/>
            <a:ext cx="426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Checking for missing values in the dataset.</a:t>
            </a:r>
            <a:endParaRPr 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30000"/>
          </a:blip>
          <a:stretch>
            <a:fillRect/>
          </a:stretch>
        </p:blipFill>
        <p:spPr bwMode="auto">
          <a:xfrm>
            <a:off x="3048000" y="1143000"/>
            <a:ext cx="3190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505200" y="213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Missing Values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lum bright="-20000"/>
          </a:blip>
          <a:srcRect/>
          <a:stretch>
            <a:fillRect/>
          </a:stretch>
        </p:blipFill>
        <p:spPr bwMode="auto">
          <a:xfrm>
            <a:off x="990600" y="3505200"/>
            <a:ext cx="70866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3000" y="29718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3: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Creating Dependent and Independent Features.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b="1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Normalization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/>
              <a:t> The </a:t>
            </a:r>
            <a:r>
              <a:rPr lang="en-US" sz="1600" dirty="0" err="1" smtClean="0"/>
              <a:t>StandardScaler</a:t>
            </a:r>
            <a:r>
              <a:rPr lang="en-US" sz="1600" dirty="0" smtClean="0"/>
              <a:t> will transform the data so that its distribution will have a mean value 0 and a standard deviation of 1.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1066800" y="1524000"/>
            <a:ext cx="716279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68580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Splitting the dataset for training and testing.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30000"/>
          </a:blip>
          <a:srcRect/>
          <a:stretch>
            <a:fillRect/>
          </a:stretch>
        </p:blipFill>
        <p:spPr bwMode="auto">
          <a:xfrm>
            <a:off x="762000" y="1524001"/>
            <a:ext cx="7620000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626</Words>
  <Application>Microsoft Office PowerPoint</Application>
  <PresentationFormat>On-screen Show (4:3)</PresentationFormat>
  <Paragraphs>97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FRAUD DETECTION IN CREDIT CARDS USING MACHINE LEARNING</vt:lpstr>
      <vt:lpstr>ABSTRACT</vt:lpstr>
      <vt:lpstr>OBJECTIVES</vt:lpstr>
      <vt:lpstr>METHODOLOGY</vt:lpstr>
      <vt:lpstr>IMPLEMENTATION  The proposed system is implemented using Jupyter Notebook and Flask. The steps included in this implementation are Data gathering and preprocessing, model training and prediction. </vt:lpstr>
      <vt:lpstr>Data Preprocessing : Data preprocessing can be done in 5 steps Step 1:  Importing the libraries and reading the data. </vt:lpstr>
      <vt:lpstr>Step 2: Checking for missing values in the dataset.</vt:lpstr>
      <vt:lpstr>Step 4: Normalization   The StandardScaler will transform the data so that its distribution will have a mean value 0 and a standard deviation of 1.  </vt:lpstr>
      <vt:lpstr>Slide 9</vt:lpstr>
      <vt:lpstr>Model Training : Using the training data we train the Random Forest model. </vt:lpstr>
      <vt:lpstr>Prediction : Using the model built we predict the attrition values for the testing data and training data. </vt:lpstr>
      <vt:lpstr>Accuracy Score : Using the predicted data and the test data we got the accuracy score . Confusion Matrix : Using the confusion matrix we can get the detailed representation of the accuracy score.  </vt:lpstr>
      <vt:lpstr>ROC Curve : The receiver operating characteristic curve is a graphical plot that illustrates the diagnostic ability of a random forest classifier system as its discrimination threshold is varied.  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Result: Here we are predicting that the Transaction is normal or Fraud.  The result will be: 0 ----  Normal Transaction. 1 ---- Fraud Transaction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EMISSION OF CO2 FROM CARS</dc:title>
  <dc:creator>venkataramayya</dc:creator>
  <cp:lastModifiedBy>venkataramayya</cp:lastModifiedBy>
  <cp:revision>54</cp:revision>
  <dcterms:created xsi:type="dcterms:W3CDTF">2021-02-05T14:19:42Z</dcterms:created>
  <dcterms:modified xsi:type="dcterms:W3CDTF">2021-06-30T04:30:26Z</dcterms:modified>
</cp:coreProperties>
</file>