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</p:sldMasterIdLst>
  <p:notesMasterIdLst>
    <p:notesMasterId r:id="rId17"/>
  </p:notesMasterIdLst>
  <p:handoutMasterIdLst>
    <p:handoutMasterId r:id="rId18"/>
  </p:handoutMasterIdLst>
  <p:sldIdLst>
    <p:sldId id="3680" r:id="rId5"/>
    <p:sldId id="3682" r:id="rId6"/>
    <p:sldId id="3694" r:id="rId7"/>
    <p:sldId id="3683" r:id="rId8"/>
    <p:sldId id="3695" r:id="rId9"/>
    <p:sldId id="3686" r:id="rId10"/>
    <p:sldId id="3701" r:id="rId11"/>
    <p:sldId id="3688" r:id="rId12"/>
    <p:sldId id="3681" r:id="rId13"/>
    <p:sldId id="3692" r:id="rId14"/>
    <p:sldId id="3693" r:id="rId15"/>
    <p:sldId id="3700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8D3C25-3E44-9A32-E151-1AA965D86CCF}" name="Bueti, Maria Cristina" initials="BMC" userId="S::cristina.bueti@itu.int::588e8681-5ca4-4ffa-b6a0-fd90153878ab" providerId="AD"/>
  <p188:author id="{8D06E82C-4AD9-3B38-CF99-EEA5096344B9}" name="Papp, Victoria" initials="PV" userId="S::victoria.papp@itu.int::e8818399-9963-47d6-839d-053d4d344b7f" providerId="AD"/>
  <p188:author id="{6C99DC7F-492C-A87E-598A-425D53B788DA}" name="Papp, Victoria" initials="PV" userId="Papp, Victoria" providerId="None"/>
  <p188:author id="{BB73C187-DF80-8B61-4E65-DD10339FEEF9}" name="TSB" initials="CC" userId="TSB" providerId="None"/>
  <p188:author id="{C2350B8C-4082-FF23-7E9C-394475595596}" name="Zhao, Yining " initials="YZ" userId="Zhao, Yining " providerId="None"/>
  <p188:author id="{9DD061B8-F81E-741C-639D-C278B952C895}" name="V" initials="VP" userId="V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>
    <p:extLst>
      <p:ext uri="{19B8F6BF-5375-455C-9EA6-DF929625EA0E}">
        <p15:presenceInfo xmlns:p15="http://schemas.microsoft.com/office/powerpoint/2012/main" userId="S::urn:spo:anon#af20a94abe0917142804f53d57c771ccefcded1e0baf7bf1628b1c851133bc86::" providerId="AD"/>
      </p:ext>
    </p:extLst>
  </p:cmAuthor>
  <p:cmAuthor id="2" name="Ngwenya, Babusi" initials="NB" lastIdx="2" clrIdx="1">
    <p:extLst>
      <p:ext uri="{19B8F6BF-5375-455C-9EA6-DF929625EA0E}">
        <p15:presenceInfo xmlns:p15="http://schemas.microsoft.com/office/powerpoint/2012/main" userId="S::babusi.ngwenya@itu.int::2e9cabc3-7061-41bc-93ec-f1b51b1f242d" providerId="AD"/>
      </p:ext>
    </p:extLst>
  </p:cmAuthor>
  <p:cmAuthor id="3" name="Martinez Roura, Guillem" initials="MG" lastIdx="1" clrIdx="2">
    <p:extLst>
      <p:ext uri="{19B8F6BF-5375-455C-9EA6-DF929625EA0E}">
        <p15:presenceInfo xmlns:p15="http://schemas.microsoft.com/office/powerpoint/2012/main" userId="S::guillem.martinez-roura@itu.int::11e2eadc-2f3e-421a-bfd4-1179775cc9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EEB"/>
    <a:srgbClr val="FCD307"/>
    <a:srgbClr val="FFC200"/>
    <a:srgbClr val="01A2DF"/>
    <a:srgbClr val="FFFFFF"/>
    <a:srgbClr val="151515"/>
    <a:srgbClr val="F2F2F2"/>
    <a:srgbClr val="FAD306"/>
    <a:srgbClr val="BD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293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>
        <p:guide pos="325"/>
        <p:guide orient="horz" pos="4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2452-3746-3341-95BE-425B043A05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5D90-E57A-6D45-8000-6A252EE5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7C42-881F-814E-AAD7-5E4ACF7C9E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E37A-7181-164D-A063-912F8E13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EBA-B7A1-D94B-B48C-E83147614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836A-3AB1-5C4B-9B89-1009B92F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EB4A-3DB6-0C40-BEA9-6B51F297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FE2F-5827-FB42-AD51-CDE08A0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FD2E-CFAE-B64D-BE40-72EE1AC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7651-0379-0640-9A5A-C438CC62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18B2-60EC-8E4D-BAF3-0C9012BCD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6D0F-74E0-B449-821A-EA6F2B3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C52E-A7AE-BA4E-8B05-0CA8044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6B6A-4067-4A41-B03B-C97F750F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5483-BF8A-C745-B454-C3AF3A8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724BA-5497-DB4E-BEBF-9DAB5BF5E2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5382C-38B0-E545-999C-26F8E375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3746-BFEC-BF44-AC04-1706841C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44D6-C634-0147-A7AB-10F722B1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84E1-4CFF-374D-8B69-3C7FFAEF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0F14E-4791-BF4D-A9B4-E520AF2EB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4D51D-C06D-3746-BC15-3BFA1D4F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A5FF0-F9FF-E842-BF5F-633D4947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5C90-EBDD-554D-9F69-42E42D9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D4FD-224F-B94D-A185-D47344C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4278-361B-0C44-B817-15079F5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F8D60-5BC5-B045-A170-3EB3A345F5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7FF88-BCFB-3D43-9779-BA3E2AEFD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B781F-F5D9-1C92-67D6-C869AC0EE54B}"/>
              </a:ext>
            </a:extLst>
          </p:cNvPr>
          <p:cNvSpPr txBox="1"/>
          <p:nvPr userDrawn="1"/>
        </p:nvSpPr>
        <p:spPr>
          <a:xfrm>
            <a:off x="14630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0968-D7D7-9CAF-7BBE-1DF15EB5890F}"/>
              </a:ext>
            </a:extLst>
          </p:cNvPr>
          <p:cNvSpPr txBox="1"/>
          <p:nvPr userDrawn="1"/>
        </p:nvSpPr>
        <p:spPr>
          <a:xfrm>
            <a:off x="13487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8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7FF88-BCFB-3D43-9779-BA3E2AEFD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FE5-3548-1B44-97FD-24CBB5F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8E4E-0187-B44D-B13E-0324F4C6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FBDC-2427-A94D-A4C9-BEC4037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9B95-2A39-3D44-8BBC-1D2E18D2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05DA-E851-2047-B7AD-4ADC546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C59CC-81AE-F148-8B24-D351D6FA6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93A8-764A-5847-96B5-35405EEA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9B39-D139-8E41-9EB7-957593E0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8C1E-30D5-DB40-B525-80D33C9C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3321-38F1-2B40-8979-9605085D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D39E-5E35-EC47-827B-0C535733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1651A-171C-724F-8621-51A3634A4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11DCD63-1FA2-3E48-AF9C-10252617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1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910B-6945-0D42-8E33-48CD88D1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CA427-2A20-BE4B-BDF8-C4BC435B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7B63-0312-3D4A-AEE8-4CF24D48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5699E-C9E4-1D49-ADD0-6116A2B2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CD3A-78A8-154B-B783-90649356C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681F-EDBC-1E41-9A36-A09D0B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DD1BE-5F1F-EF40-B9EC-542DD55B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77F1-2B56-484E-A3BF-E86D6D68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3DA0C-D672-D147-BFCB-6CF0EAE95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846E-9D4C-584D-8DAD-14BDB84F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8A8C8-C349-1444-9985-1DF007B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E59E-B97B-694E-AF30-7A30AC9E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BB158-5D4B-C149-B21E-7EDA228AA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F525C-6108-6E43-B863-FAF1893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E339B-C9F8-E84E-8046-E7A6D0E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FB2D-17DA-834A-A648-EFB6AD0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AC1C3-C0ED-3E4A-866D-EBB05714B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529-C436-2349-98AC-2F0A9242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E632-BA9A-144E-B125-45F61AC8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1D26-0F0E-4844-B545-B9A9E6EC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1D033-FCE9-8748-B254-AB37EAC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0579-D5E6-D748-A20F-97E61F8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380D-CD5D-FE4F-85BB-406B670A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6FAE-94EF-FF42-ACFB-84FFF9F50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56F8-0345-3A47-8451-B3D4244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FFA7-F4E5-E341-A3BA-8620342F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A162-4E95-3144-83E1-E6E83732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D292-A04B-5B4F-AE15-D677C56A4E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AFF5-1F0E-3D45-9604-DB44F4F0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7B92-EB97-5040-BA50-C0E4501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4F173-2001-5045-94C1-56C087F4428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051" y="348605"/>
            <a:ext cx="2560860" cy="75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5E21-27A3-4843-B923-B3EBD3FE38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2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india/fao-in-india/india-at-a-glance/en/" TargetMode="External"/><Relationship Id="rId2" Type="http://schemas.openxmlformats.org/officeDocument/2006/relationships/hyperlink" Target="https://www.weforum.org/agenda/2024/01/how-indias-ai-agriculture-boom-could-inspire-the-world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24/01/how-indias-ai-agriculture-boom-could-inspire-the-world/" TargetMode="External"/><Relationship Id="rId2" Type="http://schemas.openxmlformats.org/officeDocument/2006/relationships/hyperlink" Target="https://ieeexplore.ieee.org/abstract/document/90763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9098011/authors#authors" TargetMode="External"/><Relationship Id="rId4" Type="http://schemas.openxmlformats.org/officeDocument/2006/relationships/hyperlink" Target="https://www.fao.org/india/fao-in-india/india-at-a-glance/e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ro.gov.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ur03.safelinks.protection.outlook.com/?url=https%3A%2F%2Fiasri.icar.gov.in%2F&amp;data=05%7C02%7Cai-calls%40itu.int%7C8f9f7a5b141f45b9158d08dc5158dba0%7C23e464d704e64b87913c24bd89219fd3%7C0%7C0%7C638474689581846537%7CUnknown%7CTWFpbGZsb3d8eyJWIjoiMC4wLjAwMDAiLCJQIjoiV2luMzIiLCJBTiI6Ik1haWwiLCJXVCI6Mn0%3D%7C0%7C%7C%7C&amp;sdata=ET30P8h%2BeOaLZMYcAbmurnLsDfxK66ZQD4xXiizx3Eg%3D&amp;reserved=0" TargetMode="External"/><Relationship Id="rId4" Type="http://schemas.openxmlformats.org/officeDocument/2006/relationships/hyperlink" Target="https://nbsslup.in/#google_vignet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gmarknet.gov.in/" TargetMode="External"/><Relationship Id="rId2" Type="http://schemas.openxmlformats.org/officeDocument/2006/relationships/hyperlink" Target="https://data.telangana.gov.i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5FC26-54B4-B682-1954-8471EEA355EA}"/>
              </a:ext>
            </a:extLst>
          </p:cNvPr>
          <p:cNvSpPr txBox="1">
            <a:spLocks/>
          </p:cNvSpPr>
          <p:nvPr/>
        </p:nvSpPr>
        <p:spPr>
          <a:xfrm>
            <a:off x="0" y="1600200"/>
            <a:ext cx="12192000" cy="793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>
                <a:latin typeface="Andalus" panose="02020603050405020304" pitchFamily="18" charset="-78"/>
                <a:cs typeface="Andalus" panose="02020603050405020304" pitchFamily="18" charset="-78"/>
              </a:rPr>
              <a:t>AI  Based  Chatbot  for  Farmers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5798D7-926A-F3C7-3E44-20F591373293}"/>
              </a:ext>
            </a:extLst>
          </p:cNvPr>
          <p:cNvSpPr txBox="1">
            <a:spLocks/>
          </p:cNvSpPr>
          <p:nvPr/>
        </p:nvSpPr>
        <p:spPr>
          <a:xfrm>
            <a:off x="0" y="2601119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C2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Char char="§"/>
              <a:defRPr sz="2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Char char="§"/>
              <a:defRPr sz="2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Char char="§"/>
              <a:defRPr sz="2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2100" dirty="0">
                <a:latin typeface="Book Antiqua" panose="02040602050305030304" pitchFamily="18" charset="0"/>
              </a:rPr>
              <a:t>(Presenter): P. Prudhvi Krishna </a:t>
            </a:r>
          </a:p>
          <a:p>
            <a:pPr algn="ctr" fontAlgn="auto">
              <a:spcAft>
                <a:spcPts val="0"/>
              </a:spcAft>
            </a:pPr>
            <a:r>
              <a:rPr lang="en-US" sz="2100" dirty="0">
                <a:latin typeface="Book Antiqua" panose="02040602050305030304" pitchFamily="18" charset="0"/>
              </a:rPr>
              <a:t>(Authors): Dr. Tejal Agarwal</a:t>
            </a:r>
          </a:p>
          <a:p>
            <a:pPr algn="ctr" fontAlgn="auto">
              <a:spcAft>
                <a:spcPts val="0"/>
              </a:spcAft>
            </a:pPr>
            <a:r>
              <a:rPr lang="en-US" sz="2100" dirty="0">
                <a:latin typeface="Book Antiqua" panose="02040602050305030304" pitchFamily="18" charset="0"/>
              </a:rPr>
              <a:t>Dr. Ankit Agrawal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495D5-F62A-A616-EF78-CFEF391E6E17}"/>
              </a:ext>
            </a:extLst>
          </p:cNvPr>
          <p:cNvSpPr txBox="1"/>
          <p:nvPr/>
        </p:nvSpPr>
        <p:spPr>
          <a:xfrm>
            <a:off x="116114" y="5381398"/>
            <a:ext cx="6284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30 May 2024,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7mn + 3mn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“Innovate for Impact” workshop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collaboration with the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 AI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Good Scholars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8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2D301-60D4-26B3-882E-56DFDCE5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" y="1236618"/>
            <a:ext cx="10944497" cy="872082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Future</a:t>
            </a:r>
            <a:r>
              <a:rPr lang="en-US" b="0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D61E1-BD05-C133-5B4E-E2C28406B0A1}"/>
              </a:ext>
            </a:extLst>
          </p:cNvPr>
          <p:cNvSpPr txBox="1"/>
          <p:nvPr/>
        </p:nvSpPr>
        <p:spPr>
          <a:xfrm>
            <a:off x="481147" y="2237661"/>
            <a:ext cx="101955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Analyzing the land images from ISRO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Prediction of soil fertility using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Contributions to ITU, FG – AN </a:t>
            </a:r>
          </a:p>
          <a:p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Collaborations with ITU</a:t>
            </a:r>
          </a:p>
        </p:txBody>
      </p:sp>
    </p:spTree>
    <p:extLst>
      <p:ext uri="{BB962C8B-B14F-4D97-AF65-F5344CB8AC3E}">
        <p14:creationId xmlns:p14="http://schemas.microsoft.com/office/powerpoint/2010/main" val="330334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66B9F-EF2D-DC8A-4966-04583F18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" y="1236618"/>
            <a:ext cx="10944497" cy="872082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0B850-46E5-2DEC-1166-1FE161A41CA2}"/>
              </a:ext>
            </a:extLst>
          </p:cNvPr>
          <p:cNvSpPr txBox="1"/>
          <p:nvPr/>
        </p:nvSpPr>
        <p:spPr>
          <a:xfrm>
            <a:off x="481148" y="2265290"/>
            <a:ext cx="1063098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[1]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https://www.weforum.org/agenda/2024/01</a:t>
            </a:r>
            <a:r>
              <a:rPr lang="en-US" sz="1600">
                <a:solidFill>
                  <a:schemeClr val="bg1"/>
                </a:solidFill>
                <a:latin typeface="Book Antiqua" panose="020406020503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/how-indias-ai-agriculture-boom-could-inspire-the-world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[2]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https://www.fao.org/india/fao-in-india/india-at-a-glance/en/</a:t>
            </a: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[3] S. Y. Liu, "Artificial </a:t>
            </a:r>
            <a:r>
              <a:rPr lang="en-US" sz="1600">
                <a:solidFill>
                  <a:schemeClr val="bg1"/>
                </a:solidFill>
                <a:latin typeface="Book Antiqua" panose="02040602050305030304" pitchFamily="18" charset="0"/>
              </a:rPr>
              <a:t>Intelligence (AI)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in Agriculture," in IT Professional, vol. 22, no. 3, pp. 14-15, 1 May-June 2020,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doi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: 10.1109/MITP.2020.2986121.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keywords: {Special issues and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sections;Agriculture;Artificial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intelligence</a:t>
            </a:r>
            <a:r>
              <a:rPr lang="en-US" sz="1600" err="1">
                <a:solidFill>
                  <a:schemeClr val="bg1"/>
                </a:solidFill>
                <a:latin typeface="Book Antiqua" panose="02040602050305030304" pitchFamily="18" charset="0"/>
              </a:rPr>
              <a:t>;</a:t>
            </a:r>
            <a:r>
              <a:rPr lang="en-US" sz="1600">
                <a:solidFill>
                  <a:schemeClr val="bg1"/>
                </a:solidFill>
                <a:latin typeface="Book Antiqua" panose="02040602050305030304" pitchFamily="18" charset="0"/>
              </a:rPr>
              <a:t>Sustainable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development},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[4] B.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Ragavi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, L. Pavithra, P.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Sandhiyadevi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, G. K.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Mohanapriya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and S.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Harikirubha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, "Smart Agriculture </a:t>
            </a:r>
            <a:r>
              <a:rPr lang="en-US" sz="1600">
                <a:solidFill>
                  <a:schemeClr val="bg1"/>
                </a:solidFill>
                <a:latin typeface="Book Antiqua" panose="02040602050305030304" pitchFamily="18" charset="0"/>
              </a:rPr>
              <a:t>with AI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Sensor by Using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Agrobot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," 2020 Fourth International Conference on Computing Methodologies and Communication (ICCMC), Erode, India, 2020, pp. 1-4,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doi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: 10.1109/ICCMC48092.2020.ICCMC-00078. keywords: {Temperature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sensors;Cloud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computing;Temperature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dependence;Crops;Soil;Internet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of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Things;Artificial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intelligence;Agriculture;Agrobot;Arduino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 and cloud based IOT agriculture.},</a:t>
            </a:r>
          </a:p>
        </p:txBody>
      </p:sp>
    </p:spTree>
    <p:extLst>
      <p:ext uri="{BB962C8B-B14F-4D97-AF65-F5344CB8AC3E}">
        <p14:creationId xmlns:p14="http://schemas.microsoft.com/office/powerpoint/2010/main" val="117715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1">
            <a:extLst>
              <a:ext uri="{FF2B5EF4-FFF2-40B4-BE49-F238E27FC236}">
                <a16:creationId xmlns:a16="http://schemas.microsoft.com/office/drawing/2014/main" id="{B94712B5-7687-1AA7-3E32-4670D58F3583}"/>
              </a:ext>
            </a:extLst>
          </p:cNvPr>
          <p:cNvSpPr txBox="1">
            <a:spLocks/>
          </p:cNvSpPr>
          <p:nvPr/>
        </p:nvSpPr>
        <p:spPr>
          <a:xfrm>
            <a:off x="550862" y="1324866"/>
            <a:ext cx="5437187" cy="17502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Subtitle 22">
            <a:extLst>
              <a:ext uri="{FF2B5EF4-FFF2-40B4-BE49-F238E27FC236}">
                <a16:creationId xmlns:a16="http://schemas.microsoft.com/office/drawing/2014/main" id="{6C4B50EB-EC28-BEB3-1750-373E967D9253}"/>
              </a:ext>
            </a:extLst>
          </p:cNvPr>
          <p:cNvSpPr txBox="1">
            <a:spLocks/>
          </p:cNvSpPr>
          <p:nvPr/>
        </p:nvSpPr>
        <p:spPr>
          <a:xfrm>
            <a:off x="550862" y="3364870"/>
            <a:ext cx="5437187" cy="281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en-US" sz="2100" b="1" dirty="0">
                <a:solidFill>
                  <a:schemeClr val="bg1">
                    <a:alpha val="60000"/>
                  </a:schemeClr>
                </a:solidFill>
                <a:latin typeface="Book Antiqua" panose="02040602050305030304" pitchFamily="18" charset="0"/>
              </a:rPr>
              <a:t>P. Prudhvi Krishna,</a:t>
            </a:r>
          </a:p>
          <a:p>
            <a:pPr algn="just" fontAlgn="auto"/>
            <a:r>
              <a:rPr lang="en-US" sz="2100" b="1" dirty="0">
                <a:solidFill>
                  <a:schemeClr val="bg1">
                    <a:alpha val="60000"/>
                  </a:schemeClr>
                </a:solidFill>
                <a:latin typeface="Book Antiqua" panose="02040602050305030304" pitchFamily="18" charset="0"/>
              </a:rPr>
              <a:t>Dr. Tejal Agarwal</a:t>
            </a:r>
          </a:p>
          <a:p>
            <a:pPr algn="just" fontAlgn="auto"/>
            <a:r>
              <a:rPr lang="en-US" sz="2100" b="1" dirty="0">
                <a:solidFill>
                  <a:schemeClr val="bg1">
                    <a:alpha val="60000"/>
                  </a:schemeClr>
                </a:solidFill>
                <a:latin typeface="Book Antiqua" panose="02040602050305030304" pitchFamily="18" charset="0"/>
              </a:rPr>
              <a:t>Dr. Ankit Agrawal</a:t>
            </a:r>
          </a:p>
          <a:p>
            <a:pPr algn="just" fontAlgn="auto"/>
            <a:r>
              <a:rPr lang="en-US" sz="2100" b="1" dirty="0">
                <a:solidFill>
                  <a:schemeClr val="bg1">
                    <a:alpha val="60000"/>
                  </a:schemeClr>
                </a:solidFill>
                <a:latin typeface="Book Antiqua" panose="02040602050305030304" pitchFamily="18" charset="0"/>
              </a:rPr>
              <a:t>Mr. Vishnu Ram</a:t>
            </a:r>
          </a:p>
          <a:p>
            <a:pPr algn="just" fontAlgn="auto"/>
            <a:r>
              <a:rPr lang="en-US" sz="2100" b="1" dirty="0">
                <a:solidFill>
                  <a:schemeClr val="bg1">
                    <a:alpha val="60000"/>
                  </a:schemeClr>
                </a:solidFill>
                <a:latin typeface="Book Antiqua" panose="02040602050305030304" pitchFamily="18" charset="0"/>
              </a:rPr>
              <a:t>INDIA</a:t>
            </a:r>
            <a:endParaRPr lang="en-US" sz="2100" dirty="0">
              <a:solidFill>
                <a:schemeClr val="bg1">
                  <a:alpha val="6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8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A3C491-D38B-EF19-6FD0-CBB67D88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5914"/>
            <a:ext cx="12192000" cy="950359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 o n t e n t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82F9A-B441-2095-B760-346D70AD4405}"/>
              </a:ext>
            </a:extLst>
          </p:cNvPr>
          <p:cNvSpPr txBox="1"/>
          <p:nvPr/>
        </p:nvSpPr>
        <p:spPr>
          <a:xfrm>
            <a:off x="410329" y="2262703"/>
            <a:ext cx="49616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Problem 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to be addressed</a:t>
            </a:r>
            <a:endParaRPr lang="en-US" sz="1600" i="0" dirty="0">
              <a:effectLst/>
              <a:latin typeface="Book Antiqua" panose="02040602050305030304" pitchFamily="18" charset="0"/>
            </a:endParaRPr>
          </a:p>
          <a:p>
            <a:endParaRPr lang="en-US" sz="1600" i="0" dirty="0">
              <a:effectLst/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Literature Survey</a:t>
            </a:r>
            <a:endParaRPr lang="en-US" sz="1600" i="0" dirty="0">
              <a:effectLst/>
              <a:latin typeface="Book Antiqua" panose="02040602050305030304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Our Solution</a:t>
            </a:r>
            <a:endParaRPr lang="en-US" sz="1600" i="0" dirty="0">
              <a:effectLst/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Current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8788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428438-5F30-A023-F2F7-F4BA91C4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2" y="1200004"/>
            <a:ext cx="11451314" cy="71414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Problem  to  be  addressed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BB4CF-C367-BA20-782F-A411F7EB9B49}"/>
              </a:ext>
            </a:extLst>
          </p:cNvPr>
          <p:cNvSpPr txBox="1"/>
          <p:nvPr/>
        </p:nvSpPr>
        <p:spPr>
          <a:xfrm>
            <a:off x="338232" y="1992528"/>
            <a:ext cx="42424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Case study-1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: </a:t>
            </a:r>
          </a:p>
          <a:p>
            <a:pPr algn="just"/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algn="just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The agriculture sector in India faces a multitude of challenges ranging from climate conditions to soil health, water management, crop breeding, market access, and policy implementation.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C2FB9-61CA-3036-7A86-D931D273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1" y="4017418"/>
            <a:ext cx="3875679" cy="2453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F22801-0B0B-08A7-CADA-3B8360D95007}"/>
              </a:ext>
            </a:extLst>
          </p:cNvPr>
          <p:cNvSpPr txBox="1"/>
          <p:nvPr/>
        </p:nvSpPr>
        <p:spPr>
          <a:xfrm>
            <a:off x="6226634" y="1992528"/>
            <a:ext cx="5627133" cy="4472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Case study-</a:t>
            </a:r>
            <a:r>
              <a:rPr lang="en-US" sz="1600" b="1" dirty="0">
                <a:solidFill>
                  <a:srgbClr val="FFFFFF"/>
                </a:solidFill>
                <a:latin typeface="Book Antiqua" panose="02040602050305030304" pitchFamily="18" charset="0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: </a:t>
            </a:r>
          </a:p>
          <a:p>
            <a:pPr algn="just"/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algn="just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Farmer’s decisions are being influenced by various factors, leading to challenges in optimizing crop production and resource management.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AutoNum type="alphaL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climate</a:t>
            </a:r>
            <a:r>
              <a:rPr lang="en-US" sz="1600" dirty="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condition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AutoNum type="alphaL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soil fertility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AutoNum type="alphaL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crop breeding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AutoNum type="alphaL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water management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AutoNum type="alphaL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seed quality</a:t>
            </a:r>
          </a:p>
          <a:p>
            <a:pPr marL="457200" indent="-457200" algn="just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FontTx/>
              <a:buAutoNum type="alphaL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Pesticides</a:t>
            </a:r>
            <a:r>
              <a:rPr lang="en-US" sz="1600" dirty="0">
                <a:solidFill>
                  <a:srgbClr val="FFFFFF"/>
                </a:solidFill>
                <a:latin typeface="Book Antiqua" panose="02040602050305030304" pitchFamily="18" charset="0"/>
              </a:rPr>
              <a:t> 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Fertilizers</a:t>
            </a:r>
          </a:p>
          <a:p>
            <a:pPr marL="457200" indent="-457200" algn="just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FontTx/>
              <a:buAutoNum type="alphaL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Market access</a:t>
            </a:r>
          </a:p>
          <a:p>
            <a:pPr marL="457200" indent="-457200" algn="just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FontTx/>
              <a:buAutoNum type="alphaL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government schemes and policies</a:t>
            </a:r>
          </a:p>
          <a:p>
            <a:pPr marL="457200" indent="-457200" algn="just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FontTx/>
              <a:buAutoNum type="alphaLcPeriod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Training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and education</a:t>
            </a:r>
          </a:p>
        </p:txBody>
      </p:sp>
    </p:spTree>
    <p:extLst>
      <p:ext uri="{BB962C8B-B14F-4D97-AF65-F5344CB8AC3E}">
        <p14:creationId xmlns:p14="http://schemas.microsoft.com/office/powerpoint/2010/main" val="20070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4F790-CF93-4DAF-27DA-4DAC7BEC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38" y="1367245"/>
            <a:ext cx="5853562" cy="330054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Focusing on </a:t>
            </a:r>
            <a:r>
              <a:rPr lang="en-US" sz="1600">
                <a:latin typeface="Book Antiqua" panose="02040602050305030304" pitchFamily="18" charset="0"/>
              </a:rPr>
              <a:t>the Sustainable </a:t>
            </a:r>
            <a:r>
              <a:rPr lang="en-US" sz="1600" dirty="0">
                <a:latin typeface="Book Antiqua" panose="02040602050305030304" pitchFamily="18" charset="0"/>
              </a:rPr>
              <a:t>Development Goals:</a:t>
            </a:r>
          </a:p>
          <a:p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b="1" dirty="0">
                <a:solidFill>
                  <a:srgbClr val="92D050"/>
                </a:solidFill>
                <a:latin typeface="Book Antiqua" panose="02040602050305030304" pitchFamily="18" charset="0"/>
              </a:rPr>
              <a:t>SDG 2: </a:t>
            </a:r>
            <a:r>
              <a:rPr lang="en-US" sz="1600" dirty="0">
                <a:latin typeface="Book Antiqua" panose="02040602050305030304" pitchFamily="18" charset="0"/>
              </a:rPr>
              <a:t>Zero Hunger</a:t>
            </a:r>
          </a:p>
          <a:p>
            <a:r>
              <a:rPr lang="en-US" sz="1600" b="1" dirty="0">
                <a:solidFill>
                  <a:srgbClr val="92D050"/>
                </a:solidFill>
                <a:latin typeface="Book Antiqua" panose="02040602050305030304" pitchFamily="18" charset="0"/>
              </a:rPr>
              <a:t>SDG 3: </a:t>
            </a:r>
            <a:r>
              <a:rPr lang="en-US" sz="1600" dirty="0">
                <a:latin typeface="Book Antiqua" panose="02040602050305030304" pitchFamily="18" charset="0"/>
              </a:rPr>
              <a:t>Good Health and Well-being.</a:t>
            </a:r>
          </a:p>
          <a:p>
            <a:r>
              <a:rPr lang="en-US" sz="1600" b="1" dirty="0">
                <a:solidFill>
                  <a:srgbClr val="92D050"/>
                </a:solidFill>
                <a:latin typeface="Book Antiqua" panose="02040602050305030304" pitchFamily="18" charset="0"/>
              </a:rPr>
              <a:t>SDG 6: </a:t>
            </a:r>
            <a:r>
              <a:rPr lang="en-US" sz="1600" dirty="0">
                <a:latin typeface="Book Antiqua" panose="02040602050305030304" pitchFamily="18" charset="0"/>
              </a:rPr>
              <a:t>Clean water and Sanitation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Book Antiqua" panose="02040602050305030304" pitchFamily="18" charset="0"/>
              </a:rPr>
              <a:t>SDG 9: </a:t>
            </a:r>
            <a:r>
              <a:rPr lang="en-US" sz="1600" dirty="0">
                <a:latin typeface="Book Antiqua" panose="02040602050305030304" pitchFamily="18" charset="0"/>
              </a:rPr>
              <a:t>Industry, Innovation, and Infrastructure.</a:t>
            </a:r>
          </a:p>
          <a:p>
            <a:r>
              <a:rPr lang="en-US" sz="1600" b="1" dirty="0">
                <a:solidFill>
                  <a:srgbClr val="92D050"/>
                </a:solidFill>
                <a:latin typeface="Book Antiqua" panose="02040602050305030304" pitchFamily="18" charset="0"/>
              </a:rPr>
              <a:t>SDG 12: </a:t>
            </a:r>
            <a:r>
              <a:rPr lang="en-US" sz="1600" dirty="0">
                <a:latin typeface="Book Antiqua" panose="02040602050305030304" pitchFamily="18" charset="0"/>
              </a:rPr>
              <a:t>Responsible Consumption and Production.</a:t>
            </a:r>
          </a:p>
          <a:p>
            <a:r>
              <a:rPr lang="en-US" sz="1600" b="1" dirty="0">
                <a:solidFill>
                  <a:srgbClr val="92D050"/>
                </a:solidFill>
                <a:latin typeface="Book Antiqua" panose="02040602050305030304" pitchFamily="18" charset="0"/>
              </a:rPr>
              <a:t>SDG 15: </a:t>
            </a:r>
            <a:r>
              <a:rPr lang="en-US" sz="1600" dirty="0">
                <a:latin typeface="Book Antiqua" panose="02040602050305030304" pitchFamily="18" charset="0"/>
              </a:rPr>
              <a:t>Life on Land</a:t>
            </a:r>
          </a:p>
          <a:p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72ADD-2084-56AB-4D3E-34FF4E66A4E1}"/>
              </a:ext>
            </a:extLst>
          </p:cNvPr>
          <p:cNvSpPr txBox="1"/>
          <p:nvPr/>
        </p:nvSpPr>
        <p:spPr>
          <a:xfrm>
            <a:off x="242437" y="4837542"/>
            <a:ext cx="876222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Can we address the </a:t>
            </a:r>
            <a:r>
              <a:rPr lang="en-US" sz="2100">
                <a:solidFill>
                  <a:schemeClr val="accent2"/>
                </a:solidFill>
                <a:latin typeface="Book Antiqua" panose="02040602050305030304" pitchFamily="18" charset="0"/>
              </a:rPr>
              <a:t>above 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Sustainable</a:t>
            </a:r>
            <a:r>
              <a:rPr lang="en-US" sz="210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Development Goals:     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Yes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✅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</a:p>
        </p:txBody>
      </p:sp>
      <p:pic>
        <p:nvPicPr>
          <p:cNvPr id="2056" name="Picture 8" descr="The Importance of Sustainable Agriculture for the Future&quot;: Guest Post by  Kissan Token | CoinMarketCap">
            <a:extLst>
              <a:ext uri="{FF2B5EF4-FFF2-40B4-BE49-F238E27FC236}">
                <a16:creationId xmlns:a16="http://schemas.microsoft.com/office/drawing/2014/main" id="{87F11921-4BCF-71DE-4061-D1D39325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07" y="1587682"/>
            <a:ext cx="3481793" cy="30452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cusa - Incusa">
            <a:extLst>
              <a:ext uri="{FF2B5EF4-FFF2-40B4-BE49-F238E27FC236}">
                <a16:creationId xmlns:a16="http://schemas.microsoft.com/office/drawing/2014/main" id="{CDAD0402-DAD3-FEE9-99E9-6E5261E1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587682"/>
            <a:ext cx="3265714" cy="30801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209B6-BAD0-67BB-95CD-69ACB152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6" y="983434"/>
            <a:ext cx="10515600" cy="1325563"/>
          </a:xfrm>
        </p:spPr>
        <p:txBody>
          <a:bodyPr/>
          <a:lstStyle/>
          <a:p>
            <a:r>
              <a:rPr lang="en-US" dirty="0"/>
              <a:t>Background of Existing body of work/Literature survey/gaps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0306F8-CA99-F482-0785-B9A5312D2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51923"/>
              </p:ext>
            </p:extLst>
          </p:nvPr>
        </p:nvGraphicFramePr>
        <p:xfrm>
          <a:off x="586377" y="2223217"/>
          <a:ext cx="10029372" cy="411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43124">
                  <a:extLst>
                    <a:ext uri="{9D8B030D-6E8A-4147-A177-3AD203B41FA5}">
                      <a16:colId xmlns:a16="http://schemas.microsoft.com/office/drawing/2014/main" val="2828514262"/>
                    </a:ext>
                  </a:extLst>
                </a:gridCol>
                <a:gridCol w="3343124">
                  <a:extLst>
                    <a:ext uri="{9D8B030D-6E8A-4147-A177-3AD203B41FA5}">
                      <a16:colId xmlns:a16="http://schemas.microsoft.com/office/drawing/2014/main" val="2383352292"/>
                    </a:ext>
                  </a:extLst>
                </a:gridCol>
                <a:gridCol w="3343124">
                  <a:extLst>
                    <a:ext uri="{9D8B030D-6E8A-4147-A177-3AD203B41FA5}">
                      <a16:colId xmlns:a16="http://schemas.microsoft.com/office/drawing/2014/main" val="854742407"/>
                    </a:ext>
                  </a:extLst>
                </a:gridCol>
              </a:tblGrid>
              <a:tr h="27904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Background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Drawback /gaps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386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75A1F7-AE65-F9F2-6EF1-6AFDF98E6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43183"/>
              </p:ext>
            </p:extLst>
          </p:nvPr>
        </p:nvGraphicFramePr>
        <p:xfrm>
          <a:off x="586377" y="2846473"/>
          <a:ext cx="10029372" cy="3291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43124">
                  <a:extLst>
                    <a:ext uri="{9D8B030D-6E8A-4147-A177-3AD203B41FA5}">
                      <a16:colId xmlns:a16="http://schemas.microsoft.com/office/drawing/2014/main" val="3718521463"/>
                    </a:ext>
                  </a:extLst>
                </a:gridCol>
                <a:gridCol w="3343124">
                  <a:extLst>
                    <a:ext uri="{9D8B030D-6E8A-4147-A177-3AD203B41FA5}">
                      <a16:colId xmlns:a16="http://schemas.microsoft.com/office/drawing/2014/main" val="2999616399"/>
                    </a:ext>
                  </a:extLst>
                </a:gridCol>
                <a:gridCol w="3343124">
                  <a:extLst>
                    <a:ext uri="{9D8B030D-6E8A-4147-A177-3AD203B41FA5}">
                      <a16:colId xmlns:a16="http://schemas.microsoft.com/office/drawing/2014/main" val="2024296428"/>
                    </a:ext>
                  </a:extLst>
                </a:gridCol>
              </a:tblGrid>
              <a:tr h="3127607"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Book Antiqua" panose="02040602050305030304" pitchFamily="18" charset="0"/>
                        <a:hlinkClick r:id="rId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  <a:hlinkClick r:id="rId3"/>
                        </a:rPr>
                        <a:t>Farmers in India are </a:t>
                      </a:r>
                      <a:r>
                        <a:rPr lang="en-US" sz="1400">
                          <a:latin typeface="Book Antiqua" panose="02040602050305030304" pitchFamily="18" charset="0"/>
                          <a:hlinkClick r:id="rId3"/>
                        </a:rPr>
                        <a:t>using AI </a:t>
                      </a:r>
                      <a:r>
                        <a:rPr lang="en-US" sz="1400" dirty="0">
                          <a:latin typeface="Book Antiqua" panose="02040602050305030304" pitchFamily="18" charset="0"/>
                          <a:hlinkClick r:id="rId3"/>
                        </a:rPr>
                        <a:t>for agriculture | World Economic Forum (weforum.org)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  <a:p>
                      <a:pPr algn="just"/>
                      <a:endParaRPr lang="en-US" sz="1400" dirty="0">
                        <a:latin typeface="Book Antiqua" panose="02040602050305030304" pitchFamily="18" charset="0"/>
                        <a:hlinkClick r:id="rId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  <a:hlinkClick r:id="rId4"/>
                        </a:rPr>
                        <a:t>India at a glance | FAO in India | Food and Agriculture Organization of the United Nations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  <a:p>
                      <a:pPr algn="just"/>
                      <a:endParaRPr lang="en-US" sz="1400" dirty="0">
                        <a:latin typeface="Book Antiqua" panose="02040602050305030304" pitchFamily="18" charset="0"/>
                        <a:hlinkClick r:id="rId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Book Antiqua" panose="02040602050305030304" pitchFamily="18" charset="0"/>
                          <a:hlinkClick r:id="rId5"/>
                        </a:rPr>
                        <a:t>Artifical </a:t>
                      </a:r>
                      <a:r>
                        <a:rPr lang="it-IT" sz="1400">
                          <a:latin typeface="Book Antiqua" panose="02040602050305030304" pitchFamily="18" charset="0"/>
                          <a:hlinkClick r:id="rId5"/>
                        </a:rPr>
                        <a:t>Intelligence (AI) </a:t>
                      </a:r>
                      <a:r>
                        <a:rPr lang="it-IT" sz="1400" dirty="0">
                          <a:latin typeface="Book Antiqua" panose="02040602050305030304" pitchFamily="18" charset="0"/>
                          <a:hlinkClick r:id="rId5"/>
                        </a:rPr>
                        <a:t>in Agriculture</a:t>
                      </a:r>
                      <a:endParaRPr lang="it-IT" sz="1400" dirty="0">
                        <a:latin typeface="Book Antiqua" panose="02040602050305030304" pitchFamily="18" charset="0"/>
                      </a:endParaRPr>
                    </a:p>
                    <a:p>
                      <a:pPr algn="just"/>
                      <a:endParaRPr lang="en-US" sz="1400" dirty="0">
                        <a:latin typeface="Book Antiqua" panose="02040602050305030304" pitchFamily="18" charset="0"/>
                        <a:hlinkClick r:id="rId2"/>
                      </a:endParaRPr>
                    </a:p>
                    <a:p>
                      <a:pPr algn="just"/>
                      <a:r>
                        <a:rPr lang="en-US" sz="1400" dirty="0">
                          <a:latin typeface="Book Antiqua" panose="02040602050305030304" pitchFamily="18" charset="0"/>
                          <a:hlinkClick r:id="rId2"/>
                        </a:rPr>
                        <a:t>Smart Agriculture </a:t>
                      </a:r>
                      <a:r>
                        <a:rPr lang="en-US" sz="1400">
                          <a:latin typeface="Book Antiqua" panose="02040602050305030304" pitchFamily="18" charset="0"/>
                          <a:hlinkClick r:id="rId2"/>
                        </a:rPr>
                        <a:t>with AI </a:t>
                      </a:r>
                      <a:r>
                        <a:rPr lang="en-US" sz="1400" dirty="0">
                          <a:latin typeface="Book Antiqua" panose="02040602050305030304" pitchFamily="18" charset="0"/>
                          <a:hlinkClick r:id="rId2"/>
                        </a:rPr>
                        <a:t>Sensor by Using </a:t>
                      </a:r>
                      <a:r>
                        <a:rPr lang="en-US" sz="1400" dirty="0" err="1">
                          <a:latin typeface="Book Antiqua" panose="02040602050305030304" pitchFamily="18" charset="0"/>
                          <a:hlinkClick r:id="rId2"/>
                        </a:rPr>
                        <a:t>Agrobot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endParaRPr lang="en-US" sz="16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Potential for Nutritional Improvement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Improved Crop Monitoring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Early Disease Detection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6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Sustainable Farming Practices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6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Increased Efficiency and Productivity</a:t>
                      </a:r>
                      <a:endParaRPr lang="en-US" sz="16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en-US" sz="16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No Accessibility to AI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Lack of Knowledge and Training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Data not available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High Initial Costs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No informed decisions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8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5E1A-DDD6-539B-D9CE-FF4A6C8E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" y="1236618"/>
            <a:ext cx="10944497" cy="87208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Our solution:  </a:t>
            </a:r>
            <a:r>
              <a:rPr lang="pt-BR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AI</a:t>
            </a:r>
            <a:r>
              <a:rPr lang="pt-BR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pt-BR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Based</a:t>
            </a:r>
            <a:r>
              <a:rPr lang="pt-BR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pt-BR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Chatbot</a:t>
            </a:r>
            <a:r>
              <a:rPr lang="pt-BR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pt-BR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for</a:t>
            </a:r>
            <a:r>
              <a:rPr lang="pt-BR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pt-BR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Farmers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1ECA8-77FB-956F-5C41-8205D4879B2A}"/>
              </a:ext>
            </a:extLst>
          </p:cNvPr>
          <p:cNvSpPr txBox="1"/>
          <p:nvPr/>
        </p:nvSpPr>
        <p:spPr>
          <a:xfrm>
            <a:off x="548639" y="1988012"/>
            <a:ext cx="10535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Revolutionizing the agriculture sector by unifying multiple government agency's data using Artificial intelligence models.</a:t>
            </a:r>
          </a:p>
          <a:p>
            <a:pPr algn="just"/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E31C2-09F3-3B6F-9E2E-2AABF3037034}"/>
              </a:ext>
            </a:extLst>
          </p:cNvPr>
          <p:cNvSpPr txBox="1"/>
          <p:nvPr/>
        </p:nvSpPr>
        <p:spPr>
          <a:xfrm>
            <a:off x="548639" y="3946659"/>
            <a:ext cx="33092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u="sng" dirty="0">
                <a:solidFill>
                  <a:schemeClr val="bg1"/>
                </a:solidFill>
                <a:latin typeface="Book Antiqua" panose="02040602050305030304" pitchFamily="18" charset="0"/>
              </a:rPr>
              <a:t>Building</a:t>
            </a:r>
            <a:r>
              <a:rPr lang="en-US" sz="21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100" u="sng">
                <a:solidFill>
                  <a:schemeClr val="bg1"/>
                </a:solidFill>
                <a:latin typeface="Book Antiqua" panose="02040602050305030304" pitchFamily="18" charset="0"/>
              </a:rPr>
              <a:t>an</a:t>
            </a:r>
            <a:r>
              <a:rPr lang="en-US" sz="210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100" u="sng">
                <a:solidFill>
                  <a:schemeClr val="bg1"/>
                </a:solidFill>
                <a:latin typeface="Book Antiqua" panose="02040602050305030304" pitchFamily="18" charset="0"/>
              </a:rPr>
              <a:t>AI</a:t>
            </a:r>
            <a:r>
              <a:rPr lang="en-US" sz="210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100" u="sng" dirty="0">
                <a:solidFill>
                  <a:schemeClr val="bg1"/>
                </a:solidFill>
                <a:latin typeface="Book Antiqua" panose="02040602050305030304" pitchFamily="18" charset="0"/>
              </a:rPr>
              <a:t>chatbot</a:t>
            </a:r>
            <a:endParaRPr lang="en-US" sz="21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EBDD6-D80D-65C1-F39D-6B50CD24C1F9}"/>
              </a:ext>
            </a:extLst>
          </p:cNvPr>
          <p:cNvSpPr txBox="1"/>
          <p:nvPr/>
        </p:nvSpPr>
        <p:spPr>
          <a:xfrm>
            <a:off x="4077787" y="3521050"/>
            <a:ext cx="4273732" cy="147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Soil land data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Geolocation coordinates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Climate and water data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2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Government policies</a:t>
            </a:r>
          </a:p>
        </p:txBody>
      </p:sp>
      <p:pic>
        <p:nvPicPr>
          <p:cNvPr id="9" name="Picture 2" descr="Separating the wheat from the chaff: decision making in a world drowning in  data">
            <a:extLst>
              <a:ext uri="{FF2B5EF4-FFF2-40B4-BE49-F238E27FC236}">
                <a16:creationId xmlns:a16="http://schemas.microsoft.com/office/drawing/2014/main" id="{26BC6BE5-40F1-3154-03E9-AFAA143F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13" y="2948282"/>
            <a:ext cx="3493820" cy="262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21A8143-FB27-0AA9-F108-86338BCF94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2658883"/>
              </p:ext>
            </p:extLst>
          </p:nvPr>
        </p:nvGraphicFramePr>
        <p:xfrm>
          <a:off x="446313" y="1729830"/>
          <a:ext cx="5181600" cy="487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4250489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1. Ramu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: Logins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7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3AEEB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Select the Language: 1.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English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, 2. </a:t>
                      </a:r>
                      <a:r>
                        <a:rPr lang="te-IN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తెలుగు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, 3. </a:t>
                      </a:r>
                      <a:r>
                        <a:rPr lang="te-IN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హిందీ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, etc.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2. Ramu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Selects his Native Language – </a:t>
                      </a:r>
                      <a:r>
                        <a:rPr lang="te-IN" sz="1400" b="1" dirty="0">
                          <a:solidFill>
                            <a:srgbClr val="FFFFFF"/>
                          </a:solidFill>
                          <a:latin typeface="Tempus Sans ITC" panose="04020404030D07020202" pitchFamily="82" charset="0"/>
                        </a:rPr>
                        <a:t>తెలుగు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Tempus Sans ITC" panose="04020404030D070202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(</a:t>
                      </a:r>
                      <a:r>
                        <a:rPr lang="te-IN" sz="1600" b="1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నేను మీకు ఏ విధం గ సహాయపడగలను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3. Ramu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(</a:t>
                      </a:r>
                      <a:r>
                        <a:rPr lang="te-IN" sz="1600" b="1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నా</a:t>
                      </a:r>
                      <a:r>
                        <a:rPr kumimoji="0" lang="te-I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దెగర ల్యాండ్ ఉంది. నేను ఎం పంట పండించాలి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(</a:t>
                      </a:r>
                      <a:r>
                        <a:rPr lang="te-IN" sz="1600" b="1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మీరు మీ ల్యాండ్ సమాచారం మరియు స్థలం సమాచారం నాకు పెట్టండి</a:t>
                      </a:r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)</a:t>
                      </a:r>
                      <a:r>
                        <a:rPr lang="te-IN" sz="1600" b="1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7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4. Ramu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Uploads the image and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4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</a:t>
                      </a:r>
                      <a:r>
                        <a:rPr lang="te-IN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నేను మీరు పెట్టిన సమాచారం అంతా చూసేను.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te-IN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ఇది చలి కాలం, మీరు పెట్టిన ఫొటోస్ లో సాయిల్ అర్ధం చేసుకొని, మీరు  కార్రోట్స్ పంట వేయండి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. </a:t>
                      </a:r>
                      <a:r>
                        <a:rPr lang="te-IN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మీకు దెగర లో ఉన్న గ్రామా పంచాయత్  ఆఫీస్  ఉంది,  అందులో  సబ్సిడేన్సు  అండ్  పధకాలు తెలుసుకోవచ్చు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5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5. Ramu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Thank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8033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E236C64-BE2D-D921-C783-F5C707D686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5779258"/>
              </p:ext>
            </p:extLst>
          </p:nvPr>
        </p:nvGraphicFramePr>
        <p:xfrm>
          <a:off x="6773094" y="1721121"/>
          <a:ext cx="5181600" cy="48914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4054419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1. Ramu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: Logins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Hello, how can I help you.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2. Ramu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I have a land, which crop I should grow.</a:t>
                      </a:r>
                      <a:endParaRPr lang="en-US" sz="14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6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Don’t worry Ramu, Please share your land details and picture of the land and also please enable GPS. </a:t>
                      </a:r>
                      <a:endParaRPr lang="en-US" sz="14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6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3. Ramu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Uploads the image and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&gt; Chatbot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. Analyze the soil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                ii. Gets the g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eo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-location coordinates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              iii. 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Analyze water availability in that region</a:t>
                      </a:r>
                    </a:p>
                    <a:p>
                      <a:pPr algn="just" defTabSz="914400" eaLnBrk="1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C200"/>
                        </a:buClr>
                        <a:defRPr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  <a:sym typeface="Wingdings" panose="05000000000000000000" pitchFamily="2" charset="2"/>
                        </a:rPr>
                        <a:t>--- Ramu, This was winter season. Based on your land area and soil fertility it’s good to grow Carrots in this season</a:t>
                      </a:r>
                    </a:p>
                    <a:p>
                      <a:pPr algn="just" defTabSz="914400" eaLnBrk="1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C200"/>
                        </a:buClr>
                        <a:defRPr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There is a near by grama panchayat office. For the best subsidence and schemes you can visit.</a:t>
                      </a:r>
                    </a:p>
                    <a:p>
                      <a:pPr algn="just" defTabSz="914400" eaLnBrk="1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C200"/>
                        </a:buClr>
                        <a:defRPr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Tomorrow in your area, training is going on please attend ramu.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3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03AEEB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3AEEB"/>
                          </a:solidFill>
                          <a:latin typeface="Book Antiqua" panose="02040602050305030304" pitchFamily="18" charset="0"/>
                        </a:rPr>
                        <a:t>4. Ramu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Book Antiqua" panose="02040602050305030304" pitchFamily="18" charset="0"/>
                        </a:rPr>
                        <a:t>: Thank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32899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45B257E0-5EAD-AEE1-A8EE-5991C6622BFC}"/>
              </a:ext>
            </a:extLst>
          </p:cNvPr>
          <p:cNvSpPr txBox="1">
            <a:spLocks/>
          </p:cNvSpPr>
          <p:nvPr/>
        </p:nvSpPr>
        <p:spPr>
          <a:xfrm>
            <a:off x="4615541" y="566053"/>
            <a:ext cx="3535681" cy="872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by  Ramu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9FE40-ACFA-C184-3013-50D13B51CF51}"/>
              </a:ext>
            </a:extLst>
          </p:cNvPr>
          <p:cNvSpPr txBox="1"/>
          <p:nvPr/>
        </p:nvSpPr>
        <p:spPr>
          <a:xfrm>
            <a:off x="446313" y="1360498"/>
            <a:ext cx="518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2D050"/>
                </a:solidFill>
                <a:latin typeface="Book Antiqua" panose="02040602050305030304" pitchFamily="18" charset="0"/>
              </a:rPr>
              <a:t>Native Language: </a:t>
            </a:r>
            <a:r>
              <a:rPr lang="te-IN" sz="1600" dirty="0">
                <a:solidFill>
                  <a:srgbClr val="92D050"/>
                </a:solidFill>
                <a:latin typeface="Book Antiqua" panose="02040602050305030304" pitchFamily="18" charset="0"/>
              </a:rPr>
              <a:t>తెలుగు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36DD8-59A0-DB09-ECA1-E683F96C5D05}"/>
              </a:ext>
            </a:extLst>
          </p:cNvPr>
          <p:cNvSpPr txBox="1"/>
          <p:nvPr/>
        </p:nvSpPr>
        <p:spPr>
          <a:xfrm>
            <a:off x="6773094" y="1360497"/>
            <a:ext cx="518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2D050"/>
                </a:solidFill>
                <a:latin typeface="Book Antiqua" panose="02040602050305030304" pitchFamily="18" charset="0"/>
              </a:rPr>
              <a:t>English</a:t>
            </a:r>
            <a:endParaRPr lang="en-US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FC29E7-D3E6-C2C9-4ABB-C54C2A0C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" y="940524"/>
            <a:ext cx="10944497" cy="872082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Sequence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</a:t>
            </a:r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Diagram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/ </a:t>
            </a:r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7F994-8DE9-786A-5E59-83E1E96D3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2331" r="3644" b="2447"/>
          <a:stretch/>
        </p:blipFill>
        <p:spPr>
          <a:xfrm>
            <a:off x="400594" y="1938881"/>
            <a:ext cx="8295366" cy="4775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78A6C-2B9D-60C1-7D4A-88FDC73B69E5}"/>
              </a:ext>
            </a:extLst>
          </p:cNvPr>
          <p:cNvSpPr txBox="1"/>
          <p:nvPr/>
        </p:nvSpPr>
        <p:spPr>
          <a:xfrm>
            <a:off x="8695961" y="2129637"/>
            <a:ext cx="309544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ISRO ~ 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 Space Research Organization</a:t>
            </a:r>
            <a:endParaRPr lang="en-US" sz="2000" b="0" i="0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NBSS ~ 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Bureau of Soil Survey</a:t>
            </a:r>
            <a:endParaRPr lang="en-US" sz="2000" b="0" i="0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IASRI ~ 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 Agricultural Statistics Research Institute</a:t>
            </a:r>
            <a:endParaRPr lang="en-US" sz="2000" b="0" i="0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LUP ~ 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 Use Planning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7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527A01-18EC-6241-9280-1C07373B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" y="1236618"/>
            <a:ext cx="10944497" cy="872082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Current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en-US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Status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E285-798F-C31C-B003-DA244132E3BD}"/>
              </a:ext>
            </a:extLst>
          </p:cNvPr>
          <p:cNvSpPr txBox="1"/>
          <p:nvPr/>
        </p:nvSpPr>
        <p:spPr>
          <a:xfrm>
            <a:off x="481147" y="2413337"/>
            <a:ext cx="105787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01: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Data Integration and Standardization – Collected the data from various resources from Telangana</a:t>
            </a:r>
          </a:p>
          <a:p>
            <a:pPr algn="just"/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02: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Machine Learning Models – Building an XGB regressor model to forecast the prediction of crop</a:t>
            </a:r>
          </a:p>
          <a:p>
            <a:pPr algn="just"/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03: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User Friendly Interface - To interact with the AI driven decision support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D28E0-00E6-3772-752E-FD61F060D76C}"/>
              </a:ext>
            </a:extLst>
          </p:cNvPr>
          <p:cNvSpPr txBox="1"/>
          <p:nvPr/>
        </p:nvSpPr>
        <p:spPr>
          <a:xfrm>
            <a:off x="481147" y="491855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References – Data collected from:</a:t>
            </a:r>
          </a:p>
          <a:p>
            <a:endParaRPr lang="en-US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- Open Data Telangana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Agriculture Marketing (agmarknet.gov.in)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| Open Government Data (OGD) Platform India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91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I for Good Summit">
      <a:dk1>
        <a:srgbClr val="000000"/>
      </a:dk1>
      <a:lt1>
        <a:srgbClr val="FFFFFF"/>
      </a:lt1>
      <a:dk2>
        <a:srgbClr val="101011"/>
      </a:dk2>
      <a:lt2>
        <a:srgbClr val="FFFFFF"/>
      </a:lt2>
      <a:accent1>
        <a:srgbClr val="1698D7"/>
      </a:accent1>
      <a:accent2>
        <a:srgbClr val="F9CC0A"/>
      </a:accent2>
      <a:accent3>
        <a:srgbClr val="1698D7"/>
      </a:accent3>
      <a:accent4>
        <a:srgbClr val="FFFFFF"/>
      </a:accent4>
      <a:accent5>
        <a:srgbClr val="5B9BD5"/>
      </a:accent5>
      <a:accent6>
        <a:srgbClr val="F9CC0A"/>
      </a:accent6>
      <a:hlink>
        <a:srgbClr val="F9CC0A"/>
      </a:hlink>
      <a:folHlink>
        <a:srgbClr val="F1C60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1DED5CBF0E2458EFEBFCFE4495879" ma:contentTypeVersion="4" ma:contentTypeDescription="Create a new document." ma:contentTypeScope="" ma:versionID="9959b31e8ff8aa66dfd24d0d3915248b">
  <xsd:schema xmlns:xsd="http://www.w3.org/2001/XMLSchema" xmlns:xs="http://www.w3.org/2001/XMLSchema" xmlns:p="http://schemas.microsoft.com/office/2006/metadata/properties" xmlns:ns2="c186c16a-6bdf-4ee1-a928-99a0bc62ca9a" xmlns:ns3="446e7bc8-f524-4d17-847f-03f416651072" targetNamespace="http://schemas.microsoft.com/office/2006/metadata/properties" ma:root="true" ma:fieldsID="317e66e68f73f93589afd63e49265652" ns2:_="" ns3:_="">
    <xsd:import namespace="c186c16a-6bdf-4ee1-a928-99a0bc62ca9a"/>
    <xsd:import namespace="446e7bc8-f524-4d17-847f-03f416651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6c16a-6bdf-4ee1-a928-99a0bc62ca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e7bc8-f524-4d17-847f-03f4166510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46e7bc8-f524-4d17-847f-03f416651072">
      <UserInfo>
        <DisplayName>Co, Chiara Kirsten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985D613-38CF-9B43-9E24-89B6C30FE11E}">
  <ds:schemaRefs>
    <ds:schemaRef ds:uri="446e7bc8-f524-4d17-847f-03f416651072"/>
    <ds:schemaRef ds:uri="c186c16a-6bdf-4ee1-a928-99a0bc62ca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7EE8EB-70CF-1A41-AE8F-3506C6BC4A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8E605-6556-0C42-8C7F-3E21BCC55128}">
  <ds:schemaRefs>
    <ds:schemaRef ds:uri="446e7bc8-f524-4d17-847f-03f416651072"/>
    <ds:schemaRef ds:uri="c186c16a-6bdf-4ee1-a928-99a0bc62ca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997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Andalus</vt:lpstr>
      <vt:lpstr>Arial</vt:lpstr>
      <vt:lpstr>AvenirNext LT Pro Regular</vt:lpstr>
      <vt:lpstr>Baskerville Old Face</vt:lpstr>
      <vt:lpstr>Book Antiqua</vt:lpstr>
      <vt:lpstr>Calibri</vt:lpstr>
      <vt:lpstr>Tempus Sans ITC</vt:lpstr>
      <vt:lpstr>Times New Roman</vt:lpstr>
      <vt:lpstr>Walbaum Display</vt:lpstr>
      <vt:lpstr>Wingdings</vt:lpstr>
      <vt:lpstr>2_Office Theme</vt:lpstr>
      <vt:lpstr>PowerPoint Presentation</vt:lpstr>
      <vt:lpstr>C o n t e n t s</vt:lpstr>
      <vt:lpstr>Problem  to  be  addressed </vt:lpstr>
      <vt:lpstr>PowerPoint Presentation</vt:lpstr>
      <vt:lpstr>Background of Existing body of work/Literature survey/gaps</vt:lpstr>
      <vt:lpstr>Our solution:  AI  Based  Chatbot  for  Farmers </vt:lpstr>
      <vt:lpstr>PowerPoint Presentation</vt:lpstr>
      <vt:lpstr>Sequence Diagram / Flow</vt:lpstr>
      <vt:lpstr>Current  Status </vt:lpstr>
      <vt:lpstr>Future  works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Frederic</dc:creator>
  <cp:lastModifiedBy>P.PRUDHVI KRISHNA</cp:lastModifiedBy>
  <cp:revision>186</cp:revision>
  <dcterms:modified xsi:type="dcterms:W3CDTF">2024-05-26T19:51:33Z</dcterms:modified>
</cp:coreProperties>
</file>