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86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0D50D-3476-4D60-8276-20A856D62702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CC97F-AB28-438B-84C4-0BED7A4A0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1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CC97F-AB28-438B-84C4-0BED7A4A000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4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94F2-C330-B9E5-FDFB-7EA7C7C1B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305BD-60AE-E0A3-6276-39072FC8E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88B4-804D-A0B7-E96D-F089DD97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B9D-7659-FA9D-7421-9C5738C6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8BAD-B69F-C5B9-72E2-60BB223E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B3E-0D59-C564-A620-0AA63EB5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2DE1-9717-DE30-33BD-E088B9EB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19B2-1C95-A8CD-595C-AFE80C7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FFC0-E2C8-513F-471D-75A0490E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1A48-6C70-CFDC-7444-AEC0B9F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1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B2AE2-A46D-ED88-9650-8E40DBB08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BE45D-A684-B221-AF07-03F6C0C4B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AF00-43FC-EC05-37D1-2A718F75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FA34-B701-63AC-3EC1-6A33021D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BD25-B643-B39E-5494-59F8108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75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A750-1C2F-5CBA-6082-47305C91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C3F7-BA24-0803-0F5D-5C7879C9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D984-8335-4732-70F8-AF8D0FDD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9773-ACC7-E5A0-12F0-A9A847DF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FBCE-127E-4BD7-773C-A36C17B8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2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4DA9-17EB-FD89-B6B0-810ECFC6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B640C-4E4A-7012-460D-821D442C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54D83-0B01-9884-C7D5-45C6B121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875C-F4F4-9151-5746-AF867CEA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EEBC-E6EA-4CBA-2F94-7A73F0B0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2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8B24-D2FD-C3A0-4677-8C5B5F90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36CC-4926-E555-4708-E524546CE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1BA02-F546-4BE1-DA6E-A276FCB91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2F8F-E87E-3E82-5624-3811DF28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13588-9F65-5A76-0528-810CCA29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226A-A8C2-2E2E-9F81-03E3EB4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9FA4-1A5E-B6A7-47D2-128C59F8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00CF-4E4B-E40C-CC72-57FB653C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F4EF-A22D-DCBE-CCC4-3F60EB72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1098C-FA60-4A23-DF75-FAD05588A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9D86A-3745-E55D-9EF6-25035AA96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2230E-4A1E-0B55-ADCC-43C94EBF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CC550-B419-6CBC-6F28-71A11E0E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B3543-8B54-AADB-A3B5-3819D9C5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BF03-9F25-9423-9B2D-8BF2E272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CE0C6-FFF3-93F6-3745-23793389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7E25-2BCA-C71D-A9D7-48306740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F2B9E-E039-3137-8D25-3C35B635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058C8-4379-6BCA-A7FE-E5B9F9FF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E7A7F-389D-42DE-CF2E-05E55CC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4A5D0-10EA-29F4-D1D3-CA1BA7A0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5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0CCC-6454-6A90-6522-2B8F85F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0016-0F77-1567-E934-6D089167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2646-5F68-F366-2FF4-2975F603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63C8-D1C8-1AA5-D764-C0FE6B65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2C511-1F87-45DB-A0D7-49F2488F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382-17CB-DD6F-CA67-537E7F82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1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5942-1728-73BD-F6E2-9DB15405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889E9-658F-1165-164F-899D2B2F2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A296E-40A7-547D-670A-C50C01086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C551-7386-8E4E-B6A2-28EFD174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BBEB-72F3-45D2-25D7-2321BE87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719E-57C9-D452-E645-DC4BBC78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0455-2A5B-DE46-764D-3ED08345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67E95-E49A-A354-0FE4-965206B7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7A6D-DE23-5E1B-910F-2CE75F95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B14D-2E52-4371-9A4E-ACFEC07E2FF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FD97-5E2B-16E8-3766-855BCA823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D7A0-9D4E-2373-31C8-7FDE45703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FAB7-0155-403D-892A-1482FA8F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3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t in a Maze with C++">
            <a:extLst>
              <a:ext uri="{FF2B5EF4-FFF2-40B4-BE49-F238E27FC236}">
                <a16:creationId xmlns:a16="http://schemas.microsoft.com/office/drawing/2014/main" id="{CD5AC6FE-7531-D094-21AB-127439544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1" y="1916107"/>
            <a:ext cx="6491422" cy="43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A3ACE3-B6F4-6563-8BA2-954D367F42C7}"/>
              </a:ext>
            </a:extLst>
          </p:cNvPr>
          <p:cNvSpPr txBox="1"/>
          <p:nvPr/>
        </p:nvSpPr>
        <p:spPr>
          <a:xfrm>
            <a:off x="513806" y="1793965"/>
            <a:ext cx="706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RAT IN A MAZE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CAE5A-AFAE-F785-9AB9-056123F460C1}"/>
              </a:ext>
            </a:extLst>
          </p:cNvPr>
          <p:cNvSpPr txBox="1"/>
          <p:nvPr/>
        </p:nvSpPr>
        <p:spPr>
          <a:xfrm>
            <a:off x="1785256" y="2833757"/>
            <a:ext cx="355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NewRomanPS-BoldMT"/>
              </a:rPr>
              <a:t>A MINOR PROJECT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60937-78F3-09CF-6E24-CC4AD9786DC0}"/>
              </a:ext>
            </a:extLst>
          </p:cNvPr>
          <p:cNvSpPr txBox="1"/>
          <p:nvPr/>
        </p:nvSpPr>
        <p:spPr>
          <a:xfrm flipH="1">
            <a:off x="7898674" y="217714"/>
            <a:ext cx="384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DAA PROJECT</a:t>
            </a:r>
          </a:p>
        </p:txBody>
      </p:sp>
    </p:spTree>
    <p:extLst>
      <p:ext uri="{BB962C8B-B14F-4D97-AF65-F5344CB8AC3E}">
        <p14:creationId xmlns:p14="http://schemas.microsoft.com/office/powerpoint/2010/main" val="292919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FA7D4-BF47-F221-7681-1A696F483709}"/>
              </a:ext>
            </a:extLst>
          </p:cNvPr>
          <p:cNvSpPr txBox="1"/>
          <p:nvPr/>
        </p:nvSpPr>
        <p:spPr>
          <a:xfrm>
            <a:off x="308113" y="477078"/>
            <a:ext cx="39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COMPLEXITY ANALYSIS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92DED-AB77-6E53-2EBB-969D6992294F}"/>
              </a:ext>
            </a:extLst>
          </p:cNvPr>
          <p:cNvSpPr txBox="1"/>
          <p:nvPr/>
        </p:nvSpPr>
        <p:spPr>
          <a:xfrm>
            <a:off x="3955773" y="1113183"/>
            <a:ext cx="7629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• </a:t>
            </a:r>
            <a:r>
              <a:rPr lang="en-US" sz="2000" b="1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Time Complexity: 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O(2^(n^2)). 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The recursion can run upper-bound 2^(n^2) times. 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• </a:t>
            </a:r>
            <a:r>
              <a:rPr lang="en-US" sz="2000" b="1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Space Complexity: 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O(n^2). 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Output matrix is required so an extra space of size n*n 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is needed. 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30CB8-1EE1-233C-057A-262290AEA16A}"/>
              </a:ext>
            </a:extLst>
          </p:cNvPr>
          <p:cNvSpPr txBox="1"/>
          <p:nvPr/>
        </p:nvSpPr>
        <p:spPr>
          <a:xfrm>
            <a:off x="785191" y="3130826"/>
            <a:ext cx="276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CONCLUSION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4149F-FAD4-0F63-F38B-B46AB416342E}"/>
              </a:ext>
            </a:extLst>
          </p:cNvPr>
          <p:cNvSpPr txBox="1"/>
          <p:nvPr/>
        </p:nvSpPr>
        <p:spPr>
          <a:xfrm>
            <a:off x="1924878" y="3995530"/>
            <a:ext cx="8123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We have created a solution for a real-life scenario completely from scratch. It helps us to write logic and maintain clean structure in code. This helps in creating solutions for real time problems in our day-to-day life.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6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EE5EC1-7A18-2545-695F-AD2CF6454040}"/>
              </a:ext>
            </a:extLst>
          </p:cNvPr>
          <p:cNvSpPr/>
          <p:nvPr/>
        </p:nvSpPr>
        <p:spPr>
          <a:xfrm>
            <a:off x="3876261" y="1679713"/>
            <a:ext cx="40666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4B601-496C-B8E8-B8F9-9EE30CE9A9CC}"/>
              </a:ext>
            </a:extLst>
          </p:cNvPr>
          <p:cNvSpPr txBox="1"/>
          <p:nvPr/>
        </p:nvSpPr>
        <p:spPr>
          <a:xfrm>
            <a:off x="894522" y="3667539"/>
            <a:ext cx="8418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SUBMITTED BY :- 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                               </a:t>
            </a:r>
            <a:r>
              <a:rPr lang="en-IN" sz="2400" dirty="0" err="1">
                <a:latin typeface="Algerian" panose="04020705040A02060702" pitchFamily="82" charset="0"/>
              </a:rPr>
              <a:t>p.INDIVAR</a:t>
            </a:r>
            <a:r>
              <a:rPr lang="en-IN" sz="2400" dirty="0">
                <a:latin typeface="Algerian" panose="04020705040A02060702" pitchFamily="82" charset="0"/>
              </a:rPr>
              <a:t> – RA2011042010107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                               G,PRUDHVIJA – RA2011042010126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                               E.REVANTH -  RA2011042010133</a:t>
            </a:r>
          </a:p>
        </p:txBody>
      </p:sp>
    </p:spTree>
    <p:extLst>
      <p:ext uri="{BB962C8B-B14F-4D97-AF65-F5344CB8AC3E}">
        <p14:creationId xmlns:p14="http://schemas.microsoft.com/office/powerpoint/2010/main" val="163451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57573-A113-99EB-FCF4-F3E5DE977F67}"/>
              </a:ext>
            </a:extLst>
          </p:cNvPr>
          <p:cNvSpPr txBox="1"/>
          <p:nvPr/>
        </p:nvSpPr>
        <p:spPr>
          <a:xfrm>
            <a:off x="2743200" y="923109"/>
            <a:ext cx="754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69E99-D617-604D-BF87-A6736AB130F2}"/>
              </a:ext>
            </a:extLst>
          </p:cNvPr>
          <p:cNvSpPr txBox="1"/>
          <p:nvPr/>
        </p:nvSpPr>
        <p:spPr>
          <a:xfrm>
            <a:off x="1280160" y="2211977"/>
            <a:ext cx="9875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1.The rat in a maze problem is one of the famous </a:t>
            </a: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backtracking problems. </a:t>
            </a: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2. A rat starts from source and has to reach the destination. </a:t>
            </a: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rgbClr val="262524"/>
                </a:solidFill>
                <a:latin typeface="Bahnschrift" panose="020B0502040204020203" pitchFamily="34" charset="0"/>
              </a:rPr>
              <a:t>3.</a:t>
            </a:r>
            <a:r>
              <a:rPr lang="en-US" sz="28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 Different paths a rat can move from source to destinations </a:t>
            </a: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is found in this problem. </a:t>
            </a: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rgbClr val="262524"/>
                </a:solidFill>
                <a:latin typeface="Bahnschrift" panose="020B0502040204020203" pitchFamily="34" charset="0"/>
              </a:rPr>
              <a:t>4.</a:t>
            </a:r>
            <a:r>
              <a:rPr lang="en-US" sz="28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 A rat can move only in 2 directions forward and </a:t>
            </a: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downward. </a:t>
            </a:r>
            <a:endParaRPr lang="en-IN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C6CA9-F01E-7D85-BB4E-515CBA178287}"/>
              </a:ext>
            </a:extLst>
          </p:cNvPr>
          <p:cNvSpPr txBox="1"/>
          <p:nvPr/>
        </p:nvSpPr>
        <p:spPr>
          <a:xfrm>
            <a:off x="1227909" y="496389"/>
            <a:ext cx="999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2524"/>
                </a:solidFill>
                <a:effectLst/>
                <a:latin typeface="Algerian" panose="04020705040A02060702" pitchFamily="82" charset="0"/>
              </a:rPr>
              <a:t>PROBLEM EXPLANATION WITH DIAGRAM AND EXAMPLE: 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75061-E5BD-1E26-4BB0-4C6416E1658C}"/>
              </a:ext>
            </a:extLst>
          </p:cNvPr>
          <p:cNvSpPr txBox="1"/>
          <p:nvPr/>
        </p:nvSpPr>
        <p:spPr>
          <a:xfrm>
            <a:off x="1227910" y="1515291"/>
            <a:ext cx="9692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• A Maze is given as N*N binary matrix of blocks where source block is the upper left most block i.e., maze [0][0] and destination block is lower rightmost block i.e., maze[N-1][N-1]. A rat starts from source and has to reach the destination. The rat can move only in two directions: forward and down. </a:t>
            </a:r>
          </a:p>
          <a:p>
            <a:endParaRPr lang="en-US" sz="2000" dirty="0">
              <a:solidFill>
                <a:srgbClr val="262524"/>
              </a:solidFill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262524"/>
                </a:solidFill>
                <a:effectLst/>
                <a:latin typeface="Bahnschrift" panose="020B0502040204020203" pitchFamily="34" charset="0"/>
              </a:rPr>
              <a:t>• 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In the maze matrix, 0 means the block is a dead end and 1 means the block can be used in the path from source to destination. Note that this is a simple version of the typical Maze problem. For example, a more complex version can be that the rat can move in 4 directions and a more complex version can be with a limited number of moves.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E3847-D508-8F5D-99FB-734E0CED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4" y="792480"/>
            <a:ext cx="3077549" cy="2722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9DAAD0-2BCA-927A-2CF3-E81E9B2EED53}"/>
              </a:ext>
            </a:extLst>
          </p:cNvPr>
          <p:cNvSpPr txBox="1"/>
          <p:nvPr/>
        </p:nvSpPr>
        <p:spPr>
          <a:xfrm>
            <a:off x="5007429" y="792480"/>
            <a:ext cx="4685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Following is a binary matrix representation of the  maze.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{1, 0, 0, 0}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{1, 1, 0, 1}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{0, 1, 0, 0}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{1, 1, 1, 1} 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9ED2D-EDF0-88D2-C59C-B20A022B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873" y="3429001"/>
            <a:ext cx="3146401" cy="2636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5DB24-4F7A-F04F-5BF2-653E4B1E4CC7}"/>
              </a:ext>
            </a:extLst>
          </p:cNvPr>
          <p:cNvSpPr txBox="1"/>
          <p:nvPr/>
        </p:nvSpPr>
        <p:spPr>
          <a:xfrm>
            <a:off x="1846216" y="287383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56828-D6D7-847C-F5F0-1C116499B68C}"/>
              </a:ext>
            </a:extLst>
          </p:cNvPr>
          <p:cNvSpPr txBox="1"/>
          <p:nvPr/>
        </p:nvSpPr>
        <p:spPr>
          <a:xfrm>
            <a:off x="9326880" y="29347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3575A-606E-37E4-67E4-57EC4FE98FEB}"/>
              </a:ext>
            </a:extLst>
          </p:cNvPr>
          <p:cNvSpPr txBox="1"/>
          <p:nvPr/>
        </p:nvSpPr>
        <p:spPr>
          <a:xfrm>
            <a:off x="1584961" y="3914328"/>
            <a:ext cx="600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Following is the solution matrix (output of program) for the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above input matrix.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{1, 0, 0, 0}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{1, 1, 0, 0}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{0, 1, 0, 0}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{0, 1, 1, 1}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All entries in solution path are marked as 1.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9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BA3FC-79C0-4AB5-4815-71DA7CDECBA6}"/>
              </a:ext>
            </a:extLst>
          </p:cNvPr>
          <p:cNvSpPr txBox="1"/>
          <p:nvPr/>
        </p:nvSpPr>
        <p:spPr>
          <a:xfrm>
            <a:off x="3788229" y="513806"/>
            <a:ext cx="638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273239"/>
                </a:solidFill>
                <a:effectLst/>
                <a:latin typeface="Algerian" panose="04020705040A02060702" pitchFamily="82" charset="0"/>
              </a:rPr>
              <a:t>DESIGN TECHNIQUES USED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39150-DF75-D1C1-44A1-6E45E928041C}"/>
              </a:ext>
            </a:extLst>
          </p:cNvPr>
          <p:cNvSpPr txBox="1"/>
          <p:nvPr/>
        </p:nvSpPr>
        <p:spPr>
          <a:xfrm>
            <a:off x="1175657" y="1793966"/>
            <a:ext cx="57302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3239"/>
                </a:solidFill>
                <a:effectLst/>
                <a:latin typeface="Algerian" panose="04020705040A02060702" pitchFamily="82" charset="0"/>
              </a:rPr>
              <a:t>Backtracking:</a:t>
            </a:r>
            <a:r>
              <a:rPr lang="en-US" sz="2000" b="1" dirty="0">
                <a:solidFill>
                  <a:srgbClr val="273239"/>
                </a:solidFill>
                <a:effectLst/>
                <a:latin typeface="Algerian" panose="04020705040A02060702" pitchFamily="82" charset="0"/>
              </a:rPr>
              <a:t> </a:t>
            </a: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Backtracking is an algorithmic-technique for solving problems recursively by trying to build a solution incrementally. Solving one piece at a time, and removing those solutions that fail to satisfy the constraints of the problem at any point of time (by time, here, is referred to the time elapsed till reaching 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any level of the search tree) is the process of backtracking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What is Backtracking? - DEV Community 👩‍💻👨‍💻">
            <a:extLst>
              <a:ext uri="{FF2B5EF4-FFF2-40B4-BE49-F238E27FC236}">
                <a16:creationId xmlns:a16="http://schemas.microsoft.com/office/drawing/2014/main" id="{AA0165BA-A119-9F9C-FE2D-B81856FF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90" y="1793965"/>
            <a:ext cx="3135084" cy="298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3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37BE9-F80D-4325-BE67-8FE6856B6795}"/>
              </a:ext>
            </a:extLst>
          </p:cNvPr>
          <p:cNvSpPr txBox="1"/>
          <p:nvPr/>
        </p:nvSpPr>
        <p:spPr>
          <a:xfrm>
            <a:off x="1158240" y="1088571"/>
            <a:ext cx="98581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Backtracking technique is used in this problem. </a:t>
            </a:r>
          </a:p>
          <a:p>
            <a:endParaRPr lang="en-US" sz="2000" dirty="0">
              <a:solidFill>
                <a:srgbClr val="273239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Approach: 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Form a recursive function, which will follow a path and check if the path reaches the destination or not. If the path does not reach the destination, then backtrack and try other paths.</a:t>
            </a:r>
          </a:p>
          <a:p>
            <a:endParaRPr lang="en-US" sz="2000" dirty="0">
              <a:solidFill>
                <a:srgbClr val="273239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Algorithm: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Create a solution matrix, initially filled with 0’s.</a:t>
            </a:r>
          </a:p>
          <a:p>
            <a:r>
              <a:rPr lang="en-US" sz="2000" dirty="0">
                <a:solidFill>
                  <a:srgbClr val="273239"/>
                </a:solidFill>
                <a:latin typeface="Bahnschrift" panose="020B0502040204020203" pitchFamily="34" charset="0"/>
              </a:rPr>
              <a:t>2.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Create a recursive function, which takes initial matrix, output matrix and position of rat (</a:t>
            </a:r>
            <a:r>
              <a:rPr lang="en-US" sz="2000" dirty="0" err="1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i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, j). </a:t>
            </a:r>
          </a:p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3. if the position is out of the matrix or the position is not valid then return. </a:t>
            </a:r>
          </a:p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4. Mark the position output[</a:t>
            </a:r>
            <a:r>
              <a:rPr lang="en-US" sz="2000" dirty="0" err="1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i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][j] as 1 and check if the current position is destination or not. If destination is reached print the output matrix and return. </a:t>
            </a:r>
          </a:p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5. Recursively call for position (i-1,j), (I,j-1), (i+1, j) and (</a:t>
            </a:r>
            <a:r>
              <a:rPr lang="en-US" sz="2000" dirty="0" err="1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i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, j+1).</a:t>
            </a:r>
          </a:p>
          <a:p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 6. Unmark position (</a:t>
            </a:r>
            <a:r>
              <a:rPr lang="en-US" sz="2000" dirty="0" err="1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i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, j), i.e., output[</a:t>
            </a:r>
            <a:r>
              <a:rPr lang="en-US" sz="2000" dirty="0" err="1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i</a:t>
            </a:r>
            <a:r>
              <a:rPr lang="en-US" sz="2000" dirty="0">
                <a:solidFill>
                  <a:srgbClr val="273239"/>
                </a:solidFill>
                <a:effectLst/>
                <a:latin typeface="Bahnschrift" panose="020B0502040204020203" pitchFamily="34" charset="0"/>
              </a:rPr>
              <a:t>][j] = 0. 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2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869F1-A7C1-851F-3925-2CA0232325D2}"/>
              </a:ext>
            </a:extLst>
          </p:cNvPr>
          <p:cNvSpPr txBox="1"/>
          <p:nvPr/>
        </p:nvSpPr>
        <p:spPr>
          <a:xfrm>
            <a:off x="536713" y="477079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SOURCE CODE 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7446F-6413-3478-B7F8-DA66E28C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18" y="576469"/>
            <a:ext cx="7898311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1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D96E1-6933-424C-CD9E-550812806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13" y="1177821"/>
            <a:ext cx="8903158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D2EE2-873C-3AB4-DA02-8A930D41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93" y="799778"/>
            <a:ext cx="7055213" cy="173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F9F46B-0C66-7D22-AC41-508419A19F2C}"/>
              </a:ext>
            </a:extLst>
          </p:cNvPr>
          <p:cNvSpPr txBox="1"/>
          <p:nvPr/>
        </p:nvSpPr>
        <p:spPr>
          <a:xfrm>
            <a:off x="765313" y="3339547"/>
            <a:ext cx="202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OUTPUT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3C00D-BA6D-BBA6-DDE5-EF51D9B49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40" y="3739657"/>
            <a:ext cx="4028759" cy="18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3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725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Bahnschrift</vt:lpstr>
      <vt:lpstr>Calibri</vt:lpstr>
      <vt:lpstr>Calibri Light</vt:lpstr>
      <vt:lpstr>TimesNewRomanPS-BoldMT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Garagapati Prudhvija</dc:creator>
  <cp:lastModifiedBy>Garagapati Prudhvija</cp:lastModifiedBy>
  <cp:revision>3</cp:revision>
  <dcterms:created xsi:type="dcterms:W3CDTF">2022-11-09T12:33:12Z</dcterms:created>
  <dcterms:modified xsi:type="dcterms:W3CDTF">2022-11-27T13:32:04Z</dcterms:modified>
</cp:coreProperties>
</file>