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0" r:id="rId2"/>
    <p:sldId id="264" r:id="rId3"/>
    <p:sldId id="265" r:id="rId4"/>
    <p:sldId id="257" r:id="rId5"/>
    <p:sldId id="268" r:id="rId6"/>
    <p:sldId id="269" r:id="rId7"/>
    <p:sldId id="270" r:id="rId8"/>
    <p:sldId id="271" r:id="rId9"/>
    <p:sldId id="266"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41" autoAdjust="0"/>
    <p:restoredTop sz="95033" autoAdjust="0"/>
  </p:normalViewPr>
  <p:slideViewPr>
    <p:cSldViewPr snapToGrid="0">
      <p:cViewPr varScale="1">
        <p:scale>
          <a:sx n="82" d="100"/>
          <a:sy n="82" d="100"/>
        </p:scale>
        <p:origin x="37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F85B86-9F17-4D5D-9D2E-1681B06DF9D6}"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11890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85B86-9F17-4D5D-9D2E-1681B06DF9D6}"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18910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85B86-9F17-4D5D-9D2E-1681B06DF9D6}"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33715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85B86-9F17-4D5D-9D2E-1681B06DF9D6}"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31343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85B86-9F17-4D5D-9D2E-1681B06DF9D6}"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161552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F85B86-9F17-4D5D-9D2E-1681B06DF9D6}"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17605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F85B86-9F17-4D5D-9D2E-1681B06DF9D6}"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311984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85B86-9F17-4D5D-9D2E-1681B06DF9D6}"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380106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85B86-9F17-4D5D-9D2E-1681B06DF9D6}" type="datetimeFigureOut">
              <a:rPr lang="en-IN" smtClean="0"/>
              <a:t>07-06-2024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19432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85B86-9F17-4D5D-9D2E-1681B06DF9D6}"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34391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F85B86-9F17-4D5D-9D2E-1681B06DF9D6}"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E1B0-435A-4A19-8B9D-8B74AB1B81B8}" type="slidenum">
              <a:rPr lang="en-IN" smtClean="0"/>
              <a:t>‹#›</a:t>
            </a:fld>
            <a:endParaRPr lang="en-IN"/>
          </a:p>
        </p:txBody>
      </p:sp>
    </p:spTree>
    <p:extLst>
      <p:ext uri="{BB962C8B-B14F-4D97-AF65-F5344CB8AC3E}">
        <p14:creationId xmlns:p14="http://schemas.microsoft.com/office/powerpoint/2010/main" val="247102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85B86-9F17-4D5D-9D2E-1681B06DF9D6}" type="datetimeFigureOut">
              <a:rPr lang="en-IN" smtClean="0"/>
              <a:t>07-06-2024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0E1B0-435A-4A19-8B9D-8B74AB1B81B8}" type="slidenum">
              <a:rPr lang="en-IN" smtClean="0"/>
              <a:t>‹#›</a:t>
            </a:fld>
            <a:endParaRPr lang="en-IN"/>
          </a:p>
        </p:txBody>
      </p:sp>
    </p:spTree>
    <p:extLst>
      <p:ext uri="{BB962C8B-B14F-4D97-AF65-F5344CB8AC3E}">
        <p14:creationId xmlns:p14="http://schemas.microsoft.com/office/powerpoint/2010/main" val="88495076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081B-236C-4189-61CA-12D71DD815F8}"/>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453F5294-111F-24A0-2B5D-04CFD562E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
            <a:ext cx="12292313" cy="8229601"/>
          </a:xfrm>
        </p:spPr>
      </p:pic>
      <p:sp>
        <p:nvSpPr>
          <p:cNvPr id="13" name="TextBox 12">
            <a:extLst>
              <a:ext uri="{FF2B5EF4-FFF2-40B4-BE49-F238E27FC236}">
                <a16:creationId xmlns:a16="http://schemas.microsoft.com/office/drawing/2014/main" id="{0AA2D6A6-89A3-6690-306C-4C7442D4487F}"/>
              </a:ext>
            </a:extLst>
          </p:cNvPr>
          <p:cNvSpPr txBox="1"/>
          <p:nvPr/>
        </p:nvSpPr>
        <p:spPr>
          <a:xfrm>
            <a:off x="578734" y="4797706"/>
            <a:ext cx="4133225" cy="1815882"/>
          </a:xfrm>
          <a:prstGeom prst="rect">
            <a:avLst/>
          </a:prstGeom>
          <a:noFill/>
        </p:spPr>
        <p:txBody>
          <a:bodyPr wrap="square" rtlCol="0">
            <a:spAutoFit/>
          </a:bodyPr>
          <a:lstStyle/>
          <a:p>
            <a:r>
              <a:rPr lang="en-US" sz="2800" dirty="0">
                <a:solidFill>
                  <a:schemeClr val="tx1">
                    <a:lumMod val="50000"/>
                    <a:lumOff val="50000"/>
                  </a:schemeClr>
                </a:solidFill>
                <a:latin typeface="Agency FB" panose="020B0503020202020204" pitchFamily="34" charset="0"/>
              </a:rPr>
              <a:t>BY:</a:t>
            </a:r>
          </a:p>
          <a:p>
            <a:r>
              <a:rPr lang="en-US" sz="2800" dirty="0">
                <a:solidFill>
                  <a:schemeClr val="tx1">
                    <a:lumMod val="50000"/>
                    <a:lumOff val="50000"/>
                  </a:schemeClr>
                </a:solidFill>
                <a:latin typeface="Agency FB" panose="020B0503020202020204" pitchFamily="34" charset="0"/>
              </a:rPr>
              <a:t>RAJENDHAR:1602-22-735-089</a:t>
            </a:r>
          </a:p>
          <a:p>
            <a:r>
              <a:rPr lang="en-IN" sz="2800" dirty="0">
                <a:solidFill>
                  <a:schemeClr val="tx1">
                    <a:lumMod val="50000"/>
                    <a:lumOff val="50000"/>
                  </a:schemeClr>
                </a:solidFill>
                <a:latin typeface="Agency FB" panose="020B0503020202020204" pitchFamily="34" charset="0"/>
              </a:rPr>
              <a:t>NITHIN:1602-22-735-083</a:t>
            </a:r>
          </a:p>
          <a:p>
            <a:r>
              <a:rPr lang="en-IN" sz="2800" dirty="0">
                <a:solidFill>
                  <a:schemeClr val="tx1">
                    <a:lumMod val="50000"/>
                    <a:lumOff val="50000"/>
                  </a:schemeClr>
                </a:solidFill>
                <a:latin typeface="Agency FB" panose="020B0503020202020204" pitchFamily="34" charset="0"/>
              </a:rPr>
              <a:t>SHASHI KANTH:1602-22-735-109</a:t>
            </a:r>
          </a:p>
        </p:txBody>
      </p:sp>
      <p:sp>
        <p:nvSpPr>
          <p:cNvPr id="15" name="TextBox 14">
            <a:extLst>
              <a:ext uri="{FF2B5EF4-FFF2-40B4-BE49-F238E27FC236}">
                <a16:creationId xmlns:a16="http://schemas.microsoft.com/office/drawing/2014/main" id="{5994BD9D-2993-5BF7-3074-A376A51AA4A7}"/>
              </a:ext>
            </a:extLst>
          </p:cNvPr>
          <p:cNvSpPr txBox="1"/>
          <p:nvPr/>
        </p:nvSpPr>
        <p:spPr>
          <a:xfrm>
            <a:off x="138897" y="31417"/>
            <a:ext cx="11071108" cy="1569660"/>
          </a:xfrm>
          <a:prstGeom prst="rect">
            <a:avLst/>
          </a:prstGeom>
          <a:noFill/>
        </p:spPr>
        <p:txBody>
          <a:bodyPr wrap="square" rtlCol="0">
            <a:spAutoFit/>
          </a:bodyPr>
          <a:lstStyle/>
          <a:p>
            <a:pPr algn="ctr"/>
            <a:r>
              <a:rPr lang="en-US" sz="4800" dirty="0">
                <a:latin typeface="Agency FB" panose="020B0503020202020204" pitchFamily="34" charset="0"/>
              </a:rPr>
              <a:t>GAME DEVELOPMENT USING </a:t>
            </a:r>
          </a:p>
          <a:p>
            <a:pPr algn="ctr"/>
            <a:r>
              <a:rPr lang="en-US" sz="4800" dirty="0">
                <a:latin typeface="Agency FB" panose="020B0503020202020204" pitchFamily="34" charset="0"/>
              </a:rPr>
              <a:t>PYTHON</a:t>
            </a:r>
            <a:endParaRPr lang="en-IN" sz="4800" dirty="0">
              <a:latin typeface="Agency FB" panose="020B0503020202020204" pitchFamily="34" charset="0"/>
            </a:endParaRPr>
          </a:p>
        </p:txBody>
      </p:sp>
    </p:spTree>
    <p:extLst>
      <p:ext uri="{BB962C8B-B14F-4D97-AF65-F5344CB8AC3E}">
        <p14:creationId xmlns:p14="http://schemas.microsoft.com/office/powerpoint/2010/main" val="176396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933-BC6C-577C-1046-335C727E5CBF}"/>
              </a:ext>
            </a:extLst>
          </p:cNvPr>
          <p:cNvSpPr>
            <a:spLocks noGrp="1"/>
          </p:cNvSpPr>
          <p:nvPr>
            <p:ph type="title"/>
          </p:nvPr>
        </p:nvSpPr>
        <p:spPr/>
        <p:txBody>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id="{E604C506-F44E-BD78-01A6-3433E1462D02}"/>
              </a:ext>
            </a:extLst>
          </p:cNvPr>
          <p:cNvSpPr>
            <a:spLocks noGrp="1"/>
          </p:cNvSpPr>
          <p:nvPr>
            <p:ph idx="1"/>
          </p:nvPr>
        </p:nvSpPr>
        <p:spPr>
          <a:xfrm>
            <a:off x="987490" y="1148897"/>
            <a:ext cx="10515600" cy="4351338"/>
          </a:xfrm>
        </p:spPr>
        <p:txBody>
          <a:bodyPr/>
          <a:lstStyle/>
          <a:p>
            <a:r>
              <a:rPr lang="en-US" dirty="0"/>
              <a:t>Future enhancements could focus on improving the user interface, implementing advanced AI algorithms, incorporating multiplayer options, and adding features for scorekeeping and statistics.</a:t>
            </a:r>
          </a:p>
          <a:p>
            <a:pPr marL="0" indent="0">
              <a:buNone/>
            </a:pPr>
            <a:endParaRPr lang="en-US" dirty="0"/>
          </a:p>
          <a:p>
            <a:r>
              <a:rPr lang="en-US" dirty="0">
                <a:solidFill>
                  <a:schemeClr val="accent1">
                    <a:lumMod val="60000"/>
                    <a:lumOff val="40000"/>
                  </a:schemeClr>
                </a:solidFill>
              </a:rPr>
              <a:t>Overall, this mini project provides a solid starting point for further exploration into game development and serves as a valuable learning experience in programming and application design</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262748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017E-A8EE-F20E-9AC6-7E1E7BEB4B2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C5CE9FD-248C-A15B-B6E0-3DF2E86BDBB2}"/>
              </a:ext>
            </a:extLst>
          </p:cNvPr>
          <p:cNvPicPr>
            <a:picLocks noGrp="1" noChangeAspect="1"/>
          </p:cNvPicPr>
          <p:nvPr>
            <p:ph idx="1"/>
          </p:nvPr>
        </p:nvPicPr>
        <p:blipFill>
          <a:blip r:embed="rId2"/>
          <a:stretch>
            <a:fillRect/>
          </a:stretch>
        </p:blipFill>
        <p:spPr>
          <a:xfrm>
            <a:off x="0" y="0"/>
            <a:ext cx="12192001" cy="9186233"/>
          </a:xfrm>
        </p:spPr>
      </p:pic>
      <p:sp>
        <p:nvSpPr>
          <p:cNvPr id="6" name="TextBox 5">
            <a:extLst>
              <a:ext uri="{FF2B5EF4-FFF2-40B4-BE49-F238E27FC236}">
                <a16:creationId xmlns:a16="http://schemas.microsoft.com/office/drawing/2014/main" id="{7C8F2AFC-5492-55D6-D454-1B36FA0E6DCF}"/>
              </a:ext>
            </a:extLst>
          </p:cNvPr>
          <p:cNvSpPr txBox="1"/>
          <p:nvPr/>
        </p:nvSpPr>
        <p:spPr>
          <a:xfrm>
            <a:off x="1581873" y="648182"/>
            <a:ext cx="9028253" cy="923330"/>
          </a:xfrm>
          <a:prstGeom prst="rect">
            <a:avLst/>
          </a:prstGeom>
          <a:noFill/>
        </p:spPr>
        <p:txBody>
          <a:bodyPr wrap="square" rtlCol="0">
            <a:spAutoFit/>
          </a:bodyPr>
          <a:lstStyle/>
          <a:p>
            <a:pPr algn="ctr"/>
            <a:r>
              <a:rPr lang="en-US" sz="5400" b="1" dirty="0">
                <a:solidFill>
                  <a:schemeClr val="bg1"/>
                </a:solidFill>
                <a:latin typeface="Agency FB" panose="020B0503020202020204" pitchFamily="34" charset="0"/>
              </a:rPr>
              <a:t>REFERENCE:</a:t>
            </a:r>
            <a:endParaRPr lang="en-IN" sz="5400" b="1" dirty="0">
              <a:solidFill>
                <a:schemeClr val="bg1"/>
              </a:solidFill>
              <a:latin typeface="Agency FB" panose="020B0503020202020204" pitchFamily="34" charset="0"/>
            </a:endParaRPr>
          </a:p>
        </p:txBody>
      </p:sp>
      <p:sp>
        <p:nvSpPr>
          <p:cNvPr id="7" name="TextBox 6">
            <a:extLst>
              <a:ext uri="{FF2B5EF4-FFF2-40B4-BE49-F238E27FC236}">
                <a16:creationId xmlns:a16="http://schemas.microsoft.com/office/drawing/2014/main" id="{28640D54-3A26-A2C8-2771-56D270CB9F69}"/>
              </a:ext>
            </a:extLst>
          </p:cNvPr>
          <p:cNvSpPr txBox="1"/>
          <p:nvPr/>
        </p:nvSpPr>
        <p:spPr>
          <a:xfrm>
            <a:off x="392004" y="2055813"/>
            <a:ext cx="11226478" cy="3046988"/>
          </a:xfrm>
          <a:prstGeom prst="rect">
            <a:avLst/>
          </a:prstGeom>
          <a:noFill/>
        </p:spPr>
        <p:txBody>
          <a:bodyPr wrap="square" rtlCol="0">
            <a:spAutoFit/>
          </a:bodyPr>
          <a:lstStyle/>
          <a:p>
            <a:r>
              <a:rPr lang="en-US" sz="4800" dirty="0">
                <a:solidFill>
                  <a:schemeClr val="bg1">
                    <a:lumMod val="75000"/>
                    <a:lumOff val="25000"/>
                  </a:schemeClr>
                </a:solidFill>
                <a:latin typeface="Agency FB" panose="020B0503020202020204" pitchFamily="34" charset="0"/>
              </a:rPr>
              <a:t>1.GOOGLE</a:t>
            </a:r>
          </a:p>
          <a:p>
            <a:r>
              <a:rPr lang="en-US" sz="4800" dirty="0">
                <a:solidFill>
                  <a:schemeClr val="bg1">
                    <a:lumMod val="75000"/>
                    <a:lumOff val="25000"/>
                  </a:schemeClr>
                </a:solidFill>
                <a:latin typeface="Agency FB" panose="020B0503020202020204" pitchFamily="34" charset="0"/>
              </a:rPr>
              <a:t>2.CHATGPT</a:t>
            </a:r>
          </a:p>
          <a:p>
            <a:r>
              <a:rPr lang="en-US" sz="4800" dirty="0">
                <a:solidFill>
                  <a:schemeClr val="bg1">
                    <a:lumMod val="75000"/>
                    <a:lumOff val="25000"/>
                  </a:schemeClr>
                </a:solidFill>
                <a:latin typeface="Agency FB" panose="020B0503020202020204" pitchFamily="34" charset="0"/>
              </a:rPr>
              <a:t>3.HACKERRANK</a:t>
            </a:r>
          </a:p>
          <a:p>
            <a:r>
              <a:rPr lang="en-US" sz="4800" dirty="0">
                <a:solidFill>
                  <a:schemeClr val="bg1">
                    <a:lumMod val="75000"/>
                    <a:lumOff val="25000"/>
                  </a:schemeClr>
                </a:solidFill>
                <a:latin typeface="Agency FB" panose="020B0503020202020204" pitchFamily="34" charset="0"/>
              </a:rPr>
              <a:t>4.YOUTUBE</a:t>
            </a:r>
            <a:endParaRPr lang="en-IN" sz="4800" dirty="0">
              <a:solidFill>
                <a:schemeClr val="bg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67601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9081-A97D-A781-65B8-D041583FED0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B1F3611-8EA5-F89F-F7E6-FE15C585990B}"/>
              </a:ext>
            </a:extLst>
          </p:cNvPr>
          <p:cNvSpPr>
            <a:spLocks noGrp="1"/>
          </p:cNvSpPr>
          <p:nvPr>
            <p:ph idx="1"/>
          </p:nvPr>
        </p:nvSpPr>
        <p:spPr>
          <a:xfrm>
            <a:off x="665480" y="1175385"/>
            <a:ext cx="10515600" cy="4351338"/>
          </a:xfrm>
        </p:spPr>
        <p:txBody>
          <a:bodyPr>
            <a:normAutofit/>
          </a:bodyPr>
          <a:lstStyle/>
          <a:p>
            <a:pPr marL="0" indent="0">
              <a:buNone/>
            </a:pPr>
            <a:endParaRPr lang="en-US" sz="9600" dirty="0"/>
          </a:p>
          <a:p>
            <a:pPr marL="0" indent="0">
              <a:buNone/>
            </a:pPr>
            <a:r>
              <a:rPr lang="en-US" sz="9600" dirty="0"/>
              <a:t>           </a:t>
            </a:r>
            <a:r>
              <a:rPr lang="en-US" sz="9600" dirty="0">
                <a:latin typeface="Agency FB" panose="020B0503020202020204" pitchFamily="34" charset="0"/>
              </a:rPr>
              <a:t>THANK YOU</a:t>
            </a:r>
            <a:endParaRPr lang="en-IN" sz="9600" dirty="0">
              <a:latin typeface="Agency FB" panose="020B0503020202020204" pitchFamily="34" charset="0"/>
            </a:endParaRPr>
          </a:p>
        </p:txBody>
      </p:sp>
    </p:spTree>
    <p:extLst>
      <p:ext uri="{BB962C8B-B14F-4D97-AF65-F5344CB8AC3E}">
        <p14:creationId xmlns:p14="http://schemas.microsoft.com/office/powerpoint/2010/main" val="181594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99E7-964A-7B20-9F85-3A779FE659F3}"/>
              </a:ext>
            </a:extLst>
          </p:cNvPr>
          <p:cNvSpPr>
            <a:spLocks noGrp="1"/>
          </p:cNvSpPr>
          <p:nvPr>
            <p:ph type="ctrTitle"/>
          </p:nvPr>
        </p:nvSpPr>
        <p:spPr>
          <a:xfrm>
            <a:off x="833535" y="0"/>
            <a:ext cx="9144000" cy="1446245"/>
          </a:xfrm>
        </p:spPr>
        <p:txBody>
          <a:bodyPr>
            <a:normAutofit/>
          </a:bodyPr>
          <a:lstStyle/>
          <a:p>
            <a:pPr algn="l"/>
            <a:r>
              <a:rPr lang="en-US" sz="4400" dirty="0">
                <a:latin typeface="Agency FB" panose="020B0503020202020204" pitchFamily="34" charset="0"/>
              </a:rPr>
              <a:t>                             Introduction </a:t>
            </a:r>
            <a:endParaRPr lang="en-IN" sz="4400" dirty="0">
              <a:latin typeface="Agency FB" panose="020B0503020202020204" pitchFamily="34" charset="0"/>
            </a:endParaRPr>
          </a:p>
        </p:txBody>
      </p:sp>
      <p:sp>
        <p:nvSpPr>
          <p:cNvPr id="3" name="Subtitle 2">
            <a:extLst>
              <a:ext uri="{FF2B5EF4-FFF2-40B4-BE49-F238E27FC236}">
                <a16:creationId xmlns:a16="http://schemas.microsoft.com/office/drawing/2014/main" id="{EB785639-DF55-69BE-96A3-1C2A3E409D81}"/>
              </a:ext>
            </a:extLst>
          </p:cNvPr>
          <p:cNvSpPr>
            <a:spLocks noGrp="1"/>
          </p:cNvSpPr>
          <p:nvPr>
            <p:ph type="subTitle" idx="1"/>
          </p:nvPr>
        </p:nvSpPr>
        <p:spPr>
          <a:xfrm>
            <a:off x="1057469" y="1941610"/>
            <a:ext cx="9144000" cy="1655762"/>
          </a:xfrm>
        </p:spPr>
        <p:txBody>
          <a:bodyPr>
            <a:normAutofit fontScale="25000" lnSpcReduction="20000"/>
          </a:bodyPr>
          <a:lstStyle/>
          <a:p>
            <a:pPr algn="l"/>
            <a:r>
              <a:rPr lang="en-US" sz="11200" b="1" dirty="0">
                <a:latin typeface="Agency FB" panose="020B0503020202020204" pitchFamily="34" charset="0"/>
              </a:rPr>
              <a:t>What is Tic Tac Toe?</a:t>
            </a:r>
          </a:p>
          <a:p>
            <a:pPr algn="l"/>
            <a:r>
              <a:rPr lang="en-US" sz="11200" dirty="0">
                <a:latin typeface="Agency FB" panose="020B0503020202020204" pitchFamily="34" charset="0"/>
              </a:rPr>
              <a:t>Tic Tac Toe, also known as "Noughts and Crosses," is a classic two-player game that has been enjoyed by people of all ages for generations. It's a simple yet engaging game that requires strategic thinking.</a:t>
            </a:r>
          </a:p>
          <a:p>
            <a:pPr algn="l"/>
            <a:endParaRPr lang="en-US" sz="11200" dirty="0">
              <a:latin typeface="Agency FB" panose="020B0503020202020204" pitchFamily="34" charset="0"/>
            </a:endParaRPr>
          </a:p>
          <a:p>
            <a:pPr algn="l"/>
            <a:r>
              <a:rPr lang="en-US" sz="11200" b="1" dirty="0">
                <a:solidFill>
                  <a:schemeClr val="accent1">
                    <a:lumMod val="60000"/>
                    <a:lumOff val="40000"/>
                  </a:schemeClr>
                </a:solidFill>
                <a:latin typeface="Agency FB" panose="020B0503020202020204" pitchFamily="34" charset="0"/>
              </a:rPr>
              <a:t>How is it Played?</a:t>
            </a:r>
          </a:p>
          <a:p>
            <a:pPr algn="l">
              <a:buFont typeface="Arial" panose="020B0604020202020204" pitchFamily="34" charset="0"/>
              <a:buChar char="•"/>
            </a:pPr>
            <a:r>
              <a:rPr lang="en-US" sz="11200" dirty="0">
                <a:solidFill>
                  <a:schemeClr val="accent1">
                    <a:lumMod val="60000"/>
                    <a:lumOff val="40000"/>
                  </a:schemeClr>
                </a:solidFill>
                <a:latin typeface="Agency FB" panose="020B0503020202020204" pitchFamily="34" charset="0"/>
              </a:rPr>
              <a:t>The game is played on a 3x3 grid.</a:t>
            </a:r>
          </a:p>
          <a:p>
            <a:pPr algn="l">
              <a:buFont typeface="Arial" panose="020B0604020202020204" pitchFamily="34" charset="0"/>
              <a:buChar char="•"/>
            </a:pPr>
            <a:r>
              <a:rPr lang="en-US" sz="11200" dirty="0">
                <a:solidFill>
                  <a:schemeClr val="accent1">
                    <a:lumMod val="60000"/>
                    <a:lumOff val="40000"/>
                  </a:schemeClr>
                </a:solidFill>
                <a:latin typeface="Agency FB" panose="020B0503020202020204" pitchFamily="34" charset="0"/>
              </a:rPr>
              <a:t>Two players take turns marking a space with their symbol (X or O).</a:t>
            </a:r>
          </a:p>
          <a:p>
            <a:pPr algn="l">
              <a:buFont typeface="Arial" panose="020B0604020202020204" pitchFamily="34" charset="0"/>
              <a:buChar char="•"/>
            </a:pPr>
            <a:r>
              <a:rPr lang="en-US" sz="11200" dirty="0">
                <a:solidFill>
                  <a:schemeClr val="accent1">
                    <a:lumMod val="60000"/>
                    <a:lumOff val="40000"/>
                  </a:schemeClr>
                </a:solidFill>
                <a:latin typeface="Agency FB" panose="020B0503020202020204" pitchFamily="34" charset="0"/>
              </a:rPr>
              <a:t>The objective is to form a line of three of your symbols horizontally, vertically, or diagonally.</a:t>
            </a:r>
          </a:p>
          <a:p>
            <a:endParaRPr lang="en-IN" dirty="0"/>
          </a:p>
        </p:txBody>
      </p:sp>
    </p:spTree>
    <p:extLst>
      <p:ext uri="{BB962C8B-B14F-4D97-AF65-F5344CB8AC3E}">
        <p14:creationId xmlns:p14="http://schemas.microsoft.com/office/powerpoint/2010/main" val="30585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485F-11C7-2702-9379-49F0ACCC3319}"/>
              </a:ext>
            </a:extLst>
          </p:cNvPr>
          <p:cNvSpPr>
            <a:spLocks noGrp="1"/>
          </p:cNvSpPr>
          <p:nvPr>
            <p:ph type="title"/>
          </p:nvPr>
        </p:nvSpPr>
        <p:spPr/>
        <p:txBody>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id="{88575E6D-E2C8-88B9-19A8-876A4653DDAF}"/>
              </a:ext>
            </a:extLst>
          </p:cNvPr>
          <p:cNvSpPr>
            <a:spLocks noGrp="1"/>
          </p:cNvSpPr>
          <p:nvPr>
            <p:ph idx="1"/>
          </p:nvPr>
        </p:nvSpPr>
        <p:spPr>
          <a:xfrm>
            <a:off x="679580" y="547331"/>
            <a:ext cx="10515600" cy="4351338"/>
          </a:xfrm>
        </p:spPr>
        <p:txBody>
          <a:bodyPr>
            <a:normAutofit fontScale="92500" lnSpcReduction="10000"/>
          </a:bodyPr>
          <a:lstStyle/>
          <a:p>
            <a:r>
              <a:rPr lang="en-US" b="1" dirty="0">
                <a:latin typeface="Agency FB" panose="020B0503020202020204" pitchFamily="34" charset="0"/>
              </a:rPr>
              <a:t>Why Play Tic Tac Toe?</a:t>
            </a:r>
          </a:p>
          <a:p>
            <a:pPr>
              <a:buFont typeface="Arial" panose="020B0604020202020204" pitchFamily="34" charset="0"/>
              <a:buChar char="•"/>
            </a:pPr>
            <a:r>
              <a:rPr lang="en-US" b="1" dirty="0">
                <a:latin typeface="Agency FB" panose="020B0503020202020204" pitchFamily="34" charset="0"/>
              </a:rPr>
              <a:t>Quick Gameplay:</a:t>
            </a:r>
            <a:r>
              <a:rPr lang="en-US" dirty="0">
                <a:latin typeface="Agency FB" panose="020B0503020202020204" pitchFamily="34" charset="0"/>
              </a:rPr>
              <a:t> Each game is short, making it ideal for a quick round of entertainment.</a:t>
            </a:r>
          </a:p>
          <a:p>
            <a:pPr>
              <a:buFont typeface="Arial" panose="020B0604020202020204" pitchFamily="34" charset="0"/>
              <a:buChar char="•"/>
            </a:pPr>
            <a:r>
              <a:rPr lang="en-US" b="1" dirty="0">
                <a:latin typeface="Agency FB" panose="020B0503020202020204" pitchFamily="34" charset="0"/>
              </a:rPr>
              <a:t>Strategic Thinking:</a:t>
            </a:r>
            <a:r>
              <a:rPr lang="en-US" dirty="0">
                <a:latin typeface="Agency FB" panose="020B0503020202020204" pitchFamily="34" charset="0"/>
              </a:rPr>
              <a:t> While easy to grasp, Tic Tac Toe offers strategic depth as players aim to outmaneuver each other.</a:t>
            </a:r>
          </a:p>
          <a:p>
            <a:pPr>
              <a:buFont typeface="Arial" panose="020B0604020202020204" pitchFamily="34" charset="0"/>
              <a:buChar char="•"/>
            </a:pPr>
            <a:endParaRPr lang="en-US" dirty="0">
              <a:latin typeface="Agency FB" panose="020B0503020202020204" pitchFamily="34" charset="0"/>
            </a:endParaRPr>
          </a:p>
          <a:p>
            <a:pPr>
              <a:buFont typeface="Arial" panose="020B0604020202020204" pitchFamily="34" charset="0"/>
              <a:buChar char="•"/>
            </a:pPr>
            <a:endParaRPr lang="en-US" dirty="0">
              <a:latin typeface="Agency FB" panose="020B0503020202020204" pitchFamily="34" charset="0"/>
            </a:endParaRPr>
          </a:p>
          <a:p>
            <a:r>
              <a:rPr lang="en-US" b="1" dirty="0">
                <a:solidFill>
                  <a:schemeClr val="accent1">
                    <a:lumMod val="60000"/>
                    <a:lumOff val="40000"/>
                  </a:schemeClr>
                </a:solidFill>
                <a:latin typeface="Agency FB" panose="020B0503020202020204" pitchFamily="34" charset="0"/>
              </a:rPr>
              <a:t>Timeless Appeal</a:t>
            </a:r>
          </a:p>
          <a:p>
            <a:r>
              <a:rPr lang="en-US" dirty="0">
                <a:solidFill>
                  <a:schemeClr val="accent1">
                    <a:lumMod val="60000"/>
                    <a:lumOff val="40000"/>
                  </a:schemeClr>
                </a:solidFill>
                <a:latin typeface="Agency FB" panose="020B0503020202020204" pitchFamily="34" charset="0"/>
              </a:rPr>
              <a:t>Tic Tac Toe is not just a game; it's a timeless experience that brings joy and challenges players to think ahead. Whether played on paper, a physical board, or implemented in code, Tic Tac Toe remains a classic that transcends generations. Let's explore a Python implementation of this beloved game using the </a:t>
            </a:r>
            <a:r>
              <a:rPr lang="en-US" dirty="0" err="1">
                <a:solidFill>
                  <a:schemeClr val="accent1">
                    <a:lumMod val="60000"/>
                    <a:lumOff val="40000"/>
                  </a:schemeClr>
                </a:solidFill>
                <a:latin typeface="Agency FB" panose="020B0503020202020204" pitchFamily="34" charset="0"/>
              </a:rPr>
              <a:t>Pygame</a:t>
            </a:r>
            <a:r>
              <a:rPr lang="en-US" dirty="0">
                <a:solidFill>
                  <a:schemeClr val="accent1">
                    <a:lumMod val="60000"/>
                    <a:lumOff val="40000"/>
                  </a:schemeClr>
                </a:solidFill>
                <a:latin typeface="Agency FB" panose="020B0503020202020204" pitchFamily="34" charset="0"/>
              </a:rPr>
              <a:t> library!</a:t>
            </a:r>
          </a:p>
          <a:p>
            <a:endParaRPr lang="en-IN" dirty="0"/>
          </a:p>
        </p:txBody>
      </p:sp>
    </p:spTree>
    <p:extLst>
      <p:ext uri="{BB962C8B-B14F-4D97-AF65-F5344CB8AC3E}">
        <p14:creationId xmlns:p14="http://schemas.microsoft.com/office/powerpoint/2010/main" val="409112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6003-DAE8-01C3-3D75-8F2E9B2D573E}"/>
              </a:ext>
            </a:extLst>
          </p:cNvPr>
          <p:cNvSpPr>
            <a:spLocks noGrp="1"/>
          </p:cNvSpPr>
          <p:nvPr>
            <p:ph type="title"/>
          </p:nvPr>
        </p:nvSpPr>
        <p:spPr/>
        <p:txBody>
          <a:bodyPr/>
          <a:lstStyle/>
          <a:p>
            <a:pPr algn="ctr"/>
            <a:r>
              <a:rPr lang="en-US" dirty="0">
                <a:latin typeface="Agency FB" panose="020B0503020202020204" pitchFamily="34" charset="0"/>
              </a:rPr>
              <a:t>ABSTRACT</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9DFA5D4E-A5DF-A2B3-7C24-6E2D5E1C6BCB}"/>
              </a:ext>
            </a:extLst>
          </p:cNvPr>
          <p:cNvSpPr>
            <a:spLocks noGrp="1"/>
          </p:cNvSpPr>
          <p:nvPr>
            <p:ph idx="1"/>
          </p:nvPr>
        </p:nvSpPr>
        <p:spPr>
          <a:xfrm>
            <a:off x="1154954" y="2603500"/>
            <a:ext cx="10350281" cy="2396763"/>
          </a:xfrm>
        </p:spPr>
        <p:txBody>
          <a:bodyPr>
            <a:normAutofit fontScale="25000" lnSpcReduction="20000"/>
          </a:bodyPr>
          <a:lstStyle/>
          <a:p>
            <a:r>
              <a:rPr lang="en-US" sz="11200" b="0" i="0" dirty="0">
                <a:solidFill>
                  <a:schemeClr val="accent1">
                    <a:lumMod val="60000"/>
                    <a:lumOff val="40000"/>
                  </a:schemeClr>
                </a:solidFill>
                <a:effectLst/>
                <a:latin typeface="Agency FB" panose="020B0503020202020204" pitchFamily="34" charset="0"/>
              </a:rPr>
              <a:t>The "Game Development using Python" project represents an immersive journey into the world of video game creation, catering to both beginners and intermediate programmers. This project aims to empower individuals with the skills and knowledge necessary to design, develop, and deploy interactive games using Python as the primary programming language</a:t>
            </a:r>
          </a:p>
          <a:p>
            <a:r>
              <a:rPr lang="en-US" sz="11200" b="0" i="0" dirty="0">
                <a:solidFill>
                  <a:schemeClr val="tx1">
                    <a:lumMod val="95000"/>
                  </a:schemeClr>
                </a:solidFill>
                <a:effectLst/>
                <a:latin typeface="Agency FB" panose="020B0503020202020204" pitchFamily="34" charset="0"/>
              </a:rPr>
              <a:t>The Tic-Tac-Toe Game Project in Python is a classic implementation of the popular two-player board game, often referred to as "X and O" or "Noughts and Crosses." This project aims to provide an engaging and interactive platform for users to play the game, enhancing their understanding of Python programming and game development concepts</a:t>
            </a:r>
          </a:p>
          <a:p>
            <a:endParaRPr lang="en-IN" sz="3800" dirty="0">
              <a:solidFill>
                <a:schemeClr val="accent1">
                  <a:lumMod val="60000"/>
                  <a:lumOff val="40000"/>
                </a:schemeClr>
              </a:solidFill>
            </a:endParaRPr>
          </a:p>
        </p:txBody>
      </p:sp>
    </p:spTree>
    <p:extLst>
      <p:ext uri="{BB962C8B-B14F-4D97-AF65-F5344CB8AC3E}">
        <p14:creationId xmlns:p14="http://schemas.microsoft.com/office/powerpoint/2010/main" val="125992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0897-ADB5-ACA2-3301-AC20992A0E2E}"/>
              </a:ext>
            </a:extLst>
          </p:cNvPr>
          <p:cNvSpPr>
            <a:spLocks noGrp="1"/>
          </p:cNvSpPr>
          <p:nvPr>
            <p:ph type="title"/>
          </p:nvPr>
        </p:nvSpPr>
        <p:spPr>
          <a:xfrm>
            <a:off x="838200" y="0"/>
            <a:ext cx="10515600" cy="1325563"/>
          </a:xfrm>
        </p:spPr>
        <p:txBody>
          <a:bodyPr/>
          <a:lstStyle/>
          <a:p>
            <a:r>
              <a:rPr lang="en-US" dirty="0">
                <a:latin typeface="Agency FB" panose="020B0503020202020204" pitchFamily="34" charset="0"/>
              </a:rPr>
              <a:t>Technologies used:</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31A916EA-7A18-997B-DC88-E04D43EE7087}"/>
              </a:ext>
            </a:extLst>
          </p:cNvPr>
          <p:cNvSpPr>
            <a:spLocks noGrp="1"/>
          </p:cNvSpPr>
          <p:nvPr>
            <p:ph idx="1"/>
          </p:nvPr>
        </p:nvSpPr>
        <p:spPr>
          <a:xfrm>
            <a:off x="177282" y="1082349"/>
            <a:ext cx="11176518" cy="5682343"/>
          </a:xfrm>
        </p:spPr>
        <p:txBody>
          <a:bodyPr>
            <a:normAutofit/>
          </a:bodyPr>
          <a:lstStyle/>
          <a:p>
            <a:pPr marL="0" indent="0">
              <a:buNone/>
            </a:pPr>
            <a:r>
              <a:rPr lang="en-US" sz="2000" dirty="0">
                <a:latin typeface="Agency FB" panose="020B0503020202020204" pitchFamily="34" charset="0"/>
              </a:rPr>
              <a:t>1. </a:t>
            </a:r>
            <a:r>
              <a:rPr lang="en-US" sz="2000" dirty="0" err="1">
                <a:latin typeface="Agency FB" panose="020B0503020202020204" pitchFamily="34" charset="0"/>
              </a:rPr>
              <a:t>Pygame</a:t>
            </a:r>
            <a:r>
              <a:rPr lang="en-US" sz="2000" dirty="0">
                <a:latin typeface="Agency FB" panose="020B0503020202020204" pitchFamily="34" charset="0"/>
              </a:rPr>
              <a:t>:</a:t>
            </a:r>
          </a:p>
          <a:p>
            <a:pPr marL="0" indent="0">
              <a:buNone/>
            </a:pPr>
            <a:r>
              <a:rPr lang="en-US" sz="2000" dirty="0">
                <a:latin typeface="Agency FB" panose="020B0503020202020204" pitchFamily="34" charset="0"/>
              </a:rPr>
              <a:t>• </a:t>
            </a:r>
            <a:r>
              <a:rPr lang="en-US" sz="2000" dirty="0" err="1">
                <a:latin typeface="Agency FB" panose="020B0503020202020204" pitchFamily="34" charset="0"/>
              </a:rPr>
              <a:t>Pygame</a:t>
            </a:r>
            <a:r>
              <a:rPr lang="en-US" sz="2000" dirty="0">
                <a:latin typeface="Agency FB" panose="020B0503020202020204" pitchFamily="34" charset="0"/>
              </a:rPr>
              <a:t> is a set of Python modules designed for writing video games. It includes computer graphics and sound libraries. </a:t>
            </a:r>
          </a:p>
          <a:p>
            <a:pPr marL="0" indent="0">
              <a:buNone/>
            </a:pPr>
            <a:r>
              <a:rPr lang="en-US" sz="2000" dirty="0">
                <a:latin typeface="Agency FB" panose="020B0503020202020204" pitchFamily="34" charset="0"/>
              </a:rPr>
              <a:t> In this case, it is used to create the graphical user interface for the Tic</a:t>
            </a:r>
          </a:p>
          <a:p>
            <a:pPr marL="0" indent="0">
              <a:buNone/>
            </a:pPr>
            <a:r>
              <a:rPr lang="en-US" sz="2000" dirty="0">
                <a:latin typeface="Agency FB" panose="020B0503020202020204" pitchFamily="34" charset="0"/>
              </a:rPr>
              <a:t>Tac Toe game.</a:t>
            </a:r>
          </a:p>
          <a:p>
            <a:pPr marL="0" indent="0">
              <a:buNone/>
            </a:pPr>
            <a:r>
              <a:rPr lang="en-US" sz="2000" dirty="0">
                <a:latin typeface="Agency FB" panose="020B0503020202020204" pitchFamily="34" charset="0"/>
              </a:rPr>
              <a:t>• Usage in the Program: </a:t>
            </a:r>
            <a:r>
              <a:rPr lang="en-US" sz="2000" dirty="0" err="1">
                <a:latin typeface="Agency FB" panose="020B0503020202020204" pitchFamily="34" charset="0"/>
              </a:rPr>
              <a:t>Pygame</a:t>
            </a:r>
            <a:r>
              <a:rPr lang="en-US" sz="2000" dirty="0">
                <a:latin typeface="Agency FB" panose="020B0503020202020204" pitchFamily="34" charset="0"/>
              </a:rPr>
              <a:t> is used for initializing the game window, handling user input, drawing the game grid, symbols, and</a:t>
            </a:r>
          </a:p>
          <a:p>
            <a:pPr marL="0" indent="0">
              <a:buNone/>
            </a:pPr>
            <a:r>
              <a:rPr lang="en-US" sz="2000" dirty="0">
                <a:latin typeface="Agency FB" panose="020B0503020202020204" pitchFamily="34" charset="0"/>
              </a:rPr>
              <a:t>managing the game loop.</a:t>
            </a:r>
          </a:p>
          <a:p>
            <a:pPr marL="0" indent="0">
              <a:buNone/>
            </a:pPr>
            <a:r>
              <a:rPr lang="en-US" sz="2000" dirty="0">
                <a:solidFill>
                  <a:schemeClr val="accent1">
                    <a:lumMod val="60000"/>
                    <a:lumOff val="40000"/>
                  </a:schemeClr>
                </a:solidFill>
                <a:latin typeface="Agency FB" panose="020B0503020202020204" pitchFamily="34" charset="0"/>
              </a:rPr>
              <a:t>2. sys:</a:t>
            </a:r>
          </a:p>
          <a:p>
            <a:pPr marL="0" indent="0">
              <a:buNone/>
            </a:pPr>
            <a:r>
              <a:rPr lang="en-US" sz="2000" dirty="0">
                <a:solidFill>
                  <a:schemeClr val="accent1">
                    <a:lumMod val="60000"/>
                    <a:lumOff val="40000"/>
                  </a:schemeClr>
                </a:solidFill>
                <a:latin typeface="Agency FB" panose="020B0503020202020204" pitchFamily="34" charset="0"/>
              </a:rPr>
              <a:t>• The sys module provides access to some variables used or maintained by the Python interpreter, and functions that interact strongly with the interpreter.</a:t>
            </a:r>
          </a:p>
          <a:p>
            <a:pPr marL="0" indent="0">
              <a:buNone/>
            </a:pPr>
            <a:r>
              <a:rPr lang="en-US" sz="2000" dirty="0">
                <a:solidFill>
                  <a:schemeClr val="accent1">
                    <a:lumMod val="60000"/>
                    <a:lumOff val="40000"/>
                  </a:schemeClr>
                </a:solidFill>
                <a:latin typeface="Agency FB" panose="020B0503020202020204" pitchFamily="34" charset="0"/>
              </a:rPr>
              <a:t>• Usage in the Program: The sys module is used here to exit the program when the user closes the game window</a:t>
            </a:r>
            <a:r>
              <a:rPr lang="en-US" sz="2000" dirty="0">
                <a:latin typeface="Agency FB" panose="020B0503020202020204" pitchFamily="34" charset="0"/>
              </a:rPr>
              <a:t>.</a:t>
            </a:r>
            <a:endParaRPr lang="en-IN" sz="2000" dirty="0">
              <a:latin typeface="Agency FB" panose="020B0503020202020204" pitchFamily="34" charset="0"/>
            </a:endParaRPr>
          </a:p>
        </p:txBody>
      </p:sp>
    </p:spTree>
    <p:extLst>
      <p:ext uri="{BB962C8B-B14F-4D97-AF65-F5344CB8AC3E}">
        <p14:creationId xmlns:p14="http://schemas.microsoft.com/office/powerpoint/2010/main" val="76718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BB8D-D80A-8BF5-205D-854ABF3C5CBE}"/>
              </a:ext>
            </a:extLst>
          </p:cNvPr>
          <p:cNvSpPr>
            <a:spLocks noGrp="1"/>
          </p:cNvSpPr>
          <p:nvPr>
            <p:ph type="title"/>
          </p:nvPr>
        </p:nvSpPr>
        <p:spPr>
          <a:xfrm>
            <a:off x="698241" y="0"/>
            <a:ext cx="10515600" cy="1325563"/>
          </a:xfrm>
        </p:spPr>
        <p:txBody>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id="{F79DA9CF-7697-8EAF-A7A5-AD2F793B49CD}"/>
              </a:ext>
            </a:extLst>
          </p:cNvPr>
          <p:cNvSpPr>
            <a:spLocks noGrp="1"/>
          </p:cNvSpPr>
          <p:nvPr>
            <p:ph idx="1"/>
          </p:nvPr>
        </p:nvSpPr>
        <p:spPr>
          <a:xfrm>
            <a:off x="838200" y="789925"/>
            <a:ext cx="10515600" cy="5498908"/>
          </a:xfrm>
        </p:spPr>
        <p:txBody>
          <a:bodyPr>
            <a:normAutofit/>
          </a:bodyPr>
          <a:lstStyle/>
          <a:p>
            <a:r>
              <a:rPr lang="en-US" dirty="0">
                <a:latin typeface="Agency FB" panose="020B0503020202020204" pitchFamily="34" charset="0"/>
              </a:rPr>
              <a:t>3. random:</a:t>
            </a:r>
          </a:p>
          <a:p>
            <a:r>
              <a:rPr lang="en-US" dirty="0">
                <a:latin typeface="Agency FB" panose="020B0503020202020204" pitchFamily="34" charset="0"/>
              </a:rPr>
              <a:t>• The random module provides functions for generating random numbers.</a:t>
            </a:r>
          </a:p>
          <a:p>
            <a:r>
              <a:rPr lang="en-US" dirty="0">
                <a:latin typeface="Agency FB" panose="020B0503020202020204" pitchFamily="34" charset="0"/>
              </a:rPr>
              <a:t>• Usage in the Program: The random module is used to implement the basic logic of the computer move in one-player mode.</a:t>
            </a:r>
          </a:p>
          <a:p>
            <a:endParaRPr lang="en-US" dirty="0">
              <a:latin typeface="Agency FB" panose="020B0503020202020204" pitchFamily="34" charset="0"/>
            </a:endParaRPr>
          </a:p>
          <a:p>
            <a:r>
              <a:rPr lang="en-US" dirty="0">
                <a:solidFill>
                  <a:schemeClr val="accent1">
                    <a:lumMod val="60000"/>
                    <a:lumOff val="40000"/>
                  </a:schemeClr>
                </a:solidFill>
                <a:latin typeface="Agency FB" panose="020B0503020202020204" pitchFamily="34" charset="0"/>
              </a:rPr>
              <a:t>4.Main Menu:</a:t>
            </a:r>
          </a:p>
          <a:p>
            <a:r>
              <a:rPr lang="en-US" dirty="0">
                <a:solidFill>
                  <a:schemeClr val="accent1">
                    <a:lumMod val="60000"/>
                    <a:lumOff val="40000"/>
                  </a:schemeClr>
                </a:solidFill>
                <a:latin typeface="Agency FB" panose="020B0503020202020204" pitchFamily="34" charset="0"/>
              </a:rPr>
              <a:t>• The program includes a main menu that allows the player to choose between a one-player game against the computer or a two-players game.</a:t>
            </a:r>
          </a:p>
          <a:p>
            <a:r>
              <a:rPr lang="en-US" dirty="0">
                <a:solidFill>
                  <a:schemeClr val="accent1">
                    <a:lumMod val="60000"/>
                    <a:lumOff val="40000"/>
                  </a:schemeClr>
                </a:solidFill>
                <a:latin typeface="Agency FB" panose="020B0503020202020204" pitchFamily="34" charset="0"/>
              </a:rPr>
              <a:t>• Usage in the Program: The </a:t>
            </a:r>
            <a:r>
              <a:rPr lang="en-US" dirty="0" err="1">
                <a:solidFill>
                  <a:schemeClr val="accent1">
                    <a:lumMod val="60000"/>
                    <a:lumOff val="40000"/>
                  </a:schemeClr>
                </a:solidFill>
                <a:latin typeface="Agency FB" panose="020B0503020202020204" pitchFamily="34" charset="0"/>
              </a:rPr>
              <a:t>main_menu</a:t>
            </a:r>
            <a:r>
              <a:rPr lang="en-US" dirty="0">
                <a:solidFill>
                  <a:schemeClr val="accent1">
                    <a:lumMod val="60000"/>
                    <a:lumOff val="40000"/>
                  </a:schemeClr>
                </a:solidFill>
                <a:latin typeface="Agency FB" panose="020B0503020202020204" pitchFamily="34" charset="0"/>
              </a:rPr>
              <a:t> function uses the </a:t>
            </a:r>
            <a:r>
              <a:rPr lang="en-US" dirty="0" err="1">
                <a:solidFill>
                  <a:schemeClr val="accent1">
                    <a:lumMod val="60000"/>
                    <a:lumOff val="40000"/>
                  </a:schemeClr>
                </a:solidFill>
                <a:latin typeface="Agency FB" panose="020B0503020202020204" pitchFamily="34" charset="0"/>
              </a:rPr>
              <a:t>Pygame</a:t>
            </a:r>
            <a:endParaRPr lang="en-US" dirty="0">
              <a:solidFill>
                <a:schemeClr val="accent1">
                  <a:lumMod val="60000"/>
                  <a:lumOff val="40000"/>
                </a:schemeClr>
              </a:solidFill>
              <a:latin typeface="Agency FB" panose="020B0503020202020204" pitchFamily="34" charset="0"/>
            </a:endParaRPr>
          </a:p>
          <a:p>
            <a:r>
              <a:rPr lang="en-US" dirty="0">
                <a:solidFill>
                  <a:schemeClr val="accent1">
                    <a:lumMod val="60000"/>
                    <a:lumOff val="40000"/>
                  </a:schemeClr>
                </a:solidFill>
                <a:latin typeface="Agency FB" panose="020B0503020202020204" pitchFamily="34" charset="0"/>
              </a:rPr>
              <a:t>library to create a simple menu where the user can click to choose</a:t>
            </a:r>
          </a:p>
          <a:p>
            <a:r>
              <a:rPr lang="en-US" dirty="0">
                <a:solidFill>
                  <a:schemeClr val="accent1">
                    <a:lumMod val="60000"/>
                    <a:lumOff val="40000"/>
                  </a:schemeClr>
                </a:solidFill>
                <a:latin typeface="Agency FB" panose="020B0503020202020204" pitchFamily="34" charset="0"/>
              </a:rPr>
              <a:t>the game mode</a:t>
            </a:r>
            <a:endParaRPr lang="en-IN" dirty="0">
              <a:solidFill>
                <a:schemeClr val="accent1">
                  <a:lumMod val="60000"/>
                  <a:lumOff val="40000"/>
                </a:schemeClr>
              </a:solidFill>
              <a:latin typeface="Agency FB" panose="020B0503020202020204" pitchFamily="34" charset="0"/>
            </a:endParaRPr>
          </a:p>
        </p:txBody>
      </p:sp>
    </p:spTree>
    <p:extLst>
      <p:ext uri="{BB962C8B-B14F-4D97-AF65-F5344CB8AC3E}">
        <p14:creationId xmlns:p14="http://schemas.microsoft.com/office/powerpoint/2010/main" val="11129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8174-AD30-919C-A0F7-17FC61172733}"/>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EE8559A8-E246-71E4-E753-E53E62D6A457}"/>
              </a:ext>
            </a:extLst>
          </p:cNvPr>
          <p:cNvSpPr>
            <a:spLocks noGrp="1"/>
          </p:cNvSpPr>
          <p:nvPr>
            <p:ph type="subTitle" idx="1"/>
          </p:nvPr>
        </p:nvSpPr>
        <p:spPr>
          <a:xfrm>
            <a:off x="534956" y="134288"/>
            <a:ext cx="9144000" cy="1655762"/>
          </a:xfrm>
        </p:spPr>
        <p:txBody>
          <a:bodyPr>
            <a:normAutofit/>
          </a:bodyPr>
          <a:lstStyle/>
          <a:p>
            <a:pPr algn="l"/>
            <a:r>
              <a:rPr lang="en-US" sz="3600" dirty="0">
                <a:latin typeface="Agency FB" panose="020B0503020202020204" pitchFamily="34" charset="0"/>
              </a:rPr>
              <a:t>                           Screenshots of Execution:</a:t>
            </a:r>
            <a:endParaRPr lang="en-IN" sz="3600" dirty="0">
              <a:latin typeface="Agency FB" panose="020B0503020202020204" pitchFamily="34" charset="0"/>
            </a:endParaRPr>
          </a:p>
        </p:txBody>
      </p:sp>
      <p:pic>
        <p:nvPicPr>
          <p:cNvPr id="5" name="Picture 4">
            <a:extLst>
              <a:ext uri="{FF2B5EF4-FFF2-40B4-BE49-F238E27FC236}">
                <a16:creationId xmlns:a16="http://schemas.microsoft.com/office/drawing/2014/main" id="{0F9FD5C4-9C77-2B31-1BE7-8CC47FD8B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9" y="962169"/>
            <a:ext cx="9610530" cy="5405924"/>
          </a:xfrm>
          <a:prstGeom prst="rect">
            <a:avLst/>
          </a:prstGeom>
        </p:spPr>
      </p:pic>
    </p:spTree>
    <p:extLst>
      <p:ext uri="{BB962C8B-B14F-4D97-AF65-F5344CB8AC3E}">
        <p14:creationId xmlns:p14="http://schemas.microsoft.com/office/powerpoint/2010/main" val="18977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AE20-8F24-14D1-0929-7B3432C38040}"/>
              </a:ext>
            </a:extLst>
          </p:cNvPr>
          <p:cNvSpPr>
            <a:spLocks noGrp="1"/>
          </p:cNvSpPr>
          <p:nvPr>
            <p:ph type="title"/>
          </p:nvPr>
        </p:nvSpPr>
        <p:spPr>
          <a:xfrm>
            <a:off x="838200" y="410547"/>
            <a:ext cx="10515600" cy="1280141"/>
          </a:xfrm>
        </p:spPr>
        <p:txBody>
          <a:bodyPr>
            <a:normAutofit fontScale="90000"/>
          </a:bodyPr>
          <a:lstStyle/>
          <a:p>
            <a:r>
              <a:rPr lang="en-US" dirty="0"/>
              <a:t>   </a:t>
            </a:r>
            <a:br>
              <a:rPr lang="en-US" dirty="0"/>
            </a:br>
            <a:endParaRPr lang="en-IN" dirty="0"/>
          </a:p>
        </p:txBody>
      </p:sp>
      <p:pic>
        <p:nvPicPr>
          <p:cNvPr id="5" name="Content Placeholder 4">
            <a:extLst>
              <a:ext uri="{FF2B5EF4-FFF2-40B4-BE49-F238E27FC236}">
                <a16:creationId xmlns:a16="http://schemas.microsoft.com/office/drawing/2014/main" id="{07A22763-0861-5A2A-B98C-535029782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35" y="811714"/>
            <a:ext cx="8806860" cy="4861347"/>
          </a:xfrm>
        </p:spPr>
      </p:pic>
    </p:spTree>
    <p:extLst>
      <p:ext uri="{BB962C8B-B14F-4D97-AF65-F5344CB8AC3E}">
        <p14:creationId xmlns:p14="http://schemas.microsoft.com/office/powerpoint/2010/main" val="281028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7596-5BA6-480C-BB9F-3C564A8A026E}"/>
              </a:ext>
            </a:extLst>
          </p:cNvPr>
          <p:cNvSpPr>
            <a:spLocks noGrp="1"/>
          </p:cNvSpPr>
          <p:nvPr>
            <p:ph type="title"/>
          </p:nvPr>
        </p:nvSpPr>
        <p:spPr/>
        <p:txBody>
          <a:bodyPr>
            <a:normAutofit/>
          </a:bodyPr>
          <a:lstStyle/>
          <a:p>
            <a:r>
              <a:rPr lang="en-US" dirty="0">
                <a:latin typeface="Agency FB" panose="020B0503020202020204" pitchFamily="34" charset="0"/>
              </a:rPr>
              <a:t>                               CONCLUSION:</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B1402300-2FDE-81DB-9360-EE3E07B1CC48}"/>
              </a:ext>
            </a:extLst>
          </p:cNvPr>
          <p:cNvSpPr>
            <a:spLocks noGrp="1"/>
          </p:cNvSpPr>
          <p:nvPr>
            <p:ph idx="1"/>
          </p:nvPr>
        </p:nvSpPr>
        <p:spPr/>
        <p:txBody>
          <a:bodyPr>
            <a:normAutofit/>
          </a:bodyPr>
          <a:lstStyle/>
          <a:p>
            <a:r>
              <a:rPr lang="en-US" dirty="0"/>
              <a:t>In conclusion, the development of the Tic Tac Toe mini project using Python and </a:t>
            </a:r>
            <a:r>
              <a:rPr lang="en-US" dirty="0" err="1"/>
              <a:t>Pygame</a:t>
            </a:r>
            <a:r>
              <a:rPr lang="en-US" dirty="0"/>
              <a:t> has been an instructive journey. It reinforced fundamental programming concepts, demonstrated the basics of game development, and provided opportunities for problem-solving.</a:t>
            </a:r>
          </a:p>
          <a:p>
            <a:r>
              <a:rPr lang="en-US" dirty="0">
                <a:solidFill>
                  <a:schemeClr val="accent1">
                    <a:lumMod val="60000"/>
                    <a:lumOff val="40000"/>
                  </a:schemeClr>
                </a:solidFill>
              </a:rPr>
              <a:t>Key takeaways include the customization of the game's visual elements, the incorporation of user interaction for player moves, and the introduction of a simple AI opponent. The project serves as a foundation for understanding game loops, user input handling, and the creation of visually engaging interfaces</a:t>
            </a:r>
            <a:r>
              <a:rPr lang="en-US" dirty="0"/>
              <a:t>.</a:t>
            </a:r>
          </a:p>
          <a:p>
            <a:pPr marL="0" indent="0">
              <a:buNone/>
            </a:pPr>
            <a:endParaRPr lang="en-US" dirty="0"/>
          </a:p>
          <a:p>
            <a:endParaRPr lang="en-IN" dirty="0"/>
          </a:p>
        </p:txBody>
      </p:sp>
    </p:spTree>
    <p:extLst>
      <p:ext uri="{BB962C8B-B14F-4D97-AF65-F5344CB8AC3E}">
        <p14:creationId xmlns:p14="http://schemas.microsoft.com/office/powerpoint/2010/main" val="33290322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Ion Boardroom</Template>
  <TotalTime>170</TotalTime>
  <Words>755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Arial</vt:lpstr>
      <vt:lpstr>Calibri</vt:lpstr>
      <vt:lpstr>Calibri Light</vt:lpstr>
      <vt:lpstr>Office Theme</vt:lpstr>
      <vt:lpstr>PowerPoint Presentation</vt:lpstr>
      <vt:lpstr>                             Introduction </vt:lpstr>
      <vt:lpstr>   </vt:lpstr>
      <vt:lpstr>ABSTRACT</vt:lpstr>
      <vt:lpstr>Technologies used:</vt:lpstr>
      <vt:lpstr>   </vt:lpstr>
      <vt:lpstr>  </vt:lpstr>
      <vt:lpstr>    </vt:lpstr>
      <vt:lpstr>                               CONCLUSION:</vt:lpstr>
      <vt:lpstr>   </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USING PYTHON</dc:title>
  <dc:creator>Karnekota Madhankumar</dc:creator>
  <cp:lastModifiedBy>Prudhvikanth Sripathi</cp:lastModifiedBy>
  <cp:revision>20</cp:revision>
  <dcterms:created xsi:type="dcterms:W3CDTF">2023-11-04T16:04:37Z</dcterms:created>
  <dcterms:modified xsi:type="dcterms:W3CDTF">2024-06-07T14:04:13Z</dcterms:modified>
</cp:coreProperties>
</file>