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0"/>
  </p:notesMasterIdLst>
  <p:handoutMasterIdLst>
    <p:handoutMasterId r:id="rId21"/>
  </p:handoutMasterIdLst>
  <p:sldIdLst>
    <p:sldId id="256" r:id="rId2"/>
    <p:sldId id="276" r:id="rId3"/>
    <p:sldId id="257" r:id="rId4"/>
    <p:sldId id="259" r:id="rId5"/>
    <p:sldId id="258" r:id="rId6"/>
    <p:sldId id="274" r:id="rId7"/>
    <p:sldId id="275" r:id="rId8"/>
    <p:sldId id="260" r:id="rId9"/>
    <p:sldId id="265" r:id="rId10"/>
    <p:sldId id="261" r:id="rId11"/>
    <p:sldId id="268" r:id="rId12"/>
    <p:sldId id="262" r:id="rId13"/>
    <p:sldId id="270" r:id="rId14"/>
    <p:sldId id="272" r:id="rId15"/>
    <p:sldId id="273" r:id="rId16"/>
    <p:sldId id="278" r:id="rId17"/>
    <p:sldId id="266"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50" autoAdjust="0"/>
    <p:restoredTop sz="94660"/>
  </p:normalViewPr>
  <p:slideViewPr>
    <p:cSldViewPr snapToGrid="0">
      <p:cViewPr varScale="1">
        <p:scale>
          <a:sx n="92" d="100"/>
          <a:sy n="92" d="100"/>
        </p:scale>
        <p:origin x="4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smtClean="0"/>
              <a:t>1/2/2018</a:t>
            </a:r>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Department of Electronics Communication Engineering</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1364F8-6567-4312-A6FA-BFD81C532A55}" type="slidenum">
              <a:rPr lang="en-US" smtClean="0"/>
              <a:t>‹#›</a:t>
            </a:fld>
            <a:endParaRPr lang="en-US"/>
          </a:p>
        </p:txBody>
      </p:sp>
    </p:spTree>
    <p:extLst>
      <p:ext uri="{BB962C8B-B14F-4D97-AF65-F5344CB8AC3E}">
        <p14:creationId xmlns:p14="http://schemas.microsoft.com/office/powerpoint/2010/main" val="40414835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smtClean="0"/>
              <a:t>1/2/2018</a:t>
            </a:r>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smtClean="0"/>
              <a:t>Department of Electronics Communication Engineering</a:t>
            </a: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33D5C3-B3B1-4D63-B743-737EF86FCC87}" type="slidenum">
              <a:rPr lang="en-US" smtClean="0"/>
              <a:t>‹#›</a:t>
            </a:fld>
            <a:endParaRPr lang="en-US"/>
          </a:p>
        </p:txBody>
      </p:sp>
    </p:spTree>
    <p:extLst>
      <p:ext uri="{BB962C8B-B14F-4D97-AF65-F5344CB8AC3E}">
        <p14:creationId xmlns:p14="http://schemas.microsoft.com/office/powerpoint/2010/main" val="266964766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8989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1/2/2018</a:t>
            </a:r>
            <a:endParaRPr lang="en-US"/>
          </a:p>
        </p:txBody>
      </p:sp>
      <p:sp>
        <p:nvSpPr>
          <p:cNvPr id="5"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294062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1/2/2018</a:t>
            </a:r>
            <a:endParaRPr lang="en-US"/>
          </a:p>
        </p:txBody>
      </p:sp>
      <p:sp>
        <p:nvSpPr>
          <p:cNvPr id="6" name="Footer Placeholder 5"/>
          <p:cNvSpPr>
            <a:spLocks noGrp="1"/>
          </p:cNvSpPr>
          <p:nvPr>
            <p:ph type="ftr" sz="quarter" idx="11"/>
          </p:nvPr>
        </p:nvSpPr>
        <p:spPr/>
        <p:txBody>
          <a:bodyPr/>
          <a:lstStyle/>
          <a:p>
            <a:r>
              <a:rPr lang="en-US" smtClean="0"/>
              <a:t>Department of Electronics Communication Engineering</a:t>
            </a:r>
            <a:endParaRPr lang="en-US"/>
          </a:p>
        </p:txBody>
      </p:sp>
      <p:sp>
        <p:nvSpPr>
          <p:cNvPr id="7" name="Slide Number Placeholder 6"/>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269449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1/2/2018</a:t>
            </a:r>
            <a:endParaRPr lang="en-US"/>
          </a:p>
        </p:txBody>
      </p:sp>
      <p:sp>
        <p:nvSpPr>
          <p:cNvPr id="5"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3658262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1/2/2018</a:t>
            </a:r>
            <a:endParaRPr lang="en-US"/>
          </a:p>
        </p:txBody>
      </p:sp>
      <p:sp>
        <p:nvSpPr>
          <p:cNvPr id="5"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4093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1/2/2018</a:t>
            </a:r>
            <a:endParaRPr lang="en-US"/>
          </a:p>
        </p:txBody>
      </p:sp>
      <p:sp>
        <p:nvSpPr>
          <p:cNvPr id="5"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3582307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smtClean="0"/>
              <a:t>1/2/2018</a:t>
            </a:r>
            <a:endParaRPr lang="en-US"/>
          </a:p>
        </p:txBody>
      </p:sp>
      <p:sp>
        <p:nvSpPr>
          <p:cNvPr id="4"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4279547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smtClean="0"/>
              <a:t>1/2/2018</a:t>
            </a:r>
            <a:endParaRPr lang="en-US"/>
          </a:p>
        </p:txBody>
      </p:sp>
      <p:sp>
        <p:nvSpPr>
          <p:cNvPr id="4"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32915841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1/2/2018</a:t>
            </a:r>
            <a:endParaRPr lang="en-US"/>
          </a:p>
        </p:txBody>
      </p:sp>
      <p:sp>
        <p:nvSpPr>
          <p:cNvPr id="5"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3502093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1/2/2018</a:t>
            </a:r>
            <a:endParaRPr lang="en-US"/>
          </a:p>
        </p:txBody>
      </p:sp>
      <p:sp>
        <p:nvSpPr>
          <p:cNvPr id="5"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171266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r>
              <a:rPr lang="en-US" smtClean="0"/>
              <a:t>1/2/2018</a:t>
            </a:r>
            <a:endParaRPr lang="en-US"/>
          </a:p>
        </p:txBody>
      </p:sp>
      <p:sp>
        <p:nvSpPr>
          <p:cNvPr id="5"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368102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1/2/2018</a:t>
            </a:r>
            <a:endParaRPr lang="en-US"/>
          </a:p>
        </p:txBody>
      </p:sp>
      <p:sp>
        <p:nvSpPr>
          <p:cNvPr id="5" name="Footer Placeholder 4"/>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5"/>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111299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1/2/2018</a:t>
            </a:r>
            <a:endParaRPr lang="en-US"/>
          </a:p>
        </p:txBody>
      </p:sp>
      <p:sp>
        <p:nvSpPr>
          <p:cNvPr id="6" name="Footer Placeholder 5"/>
          <p:cNvSpPr>
            <a:spLocks noGrp="1"/>
          </p:cNvSpPr>
          <p:nvPr>
            <p:ph type="ftr" sz="quarter" idx="11"/>
          </p:nvPr>
        </p:nvSpPr>
        <p:spPr/>
        <p:txBody>
          <a:bodyPr/>
          <a:lstStyle/>
          <a:p>
            <a:r>
              <a:rPr lang="en-US" smtClean="0"/>
              <a:t>Department of Electronics Communication Engineering</a:t>
            </a:r>
            <a:endParaRPr lang="en-US"/>
          </a:p>
        </p:txBody>
      </p:sp>
      <p:sp>
        <p:nvSpPr>
          <p:cNvPr id="7" name="Slide Number Placeholder 6"/>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422929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1/2/2018</a:t>
            </a:r>
            <a:endParaRPr lang="en-US"/>
          </a:p>
        </p:txBody>
      </p:sp>
      <p:sp>
        <p:nvSpPr>
          <p:cNvPr id="8" name="Footer Placeholder 7"/>
          <p:cNvSpPr>
            <a:spLocks noGrp="1"/>
          </p:cNvSpPr>
          <p:nvPr>
            <p:ph type="ftr" sz="quarter" idx="11"/>
          </p:nvPr>
        </p:nvSpPr>
        <p:spPr/>
        <p:txBody>
          <a:bodyPr/>
          <a:lstStyle/>
          <a:p>
            <a:r>
              <a:rPr lang="en-US" smtClean="0"/>
              <a:t>Department of Electronics Communication Engineering</a:t>
            </a:r>
            <a:endParaRPr lang="en-US"/>
          </a:p>
        </p:txBody>
      </p:sp>
      <p:sp>
        <p:nvSpPr>
          <p:cNvPr id="9" name="Slide Number Placeholder 8"/>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2085304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r>
              <a:rPr lang="en-US" smtClean="0"/>
              <a:t>1/2/2018</a:t>
            </a:r>
            <a:endParaRPr lang="en-US"/>
          </a:p>
        </p:txBody>
      </p:sp>
      <p:sp>
        <p:nvSpPr>
          <p:cNvPr id="5" name="Footer Placeholder 3"/>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4"/>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840672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smtClean="0"/>
              <a:t>1/2/2018</a:t>
            </a:r>
            <a:endParaRPr lang="en-US"/>
          </a:p>
        </p:txBody>
      </p:sp>
      <p:sp>
        <p:nvSpPr>
          <p:cNvPr id="5" name="Footer Placeholder 2"/>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3"/>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419882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r>
              <a:rPr lang="en-US" smtClean="0"/>
              <a:t>1/2/2018</a:t>
            </a:r>
            <a:endParaRPr lang="en-US"/>
          </a:p>
        </p:txBody>
      </p:sp>
      <p:sp>
        <p:nvSpPr>
          <p:cNvPr id="5" name="Footer Placeholder 5"/>
          <p:cNvSpPr>
            <a:spLocks noGrp="1"/>
          </p:cNvSpPr>
          <p:nvPr>
            <p:ph type="ftr" sz="quarter" idx="11"/>
          </p:nvPr>
        </p:nvSpPr>
        <p:spPr/>
        <p:txBody>
          <a:bodyPr/>
          <a:lstStyle/>
          <a:p>
            <a:r>
              <a:rPr lang="en-US" smtClean="0"/>
              <a:t>Department of Electronics Communication Engineering</a:t>
            </a:r>
            <a:endParaRPr lang="en-US"/>
          </a:p>
        </p:txBody>
      </p:sp>
      <p:sp>
        <p:nvSpPr>
          <p:cNvPr id="6" name="Slide Number Placeholder 6"/>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3641411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1/2/2018</a:t>
            </a:r>
            <a:endParaRPr lang="en-US"/>
          </a:p>
        </p:txBody>
      </p:sp>
      <p:sp>
        <p:nvSpPr>
          <p:cNvPr id="6" name="Footer Placeholder 5"/>
          <p:cNvSpPr>
            <a:spLocks noGrp="1"/>
          </p:cNvSpPr>
          <p:nvPr>
            <p:ph type="ftr" sz="quarter" idx="11"/>
          </p:nvPr>
        </p:nvSpPr>
        <p:spPr/>
        <p:txBody>
          <a:bodyPr/>
          <a:lstStyle/>
          <a:p>
            <a:r>
              <a:rPr lang="en-US" smtClean="0"/>
              <a:t>Department of Electronics Communication Engineering</a:t>
            </a:r>
            <a:endParaRPr lang="en-US"/>
          </a:p>
        </p:txBody>
      </p:sp>
      <p:sp>
        <p:nvSpPr>
          <p:cNvPr id="7" name="Slide Number Placeholder 6"/>
          <p:cNvSpPr>
            <a:spLocks noGrp="1"/>
          </p:cNvSpPr>
          <p:nvPr>
            <p:ph type="sldNum" sz="quarter" idx="12"/>
          </p:nvPr>
        </p:nvSpPr>
        <p:spPr/>
        <p:txBody>
          <a:bodyPr/>
          <a:lstStyle/>
          <a:p>
            <a:fld id="{2C0317FE-8B77-4319-8AF4-8AA525E4C85F}" type="slidenum">
              <a:rPr lang="en-US" smtClean="0"/>
              <a:t>‹#›</a:t>
            </a:fld>
            <a:endParaRPr lang="en-US"/>
          </a:p>
        </p:txBody>
      </p:sp>
    </p:spTree>
    <p:extLst>
      <p:ext uri="{BB962C8B-B14F-4D97-AF65-F5344CB8AC3E}">
        <p14:creationId xmlns:p14="http://schemas.microsoft.com/office/powerpoint/2010/main" val="2569161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smtClean="0"/>
              <a:t>1/2/2018</a:t>
            </a:r>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smtClean="0"/>
              <a:t>Department of Electronics Communication Engineering</a:t>
            </a:r>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C0317FE-8B77-4319-8AF4-8AA525E4C85F}" type="slidenum">
              <a:rPr lang="en-US" smtClean="0"/>
              <a:t>‹#›</a:t>
            </a:fld>
            <a:endParaRPr lang="en-US"/>
          </a:p>
        </p:txBody>
      </p:sp>
    </p:spTree>
    <p:extLst>
      <p:ext uri="{BB962C8B-B14F-4D97-AF65-F5344CB8AC3E}">
        <p14:creationId xmlns:p14="http://schemas.microsoft.com/office/powerpoint/2010/main" val="3960273690"/>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tags" Target="../tags/tag41.xml"/><Relationship Id="rId5" Type="http://schemas.openxmlformats.org/officeDocument/2006/relationships/image" Target="../media/image7.png"/><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slideLayout" Target="../slideLayouts/slideLayout2.xml"/><Relationship Id="rId1" Type="http://schemas.openxmlformats.org/officeDocument/2006/relationships/tags" Target="../tags/tag42.xml"/><Relationship Id="rId6" Type="http://schemas.openxmlformats.org/officeDocument/2006/relationships/image" Target="../media/image7.png"/><Relationship Id="rId5" Type="http://schemas.openxmlformats.org/officeDocument/2006/relationships/image" Target="../media/image25.jpe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4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45.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tags" Target="../tags/tag18.xml"/><Relationship Id="rId18" Type="http://schemas.openxmlformats.org/officeDocument/2006/relationships/tags" Target="../tags/tag23.xml"/><Relationship Id="rId26" Type="http://schemas.openxmlformats.org/officeDocument/2006/relationships/tags" Target="../tags/tag31.xml"/><Relationship Id="rId39" Type="http://schemas.openxmlformats.org/officeDocument/2006/relationships/image" Target="../media/image14.gif"/><Relationship Id="rId3" Type="http://schemas.openxmlformats.org/officeDocument/2006/relationships/tags" Target="../tags/tag8.xml"/><Relationship Id="rId21" Type="http://schemas.openxmlformats.org/officeDocument/2006/relationships/tags" Target="../tags/tag26.xml"/><Relationship Id="rId34" Type="http://schemas.openxmlformats.org/officeDocument/2006/relationships/image" Target="../media/image9.jpg"/><Relationship Id="rId42" Type="http://schemas.openxmlformats.org/officeDocument/2006/relationships/image" Target="../media/image17.jpg"/><Relationship Id="rId7" Type="http://schemas.openxmlformats.org/officeDocument/2006/relationships/tags" Target="../tags/tag12.xml"/><Relationship Id="rId12" Type="http://schemas.openxmlformats.org/officeDocument/2006/relationships/tags" Target="../tags/tag17.xml"/><Relationship Id="rId17" Type="http://schemas.openxmlformats.org/officeDocument/2006/relationships/tags" Target="../tags/tag22.xml"/><Relationship Id="rId25" Type="http://schemas.openxmlformats.org/officeDocument/2006/relationships/tags" Target="../tags/tag30.xml"/><Relationship Id="rId33" Type="http://schemas.openxmlformats.org/officeDocument/2006/relationships/image" Target="../media/image8.jpg"/><Relationship Id="rId38" Type="http://schemas.openxmlformats.org/officeDocument/2006/relationships/image" Target="../media/image13.jpg"/><Relationship Id="rId2" Type="http://schemas.openxmlformats.org/officeDocument/2006/relationships/tags" Target="../tags/tag7.xml"/><Relationship Id="rId16" Type="http://schemas.openxmlformats.org/officeDocument/2006/relationships/tags" Target="../tags/tag21.xml"/><Relationship Id="rId20" Type="http://schemas.openxmlformats.org/officeDocument/2006/relationships/tags" Target="../tags/tag25.xml"/><Relationship Id="rId29" Type="http://schemas.openxmlformats.org/officeDocument/2006/relationships/tags" Target="../tags/tag34.xml"/><Relationship Id="rId41" Type="http://schemas.openxmlformats.org/officeDocument/2006/relationships/image" Target="../media/image16.jp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tags" Target="../tags/tag16.xml"/><Relationship Id="rId24" Type="http://schemas.openxmlformats.org/officeDocument/2006/relationships/tags" Target="../tags/tag29.xml"/><Relationship Id="rId32" Type="http://schemas.openxmlformats.org/officeDocument/2006/relationships/slideLayout" Target="../slideLayouts/slideLayout6.xml"/><Relationship Id="rId37" Type="http://schemas.openxmlformats.org/officeDocument/2006/relationships/image" Target="../media/image12.jpg"/><Relationship Id="rId40" Type="http://schemas.openxmlformats.org/officeDocument/2006/relationships/image" Target="../media/image15.jpg"/><Relationship Id="rId5" Type="http://schemas.openxmlformats.org/officeDocument/2006/relationships/tags" Target="../tags/tag10.xml"/><Relationship Id="rId15" Type="http://schemas.openxmlformats.org/officeDocument/2006/relationships/tags" Target="../tags/tag20.xml"/><Relationship Id="rId23" Type="http://schemas.openxmlformats.org/officeDocument/2006/relationships/tags" Target="../tags/tag28.xml"/><Relationship Id="rId28" Type="http://schemas.openxmlformats.org/officeDocument/2006/relationships/tags" Target="../tags/tag33.xml"/><Relationship Id="rId36" Type="http://schemas.openxmlformats.org/officeDocument/2006/relationships/image" Target="../media/image11.jpg"/><Relationship Id="rId10" Type="http://schemas.openxmlformats.org/officeDocument/2006/relationships/tags" Target="../tags/tag15.xml"/><Relationship Id="rId19" Type="http://schemas.openxmlformats.org/officeDocument/2006/relationships/tags" Target="../tags/tag24.xml"/><Relationship Id="rId31" Type="http://schemas.openxmlformats.org/officeDocument/2006/relationships/tags" Target="../tags/tag36.xml"/><Relationship Id="rId44" Type="http://schemas.openxmlformats.org/officeDocument/2006/relationships/image" Target="../media/image7.png"/><Relationship Id="rId4" Type="http://schemas.openxmlformats.org/officeDocument/2006/relationships/tags" Target="../tags/tag9.xml"/><Relationship Id="rId9" Type="http://schemas.openxmlformats.org/officeDocument/2006/relationships/tags" Target="../tags/tag14.xml"/><Relationship Id="rId14" Type="http://schemas.openxmlformats.org/officeDocument/2006/relationships/tags" Target="../tags/tag19.xml"/><Relationship Id="rId22" Type="http://schemas.openxmlformats.org/officeDocument/2006/relationships/tags" Target="../tags/tag27.xml"/><Relationship Id="rId27" Type="http://schemas.openxmlformats.org/officeDocument/2006/relationships/tags" Target="../tags/tag32.xml"/><Relationship Id="rId30" Type="http://schemas.openxmlformats.org/officeDocument/2006/relationships/tags" Target="../tags/tag35.xml"/><Relationship Id="rId35" Type="http://schemas.openxmlformats.org/officeDocument/2006/relationships/image" Target="../media/image10.jpg"/><Relationship Id="rId43" Type="http://schemas.openxmlformats.org/officeDocument/2006/relationships/image" Target="../media/image18.jpg"/></Relationships>
</file>

<file path=ppt/slides/_rels/slide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6.xml"/><Relationship Id="rId1" Type="http://schemas.openxmlformats.org/officeDocument/2006/relationships/tags" Target="../tags/tag39.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8481" y="998136"/>
            <a:ext cx="10411374" cy="818573"/>
          </a:xfrm>
        </p:spPr>
        <p:txBody>
          <a:bodyPr/>
          <a:lstStyle/>
          <a:p>
            <a:pPr algn="ctr"/>
            <a:r>
              <a:rPr lang="en-US" sz="3500" dirty="0" smtClean="0">
                <a:latin typeface="Times New Roman" panose="02020603050405020304" pitchFamily="18" charset="0"/>
                <a:cs typeface="Times New Roman" panose="02020603050405020304" pitchFamily="18" charset="0"/>
              </a:rPr>
              <a:t>CONNECTED HOME  ENVIRONMENT CONTROL</a:t>
            </a:r>
            <a:endParaRPr lang="en-US" sz="35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79018" y="2025362"/>
            <a:ext cx="6210300" cy="340995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8" name="TextBox 7"/>
          <p:cNvSpPr txBox="1"/>
          <p:nvPr/>
        </p:nvSpPr>
        <p:spPr>
          <a:xfrm>
            <a:off x="495300" y="5588000"/>
            <a:ext cx="3124200" cy="646331"/>
          </a:xfrm>
          <a:prstGeom prst="rect">
            <a:avLst/>
          </a:prstGeom>
          <a:noFill/>
        </p:spPr>
        <p:txBody>
          <a:bodyPr wrap="square" rtlCol="0">
            <a:spAutoFit/>
          </a:bodyPr>
          <a:lstStyle/>
          <a:p>
            <a:r>
              <a:rPr lang="en-US" dirty="0" smtClean="0"/>
              <a:t>Presented by:</a:t>
            </a:r>
          </a:p>
          <a:p>
            <a:r>
              <a:rPr lang="en-US" dirty="0" smtClean="0"/>
              <a:t>N Prudhvi </a:t>
            </a:r>
            <a:r>
              <a:rPr lang="en-US" dirty="0"/>
              <a:t>R</a:t>
            </a:r>
            <a:r>
              <a:rPr lang="en-US" dirty="0" smtClean="0"/>
              <a:t>eddy</a:t>
            </a:r>
            <a:endParaRPr lang="en-US" dirty="0"/>
          </a:p>
        </p:txBody>
      </p:sp>
      <p:sp>
        <p:nvSpPr>
          <p:cNvPr id="9" name="TextBox 8"/>
          <p:cNvSpPr txBox="1"/>
          <p:nvPr/>
        </p:nvSpPr>
        <p:spPr>
          <a:xfrm>
            <a:off x="8001000" y="5587999"/>
            <a:ext cx="3746500" cy="646331"/>
          </a:xfrm>
          <a:prstGeom prst="rect">
            <a:avLst/>
          </a:prstGeom>
          <a:noFill/>
        </p:spPr>
        <p:txBody>
          <a:bodyPr wrap="square" rtlCol="0">
            <a:spAutoFit/>
          </a:bodyPr>
          <a:lstStyle/>
          <a:p>
            <a:r>
              <a:rPr lang="en-US" dirty="0" smtClean="0"/>
              <a:t>Under The Guidance Of:</a:t>
            </a:r>
          </a:p>
          <a:p>
            <a:r>
              <a:rPr lang="en-US" dirty="0" smtClean="0"/>
              <a:t>Dhanasudakar </a:t>
            </a:r>
            <a:r>
              <a:rPr lang="en-US" dirty="0"/>
              <a:t>Vasudevan</a:t>
            </a:r>
          </a:p>
        </p:txBody>
      </p:sp>
      <p:sp>
        <p:nvSpPr>
          <p:cNvPr id="14" name="Rectangle 13"/>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29527938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2916" y="944373"/>
            <a:ext cx="8783143" cy="891310"/>
          </a:xfrm>
        </p:spPr>
        <p:txBody>
          <a:bodyPr/>
          <a:lstStyle/>
          <a:p>
            <a:pPr algn="ctr"/>
            <a:r>
              <a:rPr lang="en-US" dirty="0" smtClean="0"/>
              <a:t>Raspberry Pi</a:t>
            </a:r>
            <a:endParaRPr lang="en-US" dirty="0"/>
          </a:p>
        </p:txBody>
      </p:sp>
      <p:sp>
        <p:nvSpPr>
          <p:cNvPr id="3" name="Content Placeholder 2"/>
          <p:cNvSpPr>
            <a:spLocks noGrp="1"/>
          </p:cNvSpPr>
          <p:nvPr>
            <p:ph idx="1"/>
          </p:nvPr>
        </p:nvSpPr>
        <p:spPr>
          <a:xfrm>
            <a:off x="1103312" y="2052918"/>
            <a:ext cx="9162352" cy="4195481"/>
          </a:xfrm>
        </p:spPr>
        <p:txBody>
          <a:bodyPr/>
          <a:lstStyle/>
          <a:p>
            <a:pPr algn="just"/>
            <a:r>
              <a:rPr lang="en-US" dirty="0" smtClean="0"/>
              <a:t>The purpose of pi was </a:t>
            </a:r>
            <a:r>
              <a:rPr lang="en-US" dirty="0"/>
              <a:t>to create a low-cost device that would improve programming skills and hardware understanding at </a:t>
            </a:r>
            <a:r>
              <a:rPr lang="en-US" dirty="0" smtClean="0"/>
              <a:t>the  </a:t>
            </a:r>
            <a:r>
              <a:rPr lang="en-US" dirty="0"/>
              <a:t>pre-university level</a:t>
            </a:r>
            <a:r>
              <a:rPr lang="en-US" dirty="0" smtClean="0"/>
              <a:t>.</a:t>
            </a:r>
          </a:p>
          <a:p>
            <a:pPr algn="just"/>
            <a:r>
              <a:rPr lang="en-US" dirty="0" smtClean="0"/>
              <a:t>It is a credit-card sized computer designed for education.</a:t>
            </a:r>
          </a:p>
          <a:p>
            <a:pPr algn="just"/>
            <a:r>
              <a:rPr lang="en-US" dirty="0"/>
              <a:t>The Raspberry Pi is slower than a modern laptop or desktop but is still a complete Linux computer and can provide all the expected abilities that implies, at a low-power consumption level.</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6" name="Rectangle 5"/>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28697456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36" y="768926"/>
            <a:ext cx="8720798" cy="1084321"/>
          </a:xfrm>
        </p:spPr>
        <p:txBody>
          <a:bodyPr/>
          <a:lstStyle/>
          <a:p>
            <a:pPr algn="ctr"/>
            <a:r>
              <a:rPr lang="en-US" dirty="0" smtClean="0"/>
              <a:t>Sensors</a:t>
            </a:r>
            <a:endParaRPr lang="en-US" dirty="0"/>
          </a:p>
        </p:txBody>
      </p:sp>
      <p:sp>
        <p:nvSpPr>
          <p:cNvPr id="3" name="Content Placeholder 2"/>
          <p:cNvSpPr>
            <a:spLocks noGrp="1"/>
          </p:cNvSpPr>
          <p:nvPr>
            <p:ph idx="1"/>
          </p:nvPr>
        </p:nvSpPr>
        <p:spPr/>
        <p:txBody>
          <a:bodyPr/>
          <a:lstStyle/>
          <a:p>
            <a:r>
              <a:rPr lang="en-US" dirty="0" smtClean="0"/>
              <a:t>Carbon dioxide-cozIR,K-30,MQ-135</a:t>
            </a:r>
          </a:p>
          <a:p>
            <a:r>
              <a:rPr lang="en-US" dirty="0" smtClean="0"/>
              <a:t>LPG-MQ2</a:t>
            </a:r>
          </a:p>
          <a:p>
            <a:r>
              <a:rPr lang="en-US" dirty="0" smtClean="0"/>
              <a:t>Temperature-Grove DHT</a:t>
            </a:r>
          </a:p>
          <a:p>
            <a:pPr marL="0" indent="0">
              <a:buNone/>
            </a:pPr>
            <a:r>
              <a:rPr lang="en-US" dirty="0" smtClean="0"/>
              <a:t>     (digital humidity and temperature),</a:t>
            </a:r>
          </a:p>
          <a:p>
            <a:pPr marL="0" indent="0">
              <a:buNone/>
            </a:pPr>
            <a:r>
              <a:rPr lang="en-US" dirty="0"/>
              <a:t> </a:t>
            </a:r>
            <a:r>
              <a:rPr lang="en-US" dirty="0" smtClean="0"/>
              <a:t>     DS18B20</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1885" y="3930423"/>
            <a:ext cx="2316480" cy="180975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4790" y="1420678"/>
            <a:ext cx="1933575" cy="22098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10" name="Rectangle 9"/>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25558878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036" y="846694"/>
            <a:ext cx="8720798" cy="1084321"/>
          </a:xfrm>
        </p:spPr>
        <p:txBody>
          <a:bodyPr/>
          <a:lstStyle/>
          <a:p>
            <a:pPr algn="ctr"/>
            <a:r>
              <a:rPr lang="en-US" dirty="0" smtClean="0"/>
              <a:t> Devices</a:t>
            </a:r>
            <a:endParaRPr lang="en-US" dirty="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l="5693" t="9317"/>
          <a:stretch/>
        </p:blipFill>
        <p:spPr>
          <a:xfrm>
            <a:off x="8989996" y="3445844"/>
            <a:ext cx="2072071" cy="199244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754" y="3376944"/>
            <a:ext cx="3048000" cy="216408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4421" y="3388521"/>
            <a:ext cx="2061347" cy="2061347"/>
          </a:xfrm>
          <a:prstGeom prst="rect">
            <a:avLst/>
          </a:prstGeom>
        </p:spPr>
      </p:pic>
      <p:sp>
        <p:nvSpPr>
          <p:cNvPr id="10" name="Content Placeholder 9"/>
          <p:cNvSpPr>
            <a:spLocks noGrp="1"/>
          </p:cNvSpPr>
          <p:nvPr>
            <p:ph idx="1"/>
          </p:nvPr>
        </p:nvSpPr>
        <p:spPr>
          <a:xfrm>
            <a:off x="1103312" y="2120295"/>
            <a:ext cx="8946541" cy="4195481"/>
          </a:xfrm>
        </p:spPr>
        <p:txBody>
          <a:bodyPr/>
          <a:lstStyle/>
          <a:p>
            <a:r>
              <a:rPr lang="en-US" dirty="0" smtClean="0"/>
              <a:t>Usb camera/pi camera</a:t>
            </a:r>
          </a:p>
          <a:p>
            <a:r>
              <a:rPr lang="en-US" dirty="0"/>
              <a:t>Push </a:t>
            </a:r>
            <a:r>
              <a:rPr lang="en-US" dirty="0" smtClean="0"/>
              <a:t>button</a:t>
            </a:r>
            <a:endParaRPr lang="en-US" dirty="0"/>
          </a:p>
        </p:txBody>
      </p:sp>
      <p:sp>
        <p:nvSpPr>
          <p:cNvPr id="11" name="TextBox 10"/>
          <p:cNvSpPr txBox="1"/>
          <p:nvPr/>
        </p:nvSpPr>
        <p:spPr>
          <a:xfrm>
            <a:off x="1434164" y="5698156"/>
            <a:ext cx="1545616" cy="369332"/>
          </a:xfrm>
          <a:prstGeom prst="rect">
            <a:avLst/>
          </a:prstGeom>
          <a:noFill/>
        </p:spPr>
        <p:txBody>
          <a:bodyPr wrap="none" rtlCol="0">
            <a:spAutoFit/>
          </a:bodyPr>
          <a:lstStyle/>
          <a:p>
            <a:r>
              <a:rPr lang="en-US" dirty="0" smtClean="0"/>
              <a:t>Usb camera</a:t>
            </a:r>
            <a:endParaRPr lang="en-US" dirty="0"/>
          </a:p>
        </p:txBody>
      </p:sp>
      <p:sp>
        <p:nvSpPr>
          <p:cNvPr id="12" name="Rectangle 11"/>
          <p:cNvSpPr/>
          <p:nvPr/>
        </p:nvSpPr>
        <p:spPr>
          <a:xfrm>
            <a:off x="5344031" y="3311711"/>
            <a:ext cx="1503938" cy="369332"/>
          </a:xfrm>
          <a:prstGeom prst="rect">
            <a:avLst/>
          </a:prstGeom>
        </p:spPr>
        <p:txBody>
          <a:bodyPr wrap="none">
            <a:spAutoFit/>
          </a:bodyPr>
          <a:lstStyle/>
          <a:p>
            <a:r>
              <a:rPr lang="en-US" dirty="0"/>
              <a:t>Push button</a:t>
            </a:r>
          </a:p>
        </p:txBody>
      </p:sp>
      <p:sp>
        <p:nvSpPr>
          <p:cNvPr id="13" name="TextBox 12"/>
          <p:cNvSpPr txBox="1"/>
          <p:nvPr/>
        </p:nvSpPr>
        <p:spPr>
          <a:xfrm>
            <a:off x="5053262" y="5698156"/>
            <a:ext cx="1636295" cy="369332"/>
          </a:xfrm>
          <a:prstGeom prst="rect">
            <a:avLst/>
          </a:prstGeom>
          <a:noFill/>
        </p:spPr>
        <p:txBody>
          <a:bodyPr wrap="square" rtlCol="0">
            <a:spAutoFit/>
          </a:bodyPr>
          <a:lstStyle/>
          <a:p>
            <a:r>
              <a:rPr lang="en-US" dirty="0" smtClean="0"/>
              <a:t>Push Button</a:t>
            </a:r>
            <a:endParaRPr lang="en-US" dirty="0"/>
          </a:p>
        </p:txBody>
      </p:sp>
      <p:sp>
        <p:nvSpPr>
          <p:cNvPr id="14" name="TextBox 13"/>
          <p:cNvSpPr txBox="1"/>
          <p:nvPr/>
        </p:nvSpPr>
        <p:spPr>
          <a:xfrm>
            <a:off x="9337664" y="5698156"/>
            <a:ext cx="1369286" cy="369332"/>
          </a:xfrm>
          <a:prstGeom prst="rect">
            <a:avLst/>
          </a:prstGeom>
          <a:noFill/>
        </p:spPr>
        <p:txBody>
          <a:bodyPr wrap="none" rtlCol="0">
            <a:spAutoFit/>
          </a:bodyPr>
          <a:lstStyle/>
          <a:p>
            <a:r>
              <a:rPr lang="en-US" dirty="0" smtClean="0"/>
              <a:t>Pi Camera</a:t>
            </a:r>
            <a:endParaRPr lang="en-US" dirty="0"/>
          </a:p>
        </p:txBody>
      </p:sp>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17" name="Rectangle 16"/>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31835605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6354" y="1309254"/>
            <a:ext cx="7096992" cy="5779450"/>
          </a:xfrm>
        </p:spPr>
        <p:txBody>
          <a:bodyPr>
            <a:normAutofit/>
          </a:bodyPr>
          <a:lstStyle/>
          <a:p>
            <a:r>
              <a:rPr lang="en-US" sz="3600" dirty="0" smtClean="0"/>
              <a:t>Push button:</a:t>
            </a:r>
          </a:p>
          <a:p>
            <a:pPr marL="0" indent="0">
              <a:buNone/>
            </a:pPr>
            <a:r>
              <a:rPr lang="en-US" sz="3600" dirty="0"/>
              <a:t>     </a:t>
            </a:r>
            <a:r>
              <a:rPr lang="en-US" sz="4000" dirty="0" smtClean="0"/>
              <a:t>.</a:t>
            </a:r>
            <a:r>
              <a:rPr lang="en-US" sz="3600" dirty="0" smtClean="0"/>
              <a:t> </a:t>
            </a:r>
            <a:r>
              <a:rPr lang="en-US" sz="2400" dirty="0" smtClean="0"/>
              <a:t>A </a:t>
            </a:r>
            <a:r>
              <a:rPr lang="en-US" sz="2400" dirty="0"/>
              <a:t>push button is a simple type of switch that controls an </a:t>
            </a:r>
            <a:r>
              <a:rPr lang="en-US" sz="2400" dirty="0" smtClean="0"/>
              <a:t>action </a:t>
            </a:r>
            <a:r>
              <a:rPr lang="en-US" sz="2400" dirty="0"/>
              <a:t>in a machine or some type of </a:t>
            </a:r>
            <a:r>
              <a:rPr lang="en-US" sz="2400" dirty="0" smtClean="0"/>
              <a:t>process.</a:t>
            </a:r>
          </a:p>
          <a:p>
            <a:pPr marL="0" indent="0">
              <a:buNone/>
            </a:pPr>
            <a:r>
              <a:rPr lang="en-US" sz="2400" dirty="0"/>
              <a:t> </a:t>
            </a:r>
            <a:r>
              <a:rPr lang="en-US" sz="2400" dirty="0" smtClean="0"/>
              <a:t>      </a:t>
            </a:r>
            <a:r>
              <a:rPr lang="en-US" sz="4000" dirty="0" smtClean="0"/>
              <a:t>. </a:t>
            </a:r>
            <a:r>
              <a:rPr lang="en-US" sz="2400" dirty="0" smtClean="0"/>
              <a:t>The push button is connected to raspberry pi by using the bread board it acts as a medium between raspberry pi and push button.</a:t>
            </a:r>
            <a:endParaRPr lang="en-US" sz="4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7108144" y="1320407"/>
            <a:ext cx="5588785" cy="388620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7" name="Rectangle 6"/>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28960662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1273" y="1198419"/>
            <a:ext cx="9613436" cy="6026726"/>
          </a:xfrm>
        </p:spPr>
        <p:txBody>
          <a:bodyPr/>
          <a:lstStyle/>
          <a:p>
            <a:pPr algn="just"/>
            <a:r>
              <a:rPr lang="en-US" sz="3600" dirty="0" smtClean="0"/>
              <a:t>Web camera:</a:t>
            </a:r>
          </a:p>
          <a:p>
            <a:pPr marL="0" indent="0" algn="just">
              <a:buNone/>
            </a:pPr>
            <a:r>
              <a:rPr lang="en-US" sz="4000" dirty="0" smtClean="0"/>
              <a:t>  . </a:t>
            </a:r>
            <a:r>
              <a:rPr lang="en-US" sz="2400" dirty="0" smtClean="0"/>
              <a:t>A </a:t>
            </a:r>
            <a:r>
              <a:rPr lang="en-US" sz="2400" dirty="0"/>
              <a:t>webcam is a small digital video camera directly or indirectly </a:t>
            </a:r>
            <a:r>
              <a:rPr lang="en-US" sz="2400" dirty="0" smtClean="0"/>
              <a:t>connected </a:t>
            </a:r>
            <a:r>
              <a:rPr lang="en-US" sz="2400" dirty="0"/>
              <a:t>to a computer or a computer network</a:t>
            </a:r>
            <a:r>
              <a:rPr lang="en-US" sz="2400" dirty="0" smtClean="0"/>
              <a:t>.</a:t>
            </a:r>
          </a:p>
          <a:p>
            <a:pPr marL="0" indent="0" algn="just">
              <a:buNone/>
            </a:pPr>
            <a:r>
              <a:rPr lang="en-US" dirty="0" smtClean="0"/>
              <a:t>     </a:t>
            </a:r>
            <a:r>
              <a:rPr lang="en-US" sz="4000" dirty="0" smtClean="0"/>
              <a:t>. </a:t>
            </a:r>
            <a:r>
              <a:rPr lang="en-US" sz="2400" dirty="0" smtClean="0"/>
              <a:t>To install the web camera libraries in raspberry pi by using the following command.</a:t>
            </a:r>
          </a:p>
          <a:p>
            <a:pPr marL="0" indent="0" algn="just">
              <a:buNone/>
            </a:pPr>
            <a:r>
              <a:rPr lang="en-US" dirty="0"/>
              <a:t> </a:t>
            </a:r>
            <a:r>
              <a:rPr lang="en-US" dirty="0" smtClean="0"/>
              <a:t>                                     </a:t>
            </a:r>
            <a:r>
              <a:rPr lang="en-US" sz="2400" dirty="0" smtClean="0"/>
              <a:t> </a:t>
            </a:r>
            <a:r>
              <a:rPr lang="en-US" sz="2400" b="1" dirty="0" smtClean="0">
                <a:solidFill>
                  <a:schemeClr val="bg1"/>
                </a:solidFill>
              </a:rPr>
              <a:t>sudo apt-get  install fswebcam</a:t>
            </a:r>
          </a:p>
          <a:p>
            <a:pPr marL="0" indent="0" algn="just">
              <a:buNone/>
            </a:pPr>
            <a:r>
              <a:rPr lang="en-US" dirty="0"/>
              <a:t> </a:t>
            </a:r>
            <a:r>
              <a:rPr lang="en-US" dirty="0" smtClean="0"/>
              <a:t>     </a:t>
            </a:r>
            <a:r>
              <a:rPr lang="en-US" sz="4000" dirty="0" smtClean="0"/>
              <a:t>. </a:t>
            </a:r>
            <a:r>
              <a:rPr lang="en-US" sz="2400" dirty="0" smtClean="0"/>
              <a:t>The picture will be taken by using webcam and saved to the file name as we specified.</a:t>
            </a:r>
          </a:p>
          <a:p>
            <a:pPr marL="0" indent="0" algn="just">
              <a:buNone/>
            </a:pPr>
            <a:r>
              <a:rPr lang="en-US" sz="2400" dirty="0"/>
              <a:t> </a:t>
            </a:r>
            <a:r>
              <a:rPr lang="en-US" sz="2400" dirty="0" smtClean="0"/>
              <a:t>                                </a:t>
            </a:r>
            <a:r>
              <a:rPr lang="en-US" sz="2400" b="1" dirty="0" err="1" smtClean="0">
                <a:solidFill>
                  <a:schemeClr val="bg1"/>
                </a:solidFill>
              </a:rPr>
              <a:t>fswebcam</a:t>
            </a:r>
            <a:r>
              <a:rPr lang="en-US" sz="2400" b="1" dirty="0" smtClean="0">
                <a:solidFill>
                  <a:schemeClr val="bg1"/>
                </a:solidFill>
              </a:rPr>
              <a:t> image.jpg</a:t>
            </a:r>
          </a:p>
          <a:p>
            <a:pPr marL="0" indent="0" algn="just">
              <a:buNone/>
            </a:pPr>
            <a:r>
              <a:rPr lang="en-US" sz="2400" dirty="0"/>
              <a:t> </a:t>
            </a:r>
            <a:r>
              <a:rPr lang="en-US" sz="2400" dirty="0" smtClean="0"/>
              <a:t>     </a:t>
            </a:r>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6" name="Rectangle 5"/>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6058483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2325" y="1412875"/>
            <a:ext cx="10315575" cy="4370427"/>
          </a:xfrm>
          <a:prstGeom prst="rect">
            <a:avLst/>
          </a:prstGeom>
        </p:spPr>
        <p:txBody>
          <a:bodyPr wrap="square">
            <a:spAutoFit/>
          </a:bodyPr>
          <a:lstStyle/>
          <a:p>
            <a:r>
              <a:rPr lang="en-US" sz="2800" dirty="0"/>
              <a:t>Web camera:</a:t>
            </a:r>
          </a:p>
          <a:p>
            <a:r>
              <a:rPr lang="en-US" sz="3200" dirty="0" smtClean="0"/>
              <a:t>.</a:t>
            </a:r>
            <a:r>
              <a:rPr lang="en-US" sz="2800" dirty="0" smtClean="0"/>
              <a:t> </a:t>
            </a:r>
            <a:r>
              <a:rPr lang="en-US" dirty="0"/>
              <a:t>To specify the resolution of webcam by using the following command</a:t>
            </a:r>
            <a:r>
              <a:rPr lang="en-US" dirty="0" smtClean="0"/>
              <a:t>.</a:t>
            </a:r>
            <a:endParaRPr lang="en-US" dirty="0"/>
          </a:p>
          <a:p>
            <a:r>
              <a:rPr lang="en-US" dirty="0"/>
              <a:t>                    </a:t>
            </a:r>
            <a:r>
              <a:rPr lang="en-US" b="1" dirty="0" err="1">
                <a:solidFill>
                  <a:schemeClr val="bg1"/>
                </a:solidFill>
              </a:rPr>
              <a:t>fswebcam</a:t>
            </a:r>
            <a:r>
              <a:rPr lang="en-US" b="1" dirty="0">
                <a:solidFill>
                  <a:schemeClr val="bg1"/>
                </a:solidFill>
              </a:rPr>
              <a:t>  –r  1280*720  image.jpg</a:t>
            </a:r>
            <a:r>
              <a:rPr lang="en-US" dirty="0"/>
              <a:t> </a:t>
            </a:r>
            <a:endParaRPr lang="en-US" dirty="0" smtClean="0"/>
          </a:p>
          <a:p>
            <a:endParaRPr lang="en-US" dirty="0" smtClean="0"/>
          </a:p>
          <a:p>
            <a:pPr marL="285750" indent="-285750">
              <a:buFont typeface="Arial" panose="020B0604020202020204" pitchFamily="34" charset="0"/>
              <a:buChar char="•"/>
            </a:pPr>
            <a:r>
              <a:rPr lang="en-US" dirty="0" smtClean="0"/>
              <a:t>Installing motion lib</a:t>
            </a:r>
          </a:p>
          <a:p>
            <a:r>
              <a:rPr lang="en-US" dirty="0"/>
              <a:t> </a:t>
            </a:r>
            <a:r>
              <a:rPr lang="en-US" dirty="0" smtClean="0"/>
              <a:t>                    </a:t>
            </a:r>
            <a:r>
              <a:rPr lang="en-US" b="1" dirty="0" err="1" smtClean="0">
                <a:solidFill>
                  <a:schemeClr val="bg1"/>
                </a:solidFill>
              </a:rPr>
              <a:t>sudo</a:t>
            </a:r>
            <a:r>
              <a:rPr lang="en-US" b="1" dirty="0" smtClean="0">
                <a:solidFill>
                  <a:schemeClr val="bg1"/>
                </a:solidFill>
              </a:rPr>
              <a:t> apt-get install motion</a:t>
            </a:r>
          </a:p>
          <a:p>
            <a:endParaRPr lang="en-US" b="1" dirty="0">
              <a:solidFill>
                <a:schemeClr val="bg1"/>
              </a:solidFill>
            </a:endParaRPr>
          </a:p>
          <a:p>
            <a:pPr marL="285750" indent="-285750">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Installing </a:t>
            </a:r>
            <a:r>
              <a:rPr lang="en-US" b="1" dirty="0" err="1" smtClean="0">
                <a:latin typeface="Times New Roman" panose="02020603050405020304" pitchFamily="18" charset="0"/>
                <a:cs typeface="Times New Roman" panose="02020603050405020304" pitchFamily="18" charset="0"/>
              </a:rPr>
              <a:t>smtp</a:t>
            </a:r>
            <a:r>
              <a:rPr lang="en-US" b="1" dirty="0" smtClean="0">
                <a:latin typeface="Times New Roman" panose="02020603050405020304" pitchFamily="18" charset="0"/>
                <a:cs typeface="Times New Roman" panose="02020603050405020304" pitchFamily="18" charset="0"/>
              </a:rPr>
              <a:t> lib</a:t>
            </a:r>
          </a:p>
          <a:p>
            <a:r>
              <a:rPr lang="en-US" dirty="0" smtClean="0"/>
              <a:t>                      </a:t>
            </a:r>
            <a:r>
              <a:rPr lang="en-US" b="1" dirty="0" err="1" smtClean="0">
                <a:solidFill>
                  <a:schemeClr val="bg1"/>
                </a:solidFill>
              </a:rPr>
              <a:t>sudo</a:t>
            </a:r>
            <a:r>
              <a:rPr lang="en-US" b="1" dirty="0" smtClean="0">
                <a:solidFill>
                  <a:schemeClr val="bg1"/>
                </a:solidFill>
              </a:rPr>
              <a:t> apt-get install </a:t>
            </a:r>
            <a:r>
              <a:rPr lang="en-US" b="1" dirty="0" err="1" smtClean="0">
                <a:solidFill>
                  <a:schemeClr val="bg1"/>
                </a:solidFill>
              </a:rPr>
              <a:t>ssmtp</a:t>
            </a:r>
            <a:endParaRPr lang="en-US" b="1" dirty="0" smtClean="0"/>
          </a:p>
          <a:p>
            <a:endParaRPr lang="en-US" b="1" dirty="0">
              <a:solidFill>
                <a:schemeClr val="bg1"/>
              </a:solidFill>
            </a:endParaRPr>
          </a:p>
          <a:p>
            <a:endParaRPr lang="en-US" sz="2800" dirty="0"/>
          </a:p>
          <a:p>
            <a:endParaRPr lang="en-US" sz="2800" dirty="0"/>
          </a:p>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6" name="Rectangle 5"/>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20252183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00673"/>
          </a:xfrm>
        </p:spPr>
        <p:txBody>
          <a:bodyPr/>
          <a:lstStyle/>
          <a:p>
            <a:r>
              <a:rPr lang="en-US" dirty="0" smtClean="0"/>
              <a:t>Android App</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9537" y="1469524"/>
            <a:ext cx="2295082" cy="428704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8002" y="1468894"/>
            <a:ext cx="2383899" cy="427743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4974" y="1469524"/>
            <a:ext cx="2332673" cy="4264186"/>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379" y="1469524"/>
            <a:ext cx="2374340" cy="4276809"/>
          </a:xfrm>
          <a:prstGeom prst="rect">
            <a:avLst/>
          </a:prstGeom>
        </p:spPr>
      </p:pic>
    </p:spTree>
    <p:extLst>
      <p:ext uri="{BB962C8B-B14F-4D97-AF65-F5344CB8AC3E}">
        <p14:creationId xmlns:p14="http://schemas.microsoft.com/office/powerpoint/2010/main" val="2846306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7170"/>
          </a:xfrm>
        </p:spPr>
        <p:txBody>
          <a:bodyPr/>
          <a:lstStyle/>
          <a:p>
            <a:pPr algn="ctr"/>
            <a:r>
              <a:rPr lang="en-US" dirty="0" smtClean="0"/>
              <a:t>STATUS</a:t>
            </a:r>
            <a:endParaRPr lang="en-US" dirty="0"/>
          </a:p>
        </p:txBody>
      </p:sp>
      <p:sp>
        <p:nvSpPr>
          <p:cNvPr id="3" name="Content Placeholder 2"/>
          <p:cNvSpPr>
            <a:spLocks noGrp="1"/>
          </p:cNvSpPr>
          <p:nvPr>
            <p:ph idx="1"/>
          </p:nvPr>
        </p:nvSpPr>
        <p:spPr>
          <a:xfrm>
            <a:off x="1104293" y="1553046"/>
            <a:ext cx="8946541" cy="4652682"/>
          </a:xfrm>
        </p:spPr>
        <p:txBody>
          <a:bodyPr>
            <a:normAutofit/>
          </a:bodyPr>
          <a:lstStyle/>
          <a:p>
            <a:pPr marL="0" indent="0">
              <a:buNone/>
            </a:pPr>
            <a:r>
              <a:rPr lang="en-US" b="1" dirty="0" smtClean="0"/>
              <a:t>Indoor Home Environment Monitoring</a:t>
            </a:r>
          </a:p>
          <a:p>
            <a:r>
              <a:rPr lang="en-US" dirty="0" smtClean="0"/>
              <a:t>We </a:t>
            </a:r>
            <a:r>
              <a:rPr lang="en-US" dirty="0"/>
              <a:t>learn completely about what raspberry pi and its functionality</a:t>
            </a:r>
            <a:r>
              <a:rPr lang="en-US" dirty="0" smtClean="0"/>
              <a:t>.</a:t>
            </a:r>
          </a:p>
          <a:p>
            <a:r>
              <a:rPr lang="en-US" dirty="0" smtClean="0"/>
              <a:t>We gone through some sensors and integrated it.</a:t>
            </a:r>
          </a:p>
          <a:p>
            <a:r>
              <a:rPr lang="en-US" dirty="0" smtClean="0"/>
              <a:t>How to develop small app through Android Studio.</a:t>
            </a:r>
          </a:p>
          <a:p>
            <a:r>
              <a:rPr lang="en-US" dirty="0" smtClean="0"/>
              <a:t>Gone through Python learning.</a:t>
            </a:r>
          </a:p>
          <a:p>
            <a:r>
              <a:rPr lang="en-US" dirty="0" smtClean="0"/>
              <a:t>Sending sensor data to cloud</a:t>
            </a:r>
          </a:p>
          <a:p>
            <a:pPr marL="0" indent="0">
              <a:buNone/>
            </a:pPr>
            <a:r>
              <a:rPr lang="en-US" b="1" dirty="0" smtClean="0"/>
              <a:t>Security Camera</a:t>
            </a:r>
          </a:p>
          <a:p>
            <a:r>
              <a:rPr lang="en-US" dirty="0" smtClean="0"/>
              <a:t>Sending pictures through Gmail using push button is done ( Door Bell capture ) </a:t>
            </a:r>
          </a:p>
          <a:p>
            <a:r>
              <a:rPr lang="en-US" dirty="0" smtClean="0"/>
              <a:t>Capturing the Motion using USB camera and sending to Gmail or any mail service and cloud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6" name="Rectangle 5"/>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41895081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8800" dirty="0" smtClean="0"/>
              <a:t>     THANK YOU</a:t>
            </a:r>
            <a:endParaRPr lang="en-US" sz="8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6" name="Rectangle 5"/>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4113062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b="1" dirty="0" smtClean="0"/>
              <a:t>CONTENTS</a:t>
            </a:r>
            <a:endParaRPr lang="en-US" dirty="0"/>
          </a:p>
        </p:txBody>
      </p:sp>
      <p:sp>
        <p:nvSpPr>
          <p:cNvPr id="5" name="Content Placeholder 4"/>
          <p:cNvSpPr>
            <a:spLocks noGrp="1"/>
          </p:cNvSpPr>
          <p:nvPr>
            <p:ph idx="1"/>
          </p:nvPr>
        </p:nvSpPr>
        <p:spPr/>
        <p:txBody>
          <a:bodyPr>
            <a:normAutofit/>
          </a:bodyPr>
          <a:lstStyle/>
          <a:p>
            <a:r>
              <a:rPr lang="en-IN" dirty="0" smtClean="0"/>
              <a:t>INTRODUCTION</a:t>
            </a:r>
          </a:p>
          <a:p>
            <a:r>
              <a:rPr lang="en-IN" dirty="0" smtClean="0"/>
              <a:t>ABOUT THE PROJECT</a:t>
            </a:r>
          </a:p>
          <a:p>
            <a:r>
              <a:rPr lang="en-IN" dirty="0" smtClean="0"/>
              <a:t>USE CASES</a:t>
            </a:r>
          </a:p>
          <a:p>
            <a:r>
              <a:rPr lang="en-IN" dirty="0" smtClean="0"/>
              <a:t>BLOCK DIAGRAM</a:t>
            </a:r>
          </a:p>
          <a:p>
            <a:r>
              <a:rPr lang="en-IN" dirty="0" smtClean="0"/>
              <a:t>REQUIREMENT</a:t>
            </a:r>
          </a:p>
          <a:p>
            <a:r>
              <a:rPr lang="en-IN" dirty="0" smtClean="0"/>
              <a:t>STATUS</a:t>
            </a:r>
            <a:r>
              <a:rPr lang="en-IN" dirty="0"/>
              <a:t/>
            </a:r>
            <a:br>
              <a:rPr lang="en-IN" dirty="0"/>
            </a:br>
            <a:r>
              <a:rPr lang="en-IN" dirty="0"/>
              <a:t/>
            </a:r>
            <a:br>
              <a:rPr lang="en-IN" dirty="0"/>
            </a:b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8" name="Rectangle 7"/>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41829992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735" y="1454726"/>
            <a:ext cx="10123570" cy="779319"/>
          </a:xfrm>
        </p:spPr>
        <p:txBody>
          <a:bodyPr/>
          <a:lstStyle/>
          <a:p>
            <a:pPr algn="ctr"/>
            <a:r>
              <a:rPr lang="en-US" dirty="0" smtClean="0"/>
              <a:t>      </a:t>
            </a:r>
            <a:r>
              <a:rPr lang="en-US" sz="4400" dirty="0"/>
              <a:t>Introduction</a:t>
            </a:r>
            <a:br>
              <a:rPr lang="en-US" sz="4400" dirty="0"/>
            </a:br>
            <a:endParaRPr lang="en-US" dirty="0"/>
          </a:p>
        </p:txBody>
      </p:sp>
      <p:sp>
        <p:nvSpPr>
          <p:cNvPr id="9" name="Content Placeholder 8"/>
          <p:cNvSpPr>
            <a:spLocks noGrp="1"/>
          </p:cNvSpPr>
          <p:nvPr>
            <p:ph idx="1"/>
          </p:nvPr>
        </p:nvSpPr>
        <p:spPr>
          <a:xfrm>
            <a:off x="519545" y="2750681"/>
            <a:ext cx="9748517" cy="2912917"/>
          </a:xfrm>
        </p:spPr>
        <p:txBody>
          <a:bodyPr>
            <a:normAutofit/>
          </a:bodyPr>
          <a:lstStyle/>
          <a:p>
            <a:pPr algn="just">
              <a:buFont typeface="Wingdings" panose="05000000000000000000" pitchFamily="2" charset="2"/>
              <a:buChar char="Ø"/>
            </a:pPr>
            <a:r>
              <a:rPr lang="en-US" dirty="0" smtClean="0"/>
              <a:t>Internet means connecting a computer to any other computer anywhere in the world via dedicated routers and servers.</a:t>
            </a:r>
          </a:p>
          <a:p>
            <a:pPr algn="just">
              <a:buFont typeface="Wingdings" panose="05000000000000000000" pitchFamily="2" charset="2"/>
              <a:buChar char="Ø"/>
            </a:pPr>
            <a:r>
              <a:rPr lang="en-US" dirty="0">
                <a:ea typeface="Arial Unicode MS" panose="020B0604020202020204" pitchFamily="34" charset="-128"/>
                <a:cs typeface="Arial Unicode MS" panose="020B0604020202020204" pitchFamily="34" charset="-128"/>
              </a:rPr>
              <a:t>Smart home technology gives you ultimate control over your home for in by automating for instance the lighting system, dimming , electrical appliances, audio and security systems.</a:t>
            </a:r>
          </a:p>
          <a:p>
            <a:pPr algn="just">
              <a:buFont typeface="Wingdings" panose="05000000000000000000" pitchFamily="2" charset="2"/>
              <a:buChar char="Ø"/>
            </a:pPr>
            <a:endParaRPr lang="en-US" dirty="0" smtClean="0"/>
          </a:p>
          <a:p>
            <a:pPr marL="0" indent="0">
              <a:buNone/>
            </a:pPr>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7" name="Rectangle 6"/>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1928520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082" y="998136"/>
            <a:ext cx="8814316" cy="1011584"/>
          </a:xfrm>
        </p:spPr>
        <p:txBody>
          <a:bodyPr/>
          <a:lstStyle/>
          <a:p>
            <a:pPr algn="ctr"/>
            <a:r>
              <a:rPr lang="en-US" dirty="0" smtClean="0"/>
              <a:t>INTERNET OF THINGS</a:t>
            </a:r>
            <a:endParaRPr lang="en-US" dirty="0"/>
          </a:p>
        </p:txBody>
      </p:sp>
      <p:sp>
        <p:nvSpPr>
          <p:cNvPr id="3" name="Content Placeholder 2"/>
          <p:cNvSpPr>
            <a:spLocks noGrp="1"/>
          </p:cNvSpPr>
          <p:nvPr>
            <p:ph idx="1"/>
          </p:nvPr>
        </p:nvSpPr>
        <p:spPr>
          <a:xfrm>
            <a:off x="1103312" y="2052918"/>
            <a:ext cx="9515920" cy="4195481"/>
          </a:xfrm>
        </p:spPr>
        <p:txBody>
          <a:bodyPr/>
          <a:lstStyle/>
          <a:p>
            <a:pPr marL="0" indent="0">
              <a:buNone/>
            </a:pPr>
            <a:endParaRPr lang="en-US" dirty="0"/>
          </a:p>
          <a:p>
            <a:pPr>
              <a:buFont typeface="Wingdings" panose="05000000000000000000" pitchFamily="2" charset="2"/>
              <a:buChar char="Ø"/>
            </a:pPr>
            <a:r>
              <a:rPr lang="en-US" dirty="0"/>
              <a:t>Internet is not only just connecting people but also connecting things.</a:t>
            </a:r>
          </a:p>
          <a:p>
            <a:pPr>
              <a:buFont typeface="Wingdings" panose="05000000000000000000" pitchFamily="2" charset="2"/>
              <a:buChar char="Ø"/>
            </a:pPr>
            <a:r>
              <a:rPr lang="en-US" dirty="0"/>
              <a:t>IOT is a system of interrelated computing devices ,mechanical </a:t>
            </a:r>
            <a:r>
              <a:rPr lang="en-US" dirty="0" smtClean="0"/>
              <a:t>devices.</a:t>
            </a:r>
            <a:endParaRPr lang="en-US" dirty="0"/>
          </a:p>
          <a:p>
            <a:pPr>
              <a:buFont typeface="Wingdings" panose="05000000000000000000" pitchFamily="2" charset="2"/>
              <a:buChar char="Ø"/>
            </a:pPr>
            <a:r>
              <a:rPr lang="en-US" dirty="0"/>
              <a:t>The ability to transfer the data over a network without requiring human to </a:t>
            </a:r>
            <a:r>
              <a:rPr lang="en-US" dirty="0" smtClean="0"/>
              <a:t>human, </a:t>
            </a:r>
            <a:r>
              <a:rPr lang="en-US" dirty="0"/>
              <a:t>human to computer </a:t>
            </a:r>
            <a:r>
              <a:rPr lang="en-US" dirty="0" smtClean="0"/>
              <a:t>interaction.</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7" name="Rectangle 6"/>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3952278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852359"/>
            <a:ext cx="8450634" cy="1146666"/>
          </a:xfrm>
        </p:spPr>
        <p:txBody>
          <a:bodyPr/>
          <a:lstStyle/>
          <a:p>
            <a:pPr algn="ctr"/>
            <a:r>
              <a:rPr lang="en-US" dirty="0" smtClean="0"/>
              <a:t>About the project</a:t>
            </a:r>
            <a:endParaRPr lang="en-US" dirty="0"/>
          </a:p>
        </p:txBody>
      </p:sp>
      <p:sp>
        <p:nvSpPr>
          <p:cNvPr id="3" name="Content Placeholder 2"/>
          <p:cNvSpPr>
            <a:spLocks noGrp="1"/>
          </p:cNvSpPr>
          <p:nvPr>
            <p:ph idx="1"/>
          </p:nvPr>
        </p:nvSpPr>
        <p:spPr>
          <a:xfrm>
            <a:off x="1104293" y="1853248"/>
            <a:ext cx="8946541" cy="4195481"/>
          </a:xfrm>
        </p:spPr>
        <p:txBody>
          <a:bodyPr>
            <a:normAutofit fontScale="85000" lnSpcReduction="10000"/>
          </a:bodyPr>
          <a:lstStyle/>
          <a:p>
            <a:pPr algn="just"/>
            <a:r>
              <a:rPr lang="en-US" dirty="0"/>
              <a:t>Objective of this project is </a:t>
            </a:r>
            <a:r>
              <a:rPr lang="en-US" dirty="0" smtClean="0"/>
              <a:t>to monitor indoor air quality and security in the home .</a:t>
            </a:r>
          </a:p>
          <a:p>
            <a:pPr algn="just"/>
            <a:r>
              <a:rPr lang="en-US" dirty="0" smtClean="0"/>
              <a:t>Our device will able to detect different types of Gases like carbon dioxide, oxygen, LPG in Home.</a:t>
            </a:r>
          </a:p>
          <a:p>
            <a:pPr algn="just"/>
            <a:r>
              <a:rPr lang="en-US" dirty="0" smtClean="0"/>
              <a:t>Home temperature will also be detect by this device.</a:t>
            </a:r>
          </a:p>
          <a:p>
            <a:pPr algn="just"/>
            <a:r>
              <a:rPr lang="en-US" dirty="0" smtClean="0"/>
              <a:t>If the temperature level Exceeds then it will give a notification.</a:t>
            </a:r>
          </a:p>
          <a:p>
            <a:pPr algn="just"/>
            <a:r>
              <a:rPr lang="en-US" dirty="0">
                <a:ea typeface="Arial Unicode MS" panose="020B0604020202020204" pitchFamily="34" charset="-128"/>
                <a:cs typeface="Arial Unicode MS" panose="020B0604020202020204" pitchFamily="34" charset="-128"/>
              </a:rPr>
              <a:t>W</a:t>
            </a:r>
            <a:r>
              <a:rPr lang="en-US" dirty="0" smtClean="0">
                <a:ea typeface="Arial Unicode MS" panose="020B0604020202020204" pitchFamily="34" charset="-128"/>
                <a:cs typeface="Arial Unicode MS" panose="020B0604020202020204" pitchFamily="34" charset="-128"/>
              </a:rPr>
              <a:t>hen </a:t>
            </a:r>
            <a:r>
              <a:rPr lang="en-US" dirty="0">
                <a:ea typeface="Arial Unicode MS" panose="020B0604020202020204" pitchFamily="34" charset="-128"/>
                <a:cs typeface="Arial Unicode MS" panose="020B0604020202020204" pitchFamily="34" charset="-128"/>
              </a:rPr>
              <a:t>an person visits the home as the door bell is rung by him/her and picture of that person will be snapped immediately ,which can be viewed through an app or mail services</a:t>
            </a:r>
          </a:p>
          <a:p>
            <a:pPr algn="just"/>
            <a:r>
              <a:rPr lang="en-US" dirty="0"/>
              <a:t>When some motion is detected by the web camera then picture will be snapped.</a:t>
            </a:r>
          </a:p>
          <a:p>
            <a:pPr algn="just"/>
            <a:r>
              <a:rPr lang="en-US" dirty="0"/>
              <a:t>Features:</a:t>
            </a:r>
          </a:p>
          <a:p>
            <a:pPr lvl="2" algn="just">
              <a:buFont typeface="Arial" panose="020B0604020202020204" pitchFamily="34" charset="0"/>
              <a:buChar char="•"/>
            </a:pPr>
            <a:r>
              <a:rPr lang="en-US" sz="1800" dirty="0"/>
              <a:t>Motion detection and photo capture using the camera.</a:t>
            </a:r>
          </a:p>
          <a:p>
            <a:pPr lvl="2" algn="just">
              <a:buFont typeface="Arial" panose="020B0604020202020204" pitchFamily="34" charset="0"/>
              <a:buChar char="•"/>
            </a:pPr>
            <a:r>
              <a:rPr lang="en-US" sz="1800" dirty="0"/>
              <a:t>Mobile notifications with photos.</a:t>
            </a:r>
          </a:p>
          <a:p>
            <a:pPr algn="just"/>
            <a:endParaRPr lang="en-US" dirty="0" smtClean="0"/>
          </a:p>
          <a:p>
            <a:pPr marL="0" indent="0">
              <a:buNone/>
            </a:pPr>
            <a:endParaRPr lang="en-US" dirty="0" smtClean="0"/>
          </a:p>
          <a:p>
            <a:endParaRPr lang="en-US" dirty="0" smtClean="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6" name="Rectangle 5"/>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23843890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a:spLocks/>
          </p:cNvSpPr>
          <p:nvPr>
            <p:custDataLst>
              <p:tags r:id="rId2"/>
            </p:custDataLst>
          </p:nvPr>
        </p:nvSpPr>
        <p:spPr>
          <a:xfrm>
            <a:off x="296606" y="546573"/>
            <a:ext cx="11616432"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algn="ctr" defTabSz="1016264">
              <a:lnSpc>
                <a:spcPct val="89000"/>
              </a:lnSpc>
            </a:pPr>
            <a:r>
              <a:rPr lang="en-GB" sz="3112" kern="0" dirty="0"/>
              <a:t>Connected Home - Use cases</a:t>
            </a:r>
          </a:p>
        </p:txBody>
      </p:sp>
      <p:sp>
        <p:nvSpPr>
          <p:cNvPr id="7" name="Rectangle 6"/>
          <p:cNvSpPr>
            <a:spLocks/>
          </p:cNvSpPr>
          <p:nvPr>
            <p:custDataLst>
              <p:tags r:id="rId3"/>
            </p:custDataLst>
          </p:nvPr>
        </p:nvSpPr>
        <p:spPr>
          <a:xfrm>
            <a:off x="659355" y="6272592"/>
            <a:ext cx="10172494" cy="119975"/>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GB" sz="667" b="1" kern="0">
                <a:solidFill>
                  <a:srgbClr val="D70012"/>
                </a:solidFill>
                <a:latin typeface="Bosch Office Sans"/>
              </a:rPr>
              <a:t>Internal </a:t>
            </a:r>
            <a:r>
              <a:rPr lang="en-GB" sz="667" kern="0">
                <a:solidFill>
                  <a:srgbClr val="000000"/>
                </a:solidFill>
              </a:rPr>
              <a:t>| RBEI/BSJ3 | 2018-01-15</a:t>
            </a:r>
            <a:endParaRPr lang="en-GB" sz="667" kern="0" dirty="0">
              <a:solidFill>
                <a:srgbClr val="000000"/>
              </a:solidFill>
            </a:endParaRPr>
          </a:p>
        </p:txBody>
      </p:sp>
      <p:sp>
        <p:nvSpPr>
          <p:cNvPr id="5" name="Rectangle 4"/>
          <p:cNvSpPr>
            <a:spLocks/>
          </p:cNvSpPr>
          <p:nvPr>
            <p:custDataLst>
              <p:tags r:id="rId4"/>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wrap="none" lIns="0" tIns="0" rIns="0" bIns="0" rtlCol="0" anchor="t"/>
          <a:lstStyle/>
          <a:p>
            <a:pPr defTabSz="1016264"/>
            <a:r>
              <a:rPr lang="en-GB" sz="1334" kern="0">
                <a:solidFill>
                  <a:srgbClr val="999FA6"/>
                </a:solidFill>
                <a:latin typeface="Bosch Office Sans"/>
              </a:rPr>
              <a:t>6</a:t>
            </a:r>
            <a:endParaRPr lang="en-GB" sz="1334" kern="0" dirty="0">
              <a:solidFill>
                <a:srgbClr val="999FA6"/>
              </a:solidFill>
              <a:latin typeface="Bosch Office Sans"/>
            </a:endParaRPr>
          </a:p>
        </p:txBody>
      </p:sp>
      <p:sp>
        <p:nvSpPr>
          <p:cNvPr id="4" name="Rectangle 3"/>
          <p:cNvSpPr>
            <a:spLocks/>
          </p:cNvSpPr>
          <p:nvPr>
            <p:custDataLst>
              <p:tags r:id="rId5"/>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19761" rIns="0" bIns="0" rtlCol="0" anchor="t">
            <a:normAutofit/>
          </a:bodyPr>
          <a:lstStyle/>
          <a:p>
            <a:pPr defTabSz="1016264">
              <a:lnSpc>
                <a:spcPts val="1000"/>
              </a:lnSpc>
            </a:pPr>
            <a:endParaRPr lang="en-GB" sz="611" kern="0" dirty="0">
              <a:latin typeface="Bosch Office Sans"/>
            </a:endParaRPr>
          </a:p>
        </p:txBody>
      </p:sp>
      <p:sp>
        <p:nvSpPr>
          <p:cNvPr id="3" name="TextBox 2" hidden="1"/>
          <p:cNvSpPr txBox="1"/>
          <p:nvPr>
            <p:custDataLst>
              <p:tags r:id="rId6"/>
            </p:custDataLst>
          </p:nvPr>
        </p:nvSpPr>
        <p:spPr>
          <a:xfrm>
            <a:off x="197" y="6640986"/>
            <a:ext cx="0" cy="0"/>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none" lIns="0" tIns="0" rIns="0" bIns="0" rtlCol="0" anchor="t">
            <a:noAutofit/>
          </a:bodyPr>
          <a:lstStyle/>
          <a:p>
            <a:pPr defTabSz="1016264">
              <a:lnSpc>
                <a:spcPct val="107000"/>
              </a:lnSpc>
            </a:pPr>
            <a:endParaRPr lang="en-GB" sz="1445" kern="0" dirty="0" err="1"/>
          </a:p>
        </p:txBody>
      </p:sp>
      <p:pic>
        <p:nvPicPr>
          <p:cNvPr id="45" name="Picture 44"/>
          <p:cNvPicPr>
            <a:picLocks/>
          </p:cNvPicPr>
          <p:nvPr>
            <p:custDataLst>
              <p:tags r:id="rId7"/>
            </p:custDataLst>
          </p:nvPr>
        </p:nvPicPr>
        <p:blipFill>
          <a:blip r:embed="rId33">
            <a:extLst>
              <a:ext uri="{28A0092B-C50C-407E-A947-70E740481C1C}">
                <a14:useLocalDpi xmlns:a14="http://schemas.microsoft.com/office/drawing/2010/main" val="0"/>
              </a:ext>
            </a:extLst>
          </a:blip>
          <a:stretch>
            <a:fillRect/>
          </a:stretch>
        </p:blipFill>
        <p:spPr>
          <a:xfrm>
            <a:off x="4261425" y="2346555"/>
            <a:ext cx="3469176" cy="2020300"/>
          </a:xfrm>
          <a:prstGeom prst="rect">
            <a:avLst/>
          </a:prstGeom>
        </p:spPr>
      </p:pic>
      <p:pic>
        <p:nvPicPr>
          <p:cNvPr id="46" name="Picture 45"/>
          <p:cNvPicPr>
            <a:picLocks/>
          </p:cNvPicPr>
          <p:nvPr>
            <p:custDataLst>
              <p:tags r:id="rId8"/>
            </p:custDataLst>
          </p:nvPr>
        </p:nvPicPr>
        <p:blipFill>
          <a:blip r:embed="rId34">
            <a:extLst>
              <a:ext uri="{28A0092B-C50C-407E-A947-70E740481C1C}">
                <a14:useLocalDpi xmlns:a14="http://schemas.microsoft.com/office/drawing/2010/main" val="0"/>
              </a:ext>
            </a:extLst>
          </a:blip>
          <a:stretch>
            <a:fillRect/>
          </a:stretch>
        </p:blipFill>
        <p:spPr>
          <a:xfrm>
            <a:off x="617011" y="1451432"/>
            <a:ext cx="2391314" cy="1447802"/>
          </a:xfrm>
          <a:prstGeom prst="rect">
            <a:avLst/>
          </a:prstGeom>
        </p:spPr>
      </p:pic>
      <p:pic>
        <p:nvPicPr>
          <p:cNvPr id="47" name="Picture 46"/>
          <p:cNvPicPr>
            <a:picLocks/>
          </p:cNvPicPr>
          <p:nvPr>
            <p:custDataLst>
              <p:tags r:id="rId9"/>
            </p:custDataLst>
          </p:nvPr>
        </p:nvPicPr>
        <p:blipFill>
          <a:blip r:embed="rId35">
            <a:extLst>
              <a:ext uri="{28A0092B-C50C-407E-A947-70E740481C1C}">
                <a14:useLocalDpi xmlns:a14="http://schemas.microsoft.com/office/drawing/2010/main" val="0"/>
              </a:ext>
            </a:extLst>
          </a:blip>
          <a:stretch>
            <a:fillRect/>
          </a:stretch>
        </p:blipFill>
        <p:spPr>
          <a:xfrm>
            <a:off x="3153799" y="1313417"/>
            <a:ext cx="1012658" cy="759494"/>
          </a:xfrm>
          <a:prstGeom prst="rect">
            <a:avLst/>
          </a:prstGeom>
        </p:spPr>
      </p:pic>
      <p:pic>
        <p:nvPicPr>
          <p:cNvPr id="48" name="Picture 47"/>
          <p:cNvPicPr>
            <a:picLocks/>
          </p:cNvPicPr>
          <p:nvPr>
            <p:custDataLst>
              <p:tags r:id="rId10"/>
            </p:custDataLst>
          </p:nvPr>
        </p:nvPicPr>
        <p:blipFill>
          <a:blip r:embed="rId36">
            <a:extLst>
              <a:ext uri="{28A0092B-C50C-407E-A947-70E740481C1C}">
                <a14:useLocalDpi xmlns:a14="http://schemas.microsoft.com/office/drawing/2010/main" val="0"/>
              </a:ext>
            </a:extLst>
          </a:blip>
          <a:stretch>
            <a:fillRect/>
          </a:stretch>
        </p:blipFill>
        <p:spPr>
          <a:xfrm>
            <a:off x="7809411" y="1367388"/>
            <a:ext cx="1356211" cy="1000002"/>
          </a:xfrm>
          <a:prstGeom prst="rect">
            <a:avLst/>
          </a:prstGeom>
        </p:spPr>
      </p:pic>
      <p:sp>
        <p:nvSpPr>
          <p:cNvPr id="21" name="Right Arrow 20"/>
          <p:cNvSpPr/>
          <p:nvPr>
            <p:custDataLst>
              <p:tags r:id="rId11"/>
            </p:custDataLst>
          </p:nvPr>
        </p:nvSpPr>
        <p:spPr>
          <a:xfrm rot="1819264">
            <a:off x="2892056" y="2571402"/>
            <a:ext cx="1519421"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pic>
        <p:nvPicPr>
          <p:cNvPr id="49" name="Picture 48"/>
          <p:cNvPicPr>
            <a:picLocks/>
          </p:cNvPicPr>
          <p:nvPr>
            <p:custDataLst>
              <p:tags r:id="rId12"/>
            </p:custDataLst>
          </p:nvPr>
        </p:nvPicPr>
        <p:blipFill>
          <a:blip r:embed="rId37">
            <a:extLst>
              <a:ext uri="{28A0092B-C50C-407E-A947-70E740481C1C}">
                <a14:useLocalDpi xmlns:a14="http://schemas.microsoft.com/office/drawing/2010/main" val="0"/>
              </a:ext>
            </a:extLst>
          </a:blip>
          <a:stretch>
            <a:fillRect/>
          </a:stretch>
        </p:blipFill>
        <p:spPr>
          <a:xfrm>
            <a:off x="9622856" y="1189337"/>
            <a:ext cx="628877" cy="640479"/>
          </a:xfrm>
          <a:prstGeom prst="rect">
            <a:avLst/>
          </a:prstGeom>
        </p:spPr>
      </p:pic>
      <p:pic>
        <p:nvPicPr>
          <p:cNvPr id="50" name="Picture 49"/>
          <p:cNvPicPr>
            <a:picLocks/>
          </p:cNvPicPr>
          <p:nvPr>
            <p:custDataLst>
              <p:tags r:id="rId13"/>
            </p:custDataLst>
          </p:nvPr>
        </p:nvPicPr>
        <p:blipFill>
          <a:blip r:embed="rId38" cstate="print">
            <a:extLst>
              <a:ext uri="{28A0092B-C50C-407E-A947-70E740481C1C}">
                <a14:useLocalDpi xmlns:a14="http://schemas.microsoft.com/office/drawing/2010/main" val="0"/>
              </a:ext>
            </a:extLst>
          </a:blip>
          <a:stretch>
            <a:fillRect/>
          </a:stretch>
        </p:blipFill>
        <p:spPr>
          <a:xfrm>
            <a:off x="9160650" y="1867390"/>
            <a:ext cx="1219514" cy="1105184"/>
          </a:xfrm>
          <a:prstGeom prst="rect">
            <a:avLst/>
          </a:prstGeom>
        </p:spPr>
      </p:pic>
      <p:sp>
        <p:nvSpPr>
          <p:cNvPr id="24" name="Right Arrow 23"/>
          <p:cNvSpPr/>
          <p:nvPr>
            <p:custDataLst>
              <p:tags r:id="rId14"/>
            </p:custDataLst>
          </p:nvPr>
        </p:nvSpPr>
        <p:spPr>
          <a:xfrm rot="9322655">
            <a:off x="7560711" y="2640503"/>
            <a:ext cx="1519421"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pic>
        <p:nvPicPr>
          <p:cNvPr id="51" name="Picture 50"/>
          <p:cNvPicPr>
            <a:picLocks/>
          </p:cNvPicPr>
          <p:nvPr>
            <p:custDataLst>
              <p:tags r:id="rId15"/>
            </p:custDataLst>
          </p:nvPr>
        </p:nvPicPr>
        <p:blipFill>
          <a:blip r:embed="rId39">
            <a:extLst>
              <a:ext uri="{28A0092B-C50C-407E-A947-70E740481C1C}">
                <a14:useLocalDpi xmlns:a14="http://schemas.microsoft.com/office/drawing/2010/main" val="0"/>
              </a:ext>
            </a:extLst>
          </a:blip>
          <a:stretch>
            <a:fillRect/>
          </a:stretch>
        </p:blipFill>
        <p:spPr>
          <a:xfrm>
            <a:off x="486327" y="4094961"/>
            <a:ext cx="2481354" cy="2268010"/>
          </a:xfrm>
          <a:prstGeom prst="rect">
            <a:avLst/>
          </a:prstGeom>
        </p:spPr>
      </p:pic>
      <p:pic>
        <p:nvPicPr>
          <p:cNvPr id="52" name="Picture 51"/>
          <p:cNvPicPr>
            <a:picLocks/>
          </p:cNvPicPr>
          <p:nvPr>
            <p:custDataLst>
              <p:tags r:id="rId16"/>
            </p:custDataLst>
          </p:nvPr>
        </p:nvPicPr>
        <p:blipFill>
          <a:blip r:embed="rId40">
            <a:extLst>
              <a:ext uri="{28A0092B-C50C-407E-A947-70E740481C1C}">
                <a14:useLocalDpi xmlns:a14="http://schemas.microsoft.com/office/drawing/2010/main" val="0"/>
              </a:ext>
            </a:extLst>
          </a:blip>
          <a:stretch>
            <a:fillRect/>
          </a:stretch>
        </p:blipFill>
        <p:spPr>
          <a:xfrm>
            <a:off x="3153799" y="4767819"/>
            <a:ext cx="750919" cy="1335602"/>
          </a:xfrm>
          <a:prstGeom prst="rect">
            <a:avLst/>
          </a:prstGeom>
        </p:spPr>
      </p:pic>
      <p:sp>
        <p:nvSpPr>
          <p:cNvPr id="27" name="Right Arrow 26"/>
          <p:cNvSpPr/>
          <p:nvPr>
            <p:custDataLst>
              <p:tags r:id="rId17"/>
            </p:custDataLst>
          </p:nvPr>
        </p:nvSpPr>
        <p:spPr>
          <a:xfrm rot="19876382">
            <a:off x="2928409" y="3791416"/>
            <a:ext cx="1519421"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sp>
        <p:nvSpPr>
          <p:cNvPr id="28" name="TextBox 27"/>
          <p:cNvSpPr txBox="1"/>
          <p:nvPr>
            <p:custDataLst>
              <p:tags r:id="rId18"/>
            </p:custDataLst>
          </p:nvPr>
        </p:nvSpPr>
        <p:spPr>
          <a:xfrm>
            <a:off x="456808" y="2972575"/>
            <a:ext cx="2413820" cy="203243"/>
          </a:xfrm>
          <a:prstGeom prst="rect">
            <a:avLst/>
          </a:prstGeom>
          <a:noFill/>
        </p:spPr>
        <p:txBody>
          <a:bodyPr wrap="square" lIns="0" tIns="0" rIns="0" bIns="0" rtlCol="0">
            <a:noAutofit/>
          </a:bodyPr>
          <a:lstStyle/>
          <a:p>
            <a:pPr defTabSz="1016264">
              <a:lnSpc>
                <a:spcPct val="107000"/>
              </a:lnSpc>
              <a:spcBef>
                <a:spcPts val="556"/>
              </a:spcBef>
            </a:pPr>
            <a:r>
              <a:rPr lang="en-GB" sz="2001" kern="0" dirty="0"/>
              <a:t>Remote Visitor Alert</a:t>
            </a:r>
          </a:p>
        </p:txBody>
      </p:sp>
      <p:sp>
        <p:nvSpPr>
          <p:cNvPr id="29" name="TextBox 28"/>
          <p:cNvSpPr txBox="1"/>
          <p:nvPr>
            <p:custDataLst>
              <p:tags r:id="rId19"/>
            </p:custDataLst>
          </p:nvPr>
        </p:nvSpPr>
        <p:spPr>
          <a:xfrm>
            <a:off x="452957" y="3488408"/>
            <a:ext cx="3184994" cy="1026858"/>
          </a:xfrm>
          <a:prstGeom prst="rect">
            <a:avLst/>
          </a:prstGeom>
          <a:noFill/>
        </p:spPr>
        <p:txBody>
          <a:bodyPr wrap="square" lIns="0" tIns="0" rIns="0" bIns="0" rtlCol="0">
            <a:noAutofit/>
          </a:bodyPr>
          <a:lstStyle/>
          <a:p>
            <a:pPr defTabSz="1016264">
              <a:lnSpc>
                <a:spcPct val="107000"/>
              </a:lnSpc>
              <a:spcBef>
                <a:spcPts val="556"/>
              </a:spcBef>
            </a:pPr>
            <a:r>
              <a:rPr lang="en-GB" sz="2001" kern="0" dirty="0"/>
              <a:t>Indoor Pollutants Monitoring</a:t>
            </a:r>
          </a:p>
        </p:txBody>
      </p:sp>
      <p:cxnSp>
        <p:nvCxnSpPr>
          <p:cNvPr id="31" name="Straight Connector 30"/>
          <p:cNvCxnSpPr/>
          <p:nvPr>
            <p:custDataLst>
              <p:tags r:id="rId20"/>
            </p:custDataLst>
          </p:nvPr>
        </p:nvCxnSpPr>
        <p:spPr>
          <a:xfrm>
            <a:off x="288137" y="3417557"/>
            <a:ext cx="369626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custDataLst>
              <p:tags r:id="rId21"/>
            </p:custDataLst>
          </p:nvPr>
        </p:nvCxnSpPr>
        <p:spPr>
          <a:xfrm>
            <a:off x="7730601" y="3456830"/>
            <a:ext cx="4279957"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custDataLst>
              <p:tags r:id="rId22"/>
            </p:custDataLst>
          </p:nvPr>
        </p:nvSpPr>
        <p:spPr>
          <a:xfrm>
            <a:off x="8559948" y="2968724"/>
            <a:ext cx="2711511" cy="377834"/>
          </a:xfrm>
          <a:prstGeom prst="rect">
            <a:avLst/>
          </a:prstGeom>
          <a:noFill/>
        </p:spPr>
        <p:txBody>
          <a:bodyPr wrap="square" lIns="0" tIns="0" rIns="0" bIns="0" rtlCol="0">
            <a:noAutofit/>
          </a:bodyPr>
          <a:lstStyle/>
          <a:p>
            <a:pPr defTabSz="1016264">
              <a:lnSpc>
                <a:spcPct val="107000"/>
              </a:lnSpc>
              <a:spcBef>
                <a:spcPts val="556"/>
              </a:spcBef>
            </a:pPr>
            <a:r>
              <a:rPr lang="en-GB" sz="2001" kern="0" dirty="0"/>
              <a:t>Remote Lock / Unlock</a:t>
            </a:r>
          </a:p>
        </p:txBody>
      </p:sp>
      <p:sp>
        <p:nvSpPr>
          <p:cNvPr id="34" name="TextBox 33"/>
          <p:cNvSpPr txBox="1"/>
          <p:nvPr>
            <p:custDataLst>
              <p:tags r:id="rId23"/>
            </p:custDataLst>
          </p:nvPr>
        </p:nvSpPr>
        <p:spPr>
          <a:xfrm>
            <a:off x="8567645" y="3530750"/>
            <a:ext cx="3564171" cy="708441"/>
          </a:xfrm>
          <a:prstGeom prst="rect">
            <a:avLst/>
          </a:prstGeom>
          <a:noFill/>
        </p:spPr>
        <p:txBody>
          <a:bodyPr wrap="square" lIns="0" tIns="0" rIns="0" bIns="0" rtlCol="0">
            <a:noAutofit/>
          </a:bodyPr>
          <a:lstStyle/>
          <a:p>
            <a:pPr defTabSz="1016264">
              <a:lnSpc>
                <a:spcPct val="107000"/>
              </a:lnSpc>
              <a:spcBef>
                <a:spcPts val="556"/>
              </a:spcBef>
            </a:pPr>
            <a:r>
              <a:rPr lang="en-GB" sz="2001" kern="0" dirty="0"/>
              <a:t>Utility Monitoring &amp; Controlling</a:t>
            </a:r>
          </a:p>
        </p:txBody>
      </p:sp>
      <p:pic>
        <p:nvPicPr>
          <p:cNvPr id="53" name="Picture 52"/>
          <p:cNvPicPr>
            <a:picLocks/>
          </p:cNvPicPr>
          <p:nvPr>
            <p:custDataLst>
              <p:tags r:id="rId24"/>
            </p:custDataLst>
          </p:nvPr>
        </p:nvPicPr>
        <p:blipFill>
          <a:blip r:embed="rId41">
            <a:extLst>
              <a:ext uri="{28A0092B-C50C-407E-A947-70E740481C1C}">
                <a14:useLocalDpi xmlns:a14="http://schemas.microsoft.com/office/drawing/2010/main" val="0"/>
              </a:ext>
            </a:extLst>
          </a:blip>
          <a:stretch>
            <a:fillRect/>
          </a:stretch>
        </p:blipFill>
        <p:spPr>
          <a:xfrm>
            <a:off x="8124014" y="4297742"/>
            <a:ext cx="1598422" cy="1028356"/>
          </a:xfrm>
          <a:prstGeom prst="rect">
            <a:avLst/>
          </a:prstGeom>
        </p:spPr>
      </p:pic>
      <p:pic>
        <p:nvPicPr>
          <p:cNvPr id="54" name="Picture 53"/>
          <p:cNvPicPr>
            <a:picLocks/>
          </p:cNvPicPr>
          <p:nvPr>
            <p:custDataLst>
              <p:tags r:id="rId25"/>
            </p:custDataLst>
          </p:nvPr>
        </p:nvPicPr>
        <p:blipFill>
          <a:blip r:embed="rId42">
            <a:extLst>
              <a:ext uri="{28A0092B-C50C-407E-A947-70E740481C1C}">
                <a14:useLocalDpi xmlns:a14="http://schemas.microsoft.com/office/drawing/2010/main" val="0"/>
              </a:ext>
            </a:extLst>
          </a:blip>
          <a:stretch>
            <a:fillRect/>
          </a:stretch>
        </p:blipFill>
        <p:spPr>
          <a:xfrm>
            <a:off x="8509134" y="5166336"/>
            <a:ext cx="613983" cy="1071461"/>
          </a:xfrm>
          <a:prstGeom prst="rect">
            <a:avLst/>
          </a:prstGeom>
        </p:spPr>
      </p:pic>
      <p:sp>
        <p:nvSpPr>
          <p:cNvPr id="38" name="TextBox 37"/>
          <p:cNvSpPr txBox="1"/>
          <p:nvPr>
            <p:custDataLst>
              <p:tags r:id="rId26"/>
            </p:custDataLst>
          </p:nvPr>
        </p:nvSpPr>
        <p:spPr>
          <a:xfrm>
            <a:off x="8223594" y="5839285"/>
            <a:ext cx="1399262" cy="128100"/>
          </a:xfrm>
          <a:prstGeom prst="rect">
            <a:avLst/>
          </a:prstGeom>
          <a:noFill/>
        </p:spPr>
        <p:txBody>
          <a:bodyPr wrap="square" lIns="0" tIns="0" rIns="0" bIns="0" rtlCol="0">
            <a:noAutofit/>
          </a:bodyPr>
          <a:lstStyle/>
          <a:p>
            <a:pPr defTabSz="1016264">
              <a:lnSpc>
                <a:spcPct val="107000"/>
              </a:lnSpc>
              <a:spcBef>
                <a:spcPts val="556"/>
              </a:spcBef>
            </a:pPr>
            <a:r>
              <a:rPr lang="en-GB" sz="889" kern="0" dirty="0">
                <a:solidFill>
                  <a:srgbClr val="000000"/>
                </a:solidFill>
              </a:rPr>
              <a:t>Overhead tank water level</a:t>
            </a:r>
          </a:p>
        </p:txBody>
      </p:sp>
      <p:cxnSp>
        <p:nvCxnSpPr>
          <p:cNvPr id="40" name="Straight Connector 39"/>
          <p:cNvCxnSpPr/>
          <p:nvPr>
            <p:custDataLst>
              <p:tags r:id="rId27"/>
            </p:custDataLst>
          </p:nvPr>
        </p:nvCxnSpPr>
        <p:spPr>
          <a:xfrm>
            <a:off x="9885654" y="3904788"/>
            <a:ext cx="0" cy="2029461"/>
          </a:xfrm>
          <a:prstGeom prst="line">
            <a:avLst/>
          </a:prstGeom>
          <a:ln>
            <a:prstDash val="dash"/>
          </a:ln>
        </p:spPr>
        <p:style>
          <a:lnRef idx="1">
            <a:schemeClr val="accent1"/>
          </a:lnRef>
          <a:fillRef idx="0">
            <a:schemeClr val="accent1"/>
          </a:fillRef>
          <a:effectRef idx="0">
            <a:schemeClr val="accent1"/>
          </a:effectRef>
          <a:fontRef idx="minor">
            <a:schemeClr val="tx1"/>
          </a:fontRef>
        </p:style>
      </p:cxnSp>
      <p:pic>
        <p:nvPicPr>
          <p:cNvPr id="55" name="Picture 54"/>
          <p:cNvPicPr>
            <a:picLocks/>
          </p:cNvPicPr>
          <p:nvPr>
            <p:custDataLst>
              <p:tags r:id="rId28"/>
            </p:custDataLst>
          </p:nvPr>
        </p:nvPicPr>
        <p:blipFill>
          <a:blip r:embed="rId43">
            <a:extLst>
              <a:ext uri="{28A0092B-C50C-407E-A947-70E740481C1C}">
                <a14:useLocalDpi xmlns:a14="http://schemas.microsoft.com/office/drawing/2010/main" val="0"/>
              </a:ext>
            </a:extLst>
          </a:blip>
          <a:stretch>
            <a:fillRect/>
          </a:stretch>
        </p:blipFill>
        <p:spPr>
          <a:xfrm>
            <a:off x="9885654" y="4319816"/>
            <a:ext cx="2252242" cy="1537297"/>
          </a:xfrm>
          <a:prstGeom prst="rect">
            <a:avLst/>
          </a:prstGeom>
        </p:spPr>
      </p:pic>
      <p:sp>
        <p:nvSpPr>
          <p:cNvPr id="43" name="TextBox 42"/>
          <p:cNvSpPr txBox="1"/>
          <p:nvPr>
            <p:custDataLst>
              <p:tags r:id="rId29"/>
            </p:custDataLst>
          </p:nvPr>
        </p:nvSpPr>
        <p:spPr>
          <a:xfrm>
            <a:off x="10211372" y="5809637"/>
            <a:ext cx="1399262" cy="128100"/>
          </a:xfrm>
          <a:prstGeom prst="rect">
            <a:avLst/>
          </a:prstGeom>
          <a:noFill/>
        </p:spPr>
        <p:txBody>
          <a:bodyPr wrap="square" lIns="0" tIns="0" rIns="0" bIns="0" rtlCol="0">
            <a:noAutofit/>
          </a:bodyPr>
          <a:lstStyle/>
          <a:p>
            <a:pPr defTabSz="1016264">
              <a:lnSpc>
                <a:spcPct val="107000"/>
              </a:lnSpc>
              <a:spcBef>
                <a:spcPts val="556"/>
              </a:spcBef>
            </a:pPr>
            <a:r>
              <a:rPr lang="en-GB" sz="889" kern="0" dirty="0">
                <a:solidFill>
                  <a:srgbClr val="000000"/>
                </a:solidFill>
              </a:rPr>
              <a:t>Home electric utility Control</a:t>
            </a:r>
          </a:p>
        </p:txBody>
      </p:sp>
      <p:sp>
        <p:nvSpPr>
          <p:cNvPr id="44" name="Right Arrow 43"/>
          <p:cNvSpPr/>
          <p:nvPr>
            <p:custDataLst>
              <p:tags r:id="rId30"/>
            </p:custDataLst>
          </p:nvPr>
        </p:nvSpPr>
        <p:spPr>
          <a:xfrm rot="13564586">
            <a:off x="7177577" y="4220381"/>
            <a:ext cx="1271774" cy="496582"/>
          </a:xfrm>
          <a:prstGeom prst="rightArrow">
            <a:avLst/>
          </a:prstGeom>
          <a:solidFill>
            <a:schemeClr val="accent4">
              <a:lumMod val="60000"/>
              <a:lumOff val="40000"/>
            </a:schemeClr>
          </a:solidFill>
          <a:ln w="9525" cap="flat" cmpd="sng" algn="ctr">
            <a:solidFill>
              <a:srgbClr val="3F136C"/>
            </a:solidFill>
            <a:prstDash val="solid"/>
          </a:ln>
          <a:effectLst/>
        </p:spPr>
        <p:txBody>
          <a:bodyPr rtlCol="0" anchor="ctr"/>
          <a:lstStyle/>
          <a:p>
            <a:pPr algn="ctr" defTabSz="1016264"/>
            <a:endParaRPr lang="en-GB" sz="2001" kern="0" dirty="0">
              <a:solidFill>
                <a:srgbClr val="000000"/>
              </a:solidFill>
              <a:latin typeface="Bosch Office Sans"/>
            </a:endParaRPr>
          </a:p>
        </p:txBody>
      </p:sp>
      <p:pic>
        <p:nvPicPr>
          <p:cNvPr id="35" name="Picture 34"/>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36" name="Rectangle 35"/>
          <p:cNvSpPr>
            <a:spLocks/>
          </p:cNvSpPr>
          <p:nvPr>
            <p:custDataLst>
              <p:tags r:id="rId3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custDataLst>
      <p:tags r:id="rId1"/>
    </p:custDataLst>
    <p:extLst>
      <p:ext uri="{BB962C8B-B14F-4D97-AF65-F5344CB8AC3E}">
        <p14:creationId xmlns:p14="http://schemas.microsoft.com/office/powerpoint/2010/main" val="1984329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2302" y="639754"/>
            <a:ext cx="9404723" cy="711064"/>
          </a:xfrm>
        </p:spPr>
        <p:txBody>
          <a:bodyPr/>
          <a:lstStyle/>
          <a:p>
            <a:pPr algn="ctr"/>
            <a:r>
              <a:rPr lang="en-US" dirty="0" smtClean="0"/>
              <a:t>Block Diagram</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357" y="1910600"/>
            <a:ext cx="9961123" cy="407588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6" name="Rectangle 5"/>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1115882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806009"/>
            <a:ext cx="9404723" cy="1400530"/>
          </a:xfrm>
        </p:spPr>
        <p:txBody>
          <a:bodyPr/>
          <a:lstStyle/>
          <a:p>
            <a:pPr algn="ctr"/>
            <a:r>
              <a:rPr lang="en-US" dirty="0" smtClean="0"/>
              <a:t>Requirements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Hardware requirements</a:t>
            </a:r>
          </a:p>
          <a:p>
            <a:r>
              <a:rPr lang="en-US" dirty="0" smtClean="0"/>
              <a:t>Raspberry pi</a:t>
            </a:r>
          </a:p>
          <a:p>
            <a:r>
              <a:rPr lang="en-US" dirty="0" smtClean="0"/>
              <a:t>Sensors</a:t>
            </a:r>
          </a:p>
          <a:p>
            <a:r>
              <a:rPr lang="en-US" dirty="0" smtClean="0"/>
              <a:t>Bread board</a:t>
            </a:r>
          </a:p>
          <a:p>
            <a:r>
              <a:rPr lang="en-US" dirty="0" smtClean="0"/>
              <a:t>Connecting wires</a:t>
            </a:r>
          </a:p>
          <a:p>
            <a:r>
              <a:rPr lang="en-US" dirty="0" smtClean="0"/>
              <a:t>Push Button </a:t>
            </a:r>
          </a:p>
          <a:p>
            <a:r>
              <a:rPr lang="en-US" dirty="0" smtClean="0"/>
              <a:t>Web camera</a:t>
            </a:r>
          </a:p>
          <a:p>
            <a:pPr marL="0" indent="0">
              <a:buNone/>
            </a:pPr>
            <a:r>
              <a:rPr lang="en-US" b="1" dirty="0" smtClean="0"/>
              <a:t>Software requirements</a:t>
            </a:r>
          </a:p>
          <a:p>
            <a:r>
              <a:rPr lang="en-US" dirty="0" smtClean="0"/>
              <a:t>Raspbian</a:t>
            </a:r>
          </a:p>
          <a:p>
            <a:r>
              <a:rPr lang="en-US" dirty="0" smtClean="0"/>
              <a:t>SMTP</a:t>
            </a:r>
          </a:p>
          <a:p>
            <a:pPr>
              <a:buFont typeface="Wingdings" panose="05000000000000000000" pitchFamily="2" charset="2"/>
              <a:buChar char="Ø"/>
            </a:pPr>
            <a:r>
              <a:rPr lang="en-US" dirty="0" smtClean="0"/>
              <a:t>Java JDK</a:t>
            </a:r>
          </a:p>
          <a:p>
            <a:pPr>
              <a:buFont typeface="Wingdings" panose="05000000000000000000" pitchFamily="2" charset="2"/>
              <a:buChar char="Ø"/>
            </a:pPr>
            <a:r>
              <a:rPr lang="en-US" dirty="0" smtClean="0"/>
              <a:t>Android studio</a:t>
            </a:r>
          </a:p>
          <a:p>
            <a:pPr>
              <a:buFont typeface="Wingdings" panose="05000000000000000000" pitchFamily="2" charset="2"/>
              <a:buChar char="Ø"/>
            </a:pPr>
            <a:r>
              <a:rPr lang="en-US" dirty="0" smtClean="0"/>
              <a:t>Emulator</a:t>
            </a:r>
          </a:p>
          <a:p>
            <a:pPr>
              <a:buFont typeface="Wingdings" panose="05000000000000000000" pitchFamily="2" charset="2"/>
              <a:buChar char="Ø"/>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6" name="Rectangle 5"/>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9504188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4420" y="1413163"/>
            <a:ext cx="8579843" cy="5011806"/>
          </a:xfrm>
          <a:prstGeom prst="rect">
            <a:avLst/>
          </a:prstGeom>
        </p:spPr>
      </p:pic>
      <p:sp>
        <p:nvSpPr>
          <p:cNvPr id="5" name="Title 4"/>
          <p:cNvSpPr>
            <a:spLocks noGrp="1"/>
          </p:cNvSpPr>
          <p:nvPr>
            <p:ph type="title"/>
          </p:nvPr>
        </p:nvSpPr>
        <p:spPr>
          <a:xfrm>
            <a:off x="935182" y="452718"/>
            <a:ext cx="9115652" cy="607155"/>
          </a:xfrm>
        </p:spPr>
        <p:txBody>
          <a:bodyPr/>
          <a:lstStyle/>
          <a:p>
            <a:pPr algn="ctr"/>
            <a:r>
              <a:rPr lang="en-US" dirty="0"/>
              <a:t>Raspberry </a:t>
            </a:r>
            <a:r>
              <a:rPr lang="en-US" dirty="0" smtClean="0"/>
              <a:t>Pi</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95" y="96595"/>
            <a:ext cx="2869191" cy="901541"/>
          </a:xfrm>
          <a:prstGeom prst="rect">
            <a:avLst/>
          </a:prstGeom>
        </p:spPr>
      </p:pic>
      <p:sp>
        <p:nvSpPr>
          <p:cNvPr id="8" name="Rectangle 7"/>
          <p:cNvSpPr>
            <a:spLocks/>
          </p:cNvSpPr>
          <p:nvPr>
            <p:custDataLst>
              <p:tags r:id="rId1"/>
            </p:custDataLst>
          </p:nvPr>
        </p:nvSpPr>
        <p:spPr>
          <a:xfrm>
            <a:off x="452957" y="6465634"/>
            <a:ext cx="10172494" cy="239951"/>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rgbClr val="3F136C"/>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lIns="0" tIns="0" rIns="0" bIns="0" rtlCol="0" anchor="t"/>
          <a:lstStyle/>
          <a:p>
            <a:pPr defTabSz="1016264">
              <a:lnSpc>
                <a:spcPct val="107000"/>
              </a:lnSpc>
              <a:spcAft>
                <a:spcPts val="111"/>
              </a:spcAft>
            </a:pPr>
            <a:r>
              <a:rPr lang="en-US" sz="667" kern="0" dirty="0">
                <a:solidFill>
                  <a:srgbClr val="B2B3B5"/>
                </a:solidFill>
                <a:latin typeface="Bosch Office Sans"/>
              </a:rPr>
              <a:t>©  </a:t>
            </a:r>
            <a:r>
              <a:rPr lang="en-US" sz="667" kern="0" dirty="0" smtClean="0">
                <a:solidFill>
                  <a:srgbClr val="B2B3B5"/>
                </a:solidFill>
                <a:latin typeface="Bosch Office Sans"/>
              </a:rPr>
              <a:t>Internal | Robert </a:t>
            </a:r>
            <a:r>
              <a:rPr lang="en-US" sz="667" kern="0" dirty="0">
                <a:solidFill>
                  <a:srgbClr val="B2B3B5"/>
                </a:solidFill>
                <a:latin typeface="Bosch Office Sans"/>
              </a:rPr>
              <a:t>Bosch Engineering and Business Solutions Private Limited 2017. All rights reserved, also regarding any disposal, exploitation, reproduction, editing, distribution, as well as in the event of applications for industrial property rights.</a:t>
            </a:r>
            <a:endParaRPr lang="en-GB" sz="667" kern="0" dirty="0">
              <a:solidFill>
                <a:srgbClr val="B2B3B5"/>
              </a:solidFill>
              <a:latin typeface="Bosch Office Sans"/>
            </a:endParaRPr>
          </a:p>
        </p:txBody>
      </p:sp>
    </p:spTree>
    <p:extLst>
      <p:ext uri="{BB962C8B-B14F-4D97-AF65-F5344CB8AC3E}">
        <p14:creationId xmlns:p14="http://schemas.microsoft.com/office/powerpoint/2010/main" val="31746532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10.xml><?xml version="1.0" encoding="utf-8"?>
<p:tagLst xmlns:a="http://schemas.openxmlformats.org/drawingml/2006/main" xmlns:r="http://schemas.openxmlformats.org/officeDocument/2006/relationships" xmlns:p="http://schemas.openxmlformats.org/presentationml/2006/main">
  <p:tag name="FONT" val="Reg5x5"/>
  <p:tag name="FONTSETCLASSNAME" val="FontSet1"/>
  <p:tag name="COLORS" val="-2;-2;-2;-2;-2;-2"/>
  <p:tag name="COLORSETCLASSNAME" val="ColorSet1"/>
  <p:tag name="SCRIPT" val="1"/>
  <p:tag name="FIELDS" val="REM_ANL;"/>
  <p:tag name="MLI" val="1"/>
  <p:tag name="SHAPESETGROUPCLASSNAME" val="ShapeSetGroup1"/>
  <p:tag name="SHAPESETCLASSNAME" val="TitleOnly"/>
  <p:tag name="COLORSETGROUPCLASSNAME" val="ColorSetGroup1"/>
  <p:tag name="FONTSETGROUPCLASSNAME" val="FontSetGroup1"/>
  <p:tag name="SHAPECLASSNAME" val="Attachment"/>
  <p:tag name="SHAPECLASSPROTECTIONTYPE" val="3"/>
</p:tagLst>
</file>

<file path=ppt/tags/tag11.xml><?xml version="1.0" encoding="utf-8"?>
<p:tagLst xmlns:a="http://schemas.openxmlformats.org/drawingml/2006/main" xmlns:r="http://schemas.openxmlformats.org/officeDocument/2006/relationships" xmlns:p="http://schemas.openxmlformats.org/presentationml/2006/main">
  <p:tag name="FONT" val="NavbarItem"/>
  <p:tag name="FONTSETCLASSNAME" val="FontSet1"/>
  <p:tag name="COLORS" val="-2;-2;-2;-2;-2;-2"/>
  <p:tag name="COLORSETCLASSNAME" val="ColorSet1"/>
  <p:tag name="MLI" val="1"/>
  <p:tag name="SHAPESETGROUPCLASSNAME" val="ShapeSetGroup1"/>
  <p:tag name="SHAPESETCLASSNAME" val="TitleOnly"/>
  <p:tag name="COLORSETGROUPCLASSNAME" val="ColorSetGroup1"/>
  <p:tag name="FONTSETGROUPCLASSNAME" val="FontSetGroup1"/>
  <p:tag name="SHAPECLASSNAME" val="tNavbar"/>
  <p:tag name="SHAPECLASSPROTECTIONTYPE" val="31"/>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1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1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19.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2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2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22.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2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5.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6.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27.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8.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29.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30.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31.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COLORSETCLASSNAME" val="ColorSet2"/>
  <p:tag name="COLORS" val="-2;-2;Primary;-1;-1;-2"/>
</p:tagLst>
</file>

<file path=ppt/tags/tag33.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 name="K_DONE" val="1"/>
</p:tagLst>
</file>

<file path=ppt/tags/tag34.xml><?xml version="1.0" encoding="utf-8"?>
<p:tagLst xmlns:a="http://schemas.openxmlformats.org/drawingml/2006/main" xmlns:r="http://schemas.openxmlformats.org/officeDocument/2006/relationships" xmlns:p="http://schemas.openxmlformats.org/presentationml/2006/main">
  <p:tag name="COLORSETCLASSNAME" val="ColorSet2"/>
  <p:tag name="COLORS" val="-2;-2;-2;-2;-1;-2"/>
</p:tagLst>
</file>

<file path=ppt/tags/tag35.xml><?xml version="1.0" encoding="utf-8"?>
<p:tagLst xmlns:a="http://schemas.openxmlformats.org/drawingml/2006/main" xmlns:r="http://schemas.openxmlformats.org/officeDocument/2006/relationships" xmlns:p="http://schemas.openxmlformats.org/presentationml/2006/main">
  <p:tag name="COLORSETCLASSNAME" val="ColorSet2"/>
  <p:tag name="COLORS" val="-1;-1;Violet;-1;-1;-2"/>
</p:tagLst>
</file>

<file path=ppt/tags/tag3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3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38.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39.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0.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1.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2.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3.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4.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6.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47.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FONT" val="Reg6"/>
  <p:tag name="FONTSETCLASSNAME" val="FontSet1"/>
  <p:tag name="FONTCOLOR" val="Black"/>
  <p:tag name="FONTCOLOR2" val="LightGray"/>
  <p:tag name="FONTCOLOR3" val="LightGray"/>
  <p:tag name="RUNS.FONT" val="3"/>
  <p:tag name="COLORS" val="-2;-2;-2;-2;Black;-2"/>
  <p:tag name="COLORSETCLASSNAME" val="ColorSet1"/>
  <p:tag name="SCRIPT" val="1"/>
  <p:tag name="FIELDS" val="REM_ABL;COPY;"/>
  <p:tag name="MLI" val="1"/>
  <p:tag name="SHAPESETGROUPCLASSNAME" val="ShapeSetGroup1"/>
  <p:tag name="SHAPESETCLASSNAME" val="TitleOnly"/>
  <p:tag name="COLORSETGROUPCLASSNAME" val="ColorSetGroup1"/>
  <p:tag name="FONTSETGROUPCLASSNAME" val="FontSetGroup1"/>
  <p:tag name="SHAPECLASSNAME" val="FooterLine2OnSlides"/>
  <p:tag name="SHAPECLASSPROTECTIONTYPE" val="63"/>
</p:tagLst>
</file>

<file path=ppt/tags/tag6.xml><?xml version="1.0" encoding="utf-8"?>
<p:tagLst xmlns:a="http://schemas.openxmlformats.org/drawingml/2006/main" xmlns:r="http://schemas.openxmlformats.org/officeDocument/2006/relationships" xmlns:p="http://schemas.openxmlformats.org/presentationml/2006/main">
  <p:tag name="FIELD.CHAPTER.CONTENT" val="Connected Home - Use cases"/>
  <p:tag name="FIELD.CHAPTER.VALUE" val="Connected Home - Use cases"/>
  <p:tag name="FIELD.DPT.CONTENT" val="RBEI/BSJ3"/>
  <p:tag name="FIELD.DPT.VALUE" val="RBEI/BSJ3 | "/>
  <p:tag name="FIELDS.INITIALIZED" val="1"/>
  <p:tag name="ML_1" val="RBEI_Kor"/>
  <p:tag name="ML_2" val="Bosch2.mcr"/>
  <p:tag name="ML_LAYOUT_RESOURCE" val="BOSCH2_16_9.mcr"/>
  <p:tag name="SHAPESETGROUPCLASSNAME" val="ShapeSetGroup1"/>
  <p:tag name="SHAPESETCLASSNAME" val="TitleOnly"/>
  <p:tag name="COLORSETGROUPCLASSNAME" val="ColorSetGroup1"/>
  <p:tag name="COLORSETCLASSNAME" val="ColorSet2"/>
  <p:tag name="FONTSETGROUPCLASSNAME" val="FontSetGroup1"/>
  <p:tag name="STYLESETGROUPCLASSNAME" val="StyleSetGroup1"/>
  <p:tag name="MAPNAME" val="Map1"/>
  <p:tag name="CFG.LAYOUT" val="BOSCH2"/>
  <p:tag name="MLI" val="1"/>
  <p:tag name="TEXTBOX 2_SHAPECLASSPROTECTIONTYPE" val="31"/>
  <p:tag name="RECTANGLE 3_SHAPECLASSPROTECTIONTYPE" val="3"/>
  <p:tag name="RECTANGLE 4_SHAPECLASSPROTECTIONTYPE" val="63"/>
  <p:tag name="RECTANGLE 5_SHAPECLASSPROTECTIONTYPE" val="63"/>
  <p:tag name="RECTANGLE 6_SHAPECLASSPROTECTIONTYPE" val="63"/>
  <p:tag name="TEXTBOX 7_SHAPECLASSPROTECTIONTYPE" val="25"/>
  <p:tag name="TITLE 1_SHAPECLASSPROTECTIONTYPE" val="9"/>
  <p:tag name="COMPRESSOR_INCLUDE" val="1"/>
</p:tagLst>
</file>

<file path=ppt/tags/tag7.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 val="-2;-2;-2;-2;-2;-2"/>
  <p:tag name="COLORSETCLASSNAME" val="ColorSet1"/>
  <p:tag name="SCRIPT" val="1"/>
  <p:tag name="FIELDS" val="CHAPTER;"/>
  <p:tag name="MLI" val="1"/>
  <p:tag name="SHAPESETGROUPCLASSNAME" val="ShapeSetGroup1"/>
  <p:tag name="SHAPESETCLASSNAME" val="TitleOnly"/>
  <p:tag name="COLORSETGROUPCLASSNAME" val="ColorSetGroup1"/>
  <p:tag name="FONTSETGROUPCLASSNAME" val="FontSetGroup1"/>
  <p:tag name="SHAPECLASSNAME" val="Chapterbox"/>
  <p:tag name="SHAPECLASSPROTECTIONTYPE" val="25"/>
</p:tagLst>
</file>

<file path=ppt/tags/tag8.xml><?xml version="1.0" encoding="utf-8"?>
<p:tagLst xmlns:a="http://schemas.openxmlformats.org/drawingml/2006/main" xmlns:r="http://schemas.openxmlformats.org/officeDocument/2006/relationships" xmlns:p="http://schemas.openxmlformats.org/presentationml/2006/main">
  <p:tag name="FONT" val="Bold6"/>
  <p:tag name="FONT2" val="Reg6"/>
  <p:tag name="FONT3" val="Reg6"/>
  <p:tag name="FONTSETCLASSNAME" val="FontSet1"/>
  <p:tag name="FONTCOLOR" val="Red"/>
  <p:tag name="FONTCOLOR2" val="Black"/>
  <p:tag name="FONTCOLOR3" val="Black"/>
  <p:tag name="FONTCOLOR4" val="Black"/>
  <p:tag name="RUNS.FONT" val="4"/>
  <p:tag name="COLORS" val="-2;-2;-2;-2;Red;-2"/>
  <p:tag name="COLORSETCLASSNAME" val="ColorSet1"/>
  <p:tag name="SCRIPT" val="1"/>
  <p:tag name="FIELDS" val="CONF;DPT;DATE;"/>
  <p:tag name="MLI" val="1"/>
  <p:tag name="SHAPESETGROUPCLASSNAME" val="ShapeSetGroup1"/>
  <p:tag name="SHAPESETCLASSNAME" val="TitleOnly"/>
  <p:tag name="COLORSETGROUPCLASSNAME" val="ColorSetGroup1"/>
  <p:tag name="FONTSETGROUPCLASSNAME" val="FontSetGroup1"/>
  <p:tag name="SHAPECLASSNAME" val="FooterLine1OnSlides"/>
  <p:tag name="SHAPECLASSPROTECTIONTYPE" val="63"/>
</p:tagLst>
</file>

<file path=ppt/tags/tag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TitleOnly"/>
  <p:tag name="COLORSETGROUPCLASSNAME" val="ColorSetGroup1"/>
  <p:tag name="FONTSETGROUPCLASSNAME" val="FontSetGroup1"/>
  <p:tag name="SHAPECLASSNAME" val="PageNumberOnSlides"/>
  <p:tag name="SHAPECLASSPROTECTIONTYPE" val="6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1386</Words>
  <Application>Microsoft Office PowerPoint</Application>
  <PresentationFormat>Widescreen</PresentationFormat>
  <Paragraphs>124</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 Unicode MS</vt:lpstr>
      <vt:lpstr>Arial</vt:lpstr>
      <vt:lpstr>Bosch Office Sans</vt:lpstr>
      <vt:lpstr>Calibri</vt:lpstr>
      <vt:lpstr>Century Gothic</vt:lpstr>
      <vt:lpstr>Times New Roman</vt:lpstr>
      <vt:lpstr>Wingdings</vt:lpstr>
      <vt:lpstr>Wingdings 3</vt:lpstr>
      <vt:lpstr>Ion</vt:lpstr>
      <vt:lpstr>CONNECTED HOME  ENVIRONMENT CONTROL</vt:lpstr>
      <vt:lpstr>CONTENTS</vt:lpstr>
      <vt:lpstr>      Introduction </vt:lpstr>
      <vt:lpstr>INTERNET OF THINGS</vt:lpstr>
      <vt:lpstr>About the project</vt:lpstr>
      <vt:lpstr>PowerPoint Presentation</vt:lpstr>
      <vt:lpstr>Block Diagram</vt:lpstr>
      <vt:lpstr>Requirements</vt:lpstr>
      <vt:lpstr>Raspberry Pi</vt:lpstr>
      <vt:lpstr>Raspberry Pi</vt:lpstr>
      <vt:lpstr>Sensors</vt:lpstr>
      <vt:lpstr> Devices</vt:lpstr>
      <vt:lpstr>PowerPoint Presentation</vt:lpstr>
      <vt:lpstr>PowerPoint Presentation</vt:lpstr>
      <vt:lpstr>PowerPoint Presentation</vt:lpstr>
      <vt:lpstr>Android App</vt:lpstr>
      <vt:lpstr>STATUS</vt:lpstr>
      <vt:lpstr>PowerPoint Presentation</vt:lpstr>
    </vt:vector>
  </TitlesOfParts>
  <Company>BOSCH Group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ENVIRONMENT CONTROL</dc:title>
  <dc:creator>FIXED-TERM Mitta Sai Soundarya (RBEI/BSJ)</dc:creator>
  <cp:lastModifiedBy>FIXED-TERM Nallandhula PrudhviReddy (RBEI/BSJ3)</cp:lastModifiedBy>
  <cp:revision>79</cp:revision>
  <dcterms:created xsi:type="dcterms:W3CDTF">2018-01-17T03:59:53Z</dcterms:created>
  <dcterms:modified xsi:type="dcterms:W3CDTF">2018-03-28T05:57:05Z</dcterms:modified>
</cp:coreProperties>
</file>