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handoutMasterIdLst>
    <p:handoutMasterId r:id="rId21"/>
  </p:handoutMasterIdLst>
  <p:sldIdLst>
    <p:sldId id="256" r:id="rId2"/>
    <p:sldId id="276" r:id="rId3"/>
    <p:sldId id="257" r:id="rId4"/>
    <p:sldId id="259" r:id="rId5"/>
    <p:sldId id="258" r:id="rId6"/>
    <p:sldId id="274" r:id="rId7"/>
    <p:sldId id="275" r:id="rId8"/>
    <p:sldId id="260" r:id="rId9"/>
    <p:sldId id="265" r:id="rId10"/>
    <p:sldId id="261" r:id="rId11"/>
    <p:sldId id="268" r:id="rId12"/>
    <p:sldId id="262" r:id="rId13"/>
    <p:sldId id="270" r:id="rId14"/>
    <p:sldId id="272" r:id="rId15"/>
    <p:sldId id="273" r:id="rId16"/>
    <p:sldId id="278" r:id="rId17"/>
    <p:sldId id="266"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0" autoAdjust="0"/>
    <p:restoredTop sz="94660"/>
  </p:normalViewPr>
  <p:slideViewPr>
    <p:cSldViewPr snapToGrid="0">
      <p:cViewPr varScale="1">
        <p:scale>
          <a:sx n="92" d="100"/>
          <a:sy n="92"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1/2/2018</a:t>
            </a:r>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Department of Electronics Communication Engineering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364F8-6567-4312-A6FA-BFD81C532A55}" type="slidenum">
              <a:rPr lang="en-US" smtClean="0"/>
              <a:t>‹#›</a:t>
            </a:fld>
            <a:endParaRPr lang="en-US"/>
          </a:p>
        </p:txBody>
      </p:sp>
    </p:spTree>
    <p:extLst>
      <p:ext uri="{BB962C8B-B14F-4D97-AF65-F5344CB8AC3E}">
        <p14:creationId xmlns:p14="http://schemas.microsoft.com/office/powerpoint/2010/main" val="40414835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1/2/2018</a:t>
            </a:r>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Department of Electronics Communication Engineering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3D5C3-B3B1-4D63-B743-737EF86FCC87}" type="slidenum">
              <a:rPr lang="en-US" smtClean="0"/>
              <a:t>‹#›</a:t>
            </a:fld>
            <a:endParaRPr lang="en-US"/>
          </a:p>
        </p:txBody>
      </p:sp>
    </p:spTree>
    <p:extLst>
      <p:ext uri="{BB962C8B-B14F-4D97-AF65-F5344CB8AC3E}">
        <p14:creationId xmlns:p14="http://schemas.microsoft.com/office/powerpoint/2010/main" val="26696476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898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9406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6944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58262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409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58230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1/2/2018</a:t>
            </a:r>
            <a:endParaRPr lang="en-US"/>
          </a:p>
        </p:txBody>
      </p:sp>
      <p:sp>
        <p:nvSpPr>
          <p:cNvPr id="4"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27954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1/2/2018</a:t>
            </a:r>
            <a:endParaRPr lang="en-US"/>
          </a:p>
        </p:txBody>
      </p:sp>
      <p:sp>
        <p:nvSpPr>
          <p:cNvPr id="4"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29158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50209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171266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810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11129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22929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1/2/2018</a:t>
            </a:r>
            <a:endParaRPr lang="en-US"/>
          </a:p>
        </p:txBody>
      </p:sp>
      <p:sp>
        <p:nvSpPr>
          <p:cNvPr id="8" name="Footer Placeholder 7"/>
          <p:cNvSpPr>
            <a:spLocks noGrp="1"/>
          </p:cNvSpPr>
          <p:nvPr>
            <p:ph type="ftr" sz="quarter" idx="11"/>
          </p:nvPr>
        </p:nvSpPr>
        <p:spPr/>
        <p:txBody>
          <a:bodyPr/>
          <a:lstStyle/>
          <a:p>
            <a:r>
              <a:rPr lang="en-US" smtClean="0"/>
              <a:t>Department of Electronics Communication Engineering</a:t>
            </a:r>
            <a:endParaRPr lang="en-US"/>
          </a:p>
        </p:txBody>
      </p:sp>
      <p:sp>
        <p:nvSpPr>
          <p:cNvPr id="9" name="Slide Number Placeholder 8"/>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08530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smtClean="0"/>
              <a:t>1/2/2018</a:t>
            </a:r>
            <a:endParaRPr lang="en-US"/>
          </a:p>
        </p:txBody>
      </p:sp>
      <p:sp>
        <p:nvSpPr>
          <p:cNvPr id="5" name="Footer Placeholder 3"/>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4"/>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84067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1/2/2018</a:t>
            </a:r>
            <a:endParaRPr lang="en-US"/>
          </a:p>
        </p:txBody>
      </p:sp>
      <p:sp>
        <p:nvSpPr>
          <p:cNvPr id="5" name="Footer Placeholder 2"/>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3"/>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1988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smtClean="0"/>
              <a:t>1/2/2018</a:t>
            </a:r>
            <a:endParaRPr lang="en-US"/>
          </a:p>
        </p:txBody>
      </p:sp>
      <p:sp>
        <p:nvSpPr>
          <p:cNvPr id="5"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4141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56916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smtClean="0"/>
              <a:t>1/2/2018</a:t>
            </a:r>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Department of Electronics Communication Engineering</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0317FE-8B77-4319-8AF4-8AA525E4C85F}" type="slidenum">
              <a:rPr lang="en-US" smtClean="0"/>
              <a:t>‹#›</a:t>
            </a:fld>
            <a:endParaRPr lang="en-US"/>
          </a:p>
        </p:txBody>
      </p:sp>
    </p:spTree>
    <p:extLst>
      <p:ext uri="{BB962C8B-B14F-4D97-AF65-F5344CB8AC3E}">
        <p14:creationId xmlns:p14="http://schemas.microsoft.com/office/powerpoint/2010/main" val="396027369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image" Target="../media/image14.gif"/><Relationship Id="rId3" Type="http://schemas.openxmlformats.org/officeDocument/2006/relationships/tags" Target="../tags/tag8.xml"/><Relationship Id="rId21" Type="http://schemas.openxmlformats.org/officeDocument/2006/relationships/tags" Target="../tags/tag26.xml"/><Relationship Id="rId34" Type="http://schemas.openxmlformats.org/officeDocument/2006/relationships/image" Target="../media/image9.jpg"/><Relationship Id="rId42" Type="http://schemas.openxmlformats.org/officeDocument/2006/relationships/image" Target="../media/image17.jp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image" Target="../media/image8.jpg"/><Relationship Id="rId38" Type="http://schemas.openxmlformats.org/officeDocument/2006/relationships/image" Target="../media/image13.jp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41" Type="http://schemas.openxmlformats.org/officeDocument/2006/relationships/image" Target="../media/image16.jp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6.xml"/><Relationship Id="rId37" Type="http://schemas.openxmlformats.org/officeDocument/2006/relationships/image" Target="../media/image12.jpg"/><Relationship Id="rId40" Type="http://schemas.openxmlformats.org/officeDocument/2006/relationships/image" Target="../media/image15.jp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image" Target="../media/image11.jpg"/><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4" Type="http://schemas.openxmlformats.org/officeDocument/2006/relationships/image" Target="../media/image7.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image" Target="../media/image10.jpg"/><Relationship Id="rId43"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481" y="998136"/>
            <a:ext cx="10411374" cy="818573"/>
          </a:xfrm>
        </p:spPr>
        <p:txBody>
          <a:bodyPr/>
          <a:lstStyle/>
          <a:p>
            <a:pPr algn="ctr"/>
            <a:r>
              <a:rPr lang="en-US" sz="3500" dirty="0" smtClean="0">
                <a:latin typeface="Times New Roman" panose="02020603050405020304" pitchFamily="18" charset="0"/>
                <a:cs typeface="Times New Roman" panose="02020603050405020304" pitchFamily="18" charset="0"/>
              </a:rPr>
              <a:t>CONNECTED HOME  ENVIRONMENT CONTROL</a:t>
            </a:r>
            <a:endParaRPr lang="en-US" sz="3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018" y="2025362"/>
            <a:ext cx="6210300" cy="34099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TextBox 7"/>
          <p:cNvSpPr txBox="1"/>
          <p:nvPr/>
        </p:nvSpPr>
        <p:spPr>
          <a:xfrm>
            <a:off x="495300" y="5588000"/>
            <a:ext cx="3124200" cy="646331"/>
          </a:xfrm>
          <a:prstGeom prst="rect">
            <a:avLst/>
          </a:prstGeom>
          <a:noFill/>
        </p:spPr>
        <p:txBody>
          <a:bodyPr wrap="square" rtlCol="0">
            <a:spAutoFit/>
          </a:bodyPr>
          <a:lstStyle/>
          <a:p>
            <a:r>
              <a:rPr lang="en-US" dirty="0" smtClean="0"/>
              <a:t>Presented by:</a:t>
            </a:r>
          </a:p>
          <a:p>
            <a:r>
              <a:rPr lang="en-US" dirty="0" smtClean="0"/>
              <a:t>N Prudhvi </a:t>
            </a:r>
            <a:r>
              <a:rPr lang="en-US" dirty="0"/>
              <a:t>R</a:t>
            </a:r>
            <a:r>
              <a:rPr lang="en-US" dirty="0" smtClean="0"/>
              <a:t>eddy</a:t>
            </a:r>
            <a:endParaRPr lang="en-US" dirty="0"/>
          </a:p>
        </p:txBody>
      </p:sp>
      <p:sp>
        <p:nvSpPr>
          <p:cNvPr id="9" name="TextBox 8"/>
          <p:cNvSpPr txBox="1"/>
          <p:nvPr/>
        </p:nvSpPr>
        <p:spPr>
          <a:xfrm>
            <a:off x="8001000" y="5587999"/>
            <a:ext cx="3746500" cy="646331"/>
          </a:xfrm>
          <a:prstGeom prst="rect">
            <a:avLst/>
          </a:prstGeom>
          <a:noFill/>
        </p:spPr>
        <p:txBody>
          <a:bodyPr wrap="square" rtlCol="0">
            <a:spAutoFit/>
          </a:bodyPr>
          <a:lstStyle/>
          <a:p>
            <a:r>
              <a:rPr lang="en-US" dirty="0" smtClean="0"/>
              <a:t>Under The Guidance Of:</a:t>
            </a:r>
          </a:p>
          <a:p>
            <a:r>
              <a:rPr lang="en-US" dirty="0" smtClean="0"/>
              <a:t>Dhanasudakar </a:t>
            </a:r>
            <a:r>
              <a:rPr lang="en-US" dirty="0"/>
              <a:t>Vasudevan</a:t>
            </a:r>
          </a:p>
        </p:txBody>
      </p:sp>
      <p:sp>
        <p:nvSpPr>
          <p:cNvPr id="14" name="Rectangle 13"/>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952793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916" y="944373"/>
            <a:ext cx="8783143" cy="891310"/>
          </a:xfrm>
        </p:spPr>
        <p:txBody>
          <a:bodyPr/>
          <a:lstStyle/>
          <a:p>
            <a:pPr algn="ctr"/>
            <a:r>
              <a:rPr lang="en-US" dirty="0" smtClean="0"/>
              <a:t>Raspberry Pi</a:t>
            </a:r>
            <a:endParaRPr lang="en-US" dirty="0"/>
          </a:p>
        </p:txBody>
      </p:sp>
      <p:sp>
        <p:nvSpPr>
          <p:cNvPr id="3" name="Content Placeholder 2"/>
          <p:cNvSpPr>
            <a:spLocks noGrp="1"/>
          </p:cNvSpPr>
          <p:nvPr>
            <p:ph idx="1"/>
          </p:nvPr>
        </p:nvSpPr>
        <p:spPr>
          <a:xfrm>
            <a:off x="1103312" y="2052918"/>
            <a:ext cx="9162352" cy="4195481"/>
          </a:xfrm>
        </p:spPr>
        <p:txBody>
          <a:bodyPr/>
          <a:lstStyle/>
          <a:p>
            <a:pPr algn="just"/>
            <a:r>
              <a:rPr lang="en-US" dirty="0" smtClean="0"/>
              <a:t>The purpose of pi was </a:t>
            </a:r>
            <a:r>
              <a:rPr lang="en-US" dirty="0"/>
              <a:t>to create a low-cost device that would improve programming skills and hardware understanding at </a:t>
            </a:r>
            <a:r>
              <a:rPr lang="en-US" dirty="0" smtClean="0"/>
              <a:t>the  </a:t>
            </a:r>
            <a:r>
              <a:rPr lang="en-US" dirty="0"/>
              <a:t>pre-university level</a:t>
            </a:r>
            <a:r>
              <a:rPr lang="en-US" dirty="0" smtClean="0"/>
              <a:t>.</a:t>
            </a:r>
          </a:p>
          <a:p>
            <a:pPr algn="just"/>
            <a:r>
              <a:rPr lang="en-US" dirty="0" smtClean="0"/>
              <a:t>It is a credit-card sized computer designed for education.</a:t>
            </a:r>
          </a:p>
          <a:p>
            <a:pPr algn="just"/>
            <a:r>
              <a:rPr lang="en-US" dirty="0"/>
              <a:t>The Raspberry Pi is slower than a modern laptop or desktop but is still a complete Linux computer and can provide all the expected abilities that implies, at a low-power consumption 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869745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768926"/>
            <a:ext cx="8720798" cy="1084321"/>
          </a:xfrm>
        </p:spPr>
        <p:txBody>
          <a:bodyPr/>
          <a:lstStyle/>
          <a:p>
            <a:pPr algn="ctr"/>
            <a:r>
              <a:rPr lang="en-US" dirty="0" smtClean="0"/>
              <a:t>Sensors</a:t>
            </a:r>
            <a:endParaRPr lang="en-US" dirty="0"/>
          </a:p>
        </p:txBody>
      </p:sp>
      <p:sp>
        <p:nvSpPr>
          <p:cNvPr id="3" name="Content Placeholder 2"/>
          <p:cNvSpPr>
            <a:spLocks noGrp="1"/>
          </p:cNvSpPr>
          <p:nvPr>
            <p:ph idx="1"/>
          </p:nvPr>
        </p:nvSpPr>
        <p:spPr/>
        <p:txBody>
          <a:bodyPr/>
          <a:lstStyle/>
          <a:p>
            <a:r>
              <a:rPr lang="en-US" dirty="0" smtClean="0"/>
              <a:t>Carbon dioxide-cozIR,K-30,MQ-135</a:t>
            </a:r>
          </a:p>
          <a:p>
            <a:r>
              <a:rPr lang="en-US" dirty="0" smtClean="0"/>
              <a:t>LPG-MQ2</a:t>
            </a:r>
          </a:p>
          <a:p>
            <a:r>
              <a:rPr lang="en-US" dirty="0" smtClean="0"/>
              <a:t>Temperature-Grove DHT</a:t>
            </a:r>
          </a:p>
          <a:p>
            <a:pPr marL="0" indent="0">
              <a:buNone/>
            </a:pPr>
            <a:r>
              <a:rPr lang="en-US" dirty="0" smtClean="0"/>
              <a:t>     (digital humidity and temperature),</a:t>
            </a:r>
          </a:p>
          <a:p>
            <a:pPr marL="0" indent="0">
              <a:buNone/>
            </a:pPr>
            <a:r>
              <a:rPr lang="en-US" dirty="0"/>
              <a:t> </a:t>
            </a:r>
            <a:r>
              <a:rPr lang="en-US" dirty="0" smtClean="0"/>
              <a:t>     DS18B20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885" y="3930423"/>
            <a:ext cx="2316480" cy="1809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4790" y="1420678"/>
            <a:ext cx="1933575" cy="220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0" name="Rectangle 9"/>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55588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846694"/>
            <a:ext cx="8720798" cy="1084321"/>
          </a:xfrm>
        </p:spPr>
        <p:txBody>
          <a:bodyPr/>
          <a:lstStyle/>
          <a:p>
            <a:pPr algn="ctr"/>
            <a:r>
              <a:rPr lang="en-US" dirty="0" smtClean="0"/>
              <a:t> Devices</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693" t="9317"/>
          <a:stretch/>
        </p:blipFill>
        <p:spPr>
          <a:xfrm>
            <a:off x="8989996" y="3445844"/>
            <a:ext cx="2072071" cy="19924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54" y="3376944"/>
            <a:ext cx="3048000" cy="21640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4421" y="3388521"/>
            <a:ext cx="2061347" cy="2061347"/>
          </a:xfrm>
          <a:prstGeom prst="rect">
            <a:avLst/>
          </a:prstGeom>
        </p:spPr>
      </p:pic>
      <p:sp>
        <p:nvSpPr>
          <p:cNvPr id="10" name="Content Placeholder 9"/>
          <p:cNvSpPr>
            <a:spLocks noGrp="1"/>
          </p:cNvSpPr>
          <p:nvPr>
            <p:ph idx="1"/>
          </p:nvPr>
        </p:nvSpPr>
        <p:spPr>
          <a:xfrm>
            <a:off x="1103312" y="2120295"/>
            <a:ext cx="8946541" cy="4195481"/>
          </a:xfrm>
        </p:spPr>
        <p:txBody>
          <a:bodyPr/>
          <a:lstStyle/>
          <a:p>
            <a:r>
              <a:rPr lang="en-US" dirty="0" smtClean="0"/>
              <a:t>Usb camera/pi camera</a:t>
            </a:r>
          </a:p>
          <a:p>
            <a:r>
              <a:rPr lang="en-US" dirty="0"/>
              <a:t>Push </a:t>
            </a:r>
            <a:r>
              <a:rPr lang="en-US" dirty="0" smtClean="0"/>
              <a:t>button</a:t>
            </a:r>
            <a:endParaRPr lang="en-US" dirty="0"/>
          </a:p>
        </p:txBody>
      </p:sp>
      <p:sp>
        <p:nvSpPr>
          <p:cNvPr id="11" name="TextBox 10"/>
          <p:cNvSpPr txBox="1"/>
          <p:nvPr/>
        </p:nvSpPr>
        <p:spPr>
          <a:xfrm>
            <a:off x="1434164" y="5698156"/>
            <a:ext cx="1545616" cy="369332"/>
          </a:xfrm>
          <a:prstGeom prst="rect">
            <a:avLst/>
          </a:prstGeom>
          <a:noFill/>
        </p:spPr>
        <p:txBody>
          <a:bodyPr wrap="none" rtlCol="0">
            <a:spAutoFit/>
          </a:bodyPr>
          <a:lstStyle/>
          <a:p>
            <a:r>
              <a:rPr lang="en-US" dirty="0" smtClean="0"/>
              <a:t>Usb camera</a:t>
            </a:r>
            <a:endParaRPr lang="en-US" dirty="0"/>
          </a:p>
        </p:txBody>
      </p:sp>
      <p:sp>
        <p:nvSpPr>
          <p:cNvPr id="12" name="Rectangle 11"/>
          <p:cNvSpPr/>
          <p:nvPr/>
        </p:nvSpPr>
        <p:spPr>
          <a:xfrm>
            <a:off x="5344031" y="3311711"/>
            <a:ext cx="1503938" cy="369332"/>
          </a:xfrm>
          <a:prstGeom prst="rect">
            <a:avLst/>
          </a:prstGeom>
        </p:spPr>
        <p:txBody>
          <a:bodyPr wrap="none">
            <a:spAutoFit/>
          </a:bodyPr>
          <a:lstStyle/>
          <a:p>
            <a:r>
              <a:rPr lang="en-US" dirty="0"/>
              <a:t>Push button</a:t>
            </a:r>
          </a:p>
        </p:txBody>
      </p:sp>
      <p:sp>
        <p:nvSpPr>
          <p:cNvPr id="13" name="TextBox 12"/>
          <p:cNvSpPr txBox="1"/>
          <p:nvPr/>
        </p:nvSpPr>
        <p:spPr>
          <a:xfrm>
            <a:off x="5053262" y="5698156"/>
            <a:ext cx="1636295" cy="369332"/>
          </a:xfrm>
          <a:prstGeom prst="rect">
            <a:avLst/>
          </a:prstGeom>
          <a:noFill/>
        </p:spPr>
        <p:txBody>
          <a:bodyPr wrap="square" rtlCol="0">
            <a:spAutoFit/>
          </a:bodyPr>
          <a:lstStyle/>
          <a:p>
            <a:r>
              <a:rPr lang="en-US" dirty="0" smtClean="0"/>
              <a:t>Push Button</a:t>
            </a:r>
            <a:endParaRPr lang="en-US" dirty="0"/>
          </a:p>
        </p:txBody>
      </p:sp>
      <p:sp>
        <p:nvSpPr>
          <p:cNvPr id="14" name="TextBox 13"/>
          <p:cNvSpPr txBox="1"/>
          <p:nvPr/>
        </p:nvSpPr>
        <p:spPr>
          <a:xfrm>
            <a:off x="9337664" y="5698156"/>
            <a:ext cx="1369286" cy="369332"/>
          </a:xfrm>
          <a:prstGeom prst="rect">
            <a:avLst/>
          </a:prstGeom>
          <a:noFill/>
        </p:spPr>
        <p:txBody>
          <a:bodyPr wrap="none" rtlCol="0">
            <a:spAutoFit/>
          </a:bodyPr>
          <a:lstStyle/>
          <a:p>
            <a:r>
              <a:rPr lang="en-US" dirty="0" smtClean="0"/>
              <a:t>Pi Camera</a:t>
            </a:r>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7" name="Rectangle 1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18356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354" y="1309254"/>
            <a:ext cx="7096992" cy="5779450"/>
          </a:xfrm>
        </p:spPr>
        <p:txBody>
          <a:bodyPr>
            <a:normAutofit/>
          </a:bodyPr>
          <a:lstStyle/>
          <a:p>
            <a:r>
              <a:rPr lang="en-US" sz="3600" dirty="0" smtClean="0"/>
              <a:t>Push button:</a:t>
            </a:r>
          </a:p>
          <a:p>
            <a:pPr marL="0" indent="0">
              <a:buNone/>
            </a:pPr>
            <a:r>
              <a:rPr lang="en-US" sz="3600" dirty="0"/>
              <a:t>     </a:t>
            </a:r>
            <a:r>
              <a:rPr lang="en-US" sz="4000" dirty="0" smtClean="0"/>
              <a:t>.</a:t>
            </a:r>
            <a:r>
              <a:rPr lang="en-US" sz="3600" dirty="0" smtClean="0"/>
              <a:t> </a:t>
            </a:r>
            <a:r>
              <a:rPr lang="en-US" sz="2400" dirty="0" smtClean="0"/>
              <a:t>A </a:t>
            </a:r>
            <a:r>
              <a:rPr lang="en-US" sz="2400" dirty="0"/>
              <a:t>push button is a simple type of switch that controls an </a:t>
            </a:r>
            <a:r>
              <a:rPr lang="en-US" sz="2400" dirty="0" smtClean="0"/>
              <a:t>action </a:t>
            </a:r>
            <a:r>
              <a:rPr lang="en-US" sz="2400" dirty="0"/>
              <a:t>in a machine or some type of </a:t>
            </a:r>
            <a:r>
              <a:rPr lang="en-US" sz="2400" dirty="0" smtClean="0"/>
              <a:t>process.</a:t>
            </a:r>
          </a:p>
          <a:p>
            <a:pPr marL="0" indent="0">
              <a:buNone/>
            </a:pPr>
            <a:r>
              <a:rPr lang="en-US" sz="2400" dirty="0"/>
              <a:t> </a:t>
            </a:r>
            <a:r>
              <a:rPr lang="en-US" sz="2400" dirty="0" smtClean="0"/>
              <a:t>      </a:t>
            </a:r>
            <a:r>
              <a:rPr lang="en-US" sz="4000" dirty="0" smtClean="0"/>
              <a:t>. </a:t>
            </a:r>
            <a:r>
              <a:rPr lang="en-US" sz="2400" dirty="0" smtClean="0"/>
              <a:t>The push button is connected to raspberry pi by using the bread board it acts as a medium between raspberry pi and push button.</a:t>
            </a:r>
            <a:endParaRPr lang="en-US"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108144" y="1320407"/>
            <a:ext cx="5588785" cy="38862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896066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3" y="1198419"/>
            <a:ext cx="9613436" cy="6026726"/>
          </a:xfrm>
        </p:spPr>
        <p:txBody>
          <a:bodyPr/>
          <a:lstStyle/>
          <a:p>
            <a:pPr algn="just"/>
            <a:r>
              <a:rPr lang="en-US" sz="3600" dirty="0" smtClean="0"/>
              <a:t>Web camera:</a:t>
            </a:r>
          </a:p>
          <a:p>
            <a:pPr marL="0" indent="0" algn="just">
              <a:buNone/>
            </a:pPr>
            <a:r>
              <a:rPr lang="en-US" sz="4000" dirty="0" smtClean="0"/>
              <a:t>  . </a:t>
            </a:r>
            <a:r>
              <a:rPr lang="en-US" sz="2400" dirty="0" smtClean="0"/>
              <a:t>A </a:t>
            </a:r>
            <a:r>
              <a:rPr lang="en-US" sz="2400" dirty="0"/>
              <a:t>webcam is a small digital video camera directly or indirectly </a:t>
            </a:r>
            <a:r>
              <a:rPr lang="en-US" sz="2400" dirty="0" smtClean="0"/>
              <a:t>connected </a:t>
            </a:r>
            <a:r>
              <a:rPr lang="en-US" sz="2400" dirty="0"/>
              <a:t>to a computer or a computer network</a:t>
            </a:r>
            <a:r>
              <a:rPr lang="en-US" sz="2400" dirty="0" smtClean="0"/>
              <a:t>.</a:t>
            </a:r>
          </a:p>
          <a:p>
            <a:pPr marL="0" indent="0" algn="just">
              <a:buNone/>
            </a:pPr>
            <a:r>
              <a:rPr lang="en-US" dirty="0" smtClean="0"/>
              <a:t>     </a:t>
            </a:r>
            <a:r>
              <a:rPr lang="en-US" sz="4000" dirty="0" smtClean="0"/>
              <a:t>. </a:t>
            </a:r>
            <a:r>
              <a:rPr lang="en-US" sz="2400" dirty="0" smtClean="0"/>
              <a:t>To install the web camera libraries in raspberry pi by using the following command.</a:t>
            </a:r>
          </a:p>
          <a:p>
            <a:pPr marL="0" indent="0" algn="just">
              <a:buNone/>
            </a:pPr>
            <a:r>
              <a:rPr lang="en-US" dirty="0"/>
              <a:t> </a:t>
            </a:r>
            <a:r>
              <a:rPr lang="en-US" dirty="0" smtClean="0"/>
              <a:t>                                     </a:t>
            </a:r>
            <a:r>
              <a:rPr lang="en-US" sz="2400" dirty="0" smtClean="0"/>
              <a:t> </a:t>
            </a:r>
            <a:r>
              <a:rPr lang="en-US" sz="2400" b="1" dirty="0" smtClean="0">
                <a:solidFill>
                  <a:schemeClr val="bg1"/>
                </a:solidFill>
              </a:rPr>
              <a:t>sudo apt-get  install fswebcam</a:t>
            </a:r>
          </a:p>
          <a:p>
            <a:pPr marL="0" indent="0" algn="just">
              <a:buNone/>
            </a:pPr>
            <a:r>
              <a:rPr lang="en-US" dirty="0"/>
              <a:t> </a:t>
            </a:r>
            <a:r>
              <a:rPr lang="en-US" dirty="0" smtClean="0"/>
              <a:t>     </a:t>
            </a:r>
            <a:r>
              <a:rPr lang="en-US" sz="4000" dirty="0" smtClean="0"/>
              <a:t>. </a:t>
            </a:r>
            <a:r>
              <a:rPr lang="en-US" sz="2400" dirty="0" smtClean="0"/>
              <a:t>The picture will be taken by using webcam and saved to the file name as we specified.</a:t>
            </a:r>
          </a:p>
          <a:p>
            <a:pPr marL="0" indent="0" algn="just">
              <a:buNone/>
            </a:pPr>
            <a:r>
              <a:rPr lang="en-US" sz="2400" dirty="0"/>
              <a:t> </a:t>
            </a:r>
            <a:r>
              <a:rPr lang="en-US" sz="2400" dirty="0" smtClean="0"/>
              <a:t>                                </a:t>
            </a:r>
            <a:r>
              <a:rPr lang="en-US" sz="2400" b="1" dirty="0" err="1" smtClean="0">
                <a:solidFill>
                  <a:schemeClr val="bg1"/>
                </a:solidFill>
              </a:rPr>
              <a:t>fswebcam</a:t>
            </a:r>
            <a:r>
              <a:rPr lang="en-US" sz="2400" b="1" dirty="0" smtClean="0">
                <a:solidFill>
                  <a:schemeClr val="bg1"/>
                </a:solidFill>
              </a:rPr>
              <a:t> image.jpg</a:t>
            </a:r>
          </a:p>
          <a:p>
            <a:pPr marL="0" indent="0" algn="just">
              <a:buNone/>
            </a:pPr>
            <a:r>
              <a:rPr lang="en-US" sz="2400" dirty="0"/>
              <a:t> </a:t>
            </a:r>
            <a:r>
              <a:rPr lang="en-US" sz="2400" dirty="0" smtClean="0"/>
              <a: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605848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325" y="1412875"/>
            <a:ext cx="10315575" cy="4370427"/>
          </a:xfrm>
          <a:prstGeom prst="rect">
            <a:avLst/>
          </a:prstGeom>
        </p:spPr>
        <p:txBody>
          <a:bodyPr wrap="square">
            <a:spAutoFit/>
          </a:bodyPr>
          <a:lstStyle/>
          <a:p>
            <a:r>
              <a:rPr lang="en-US" sz="2800" dirty="0"/>
              <a:t>Web camera:</a:t>
            </a:r>
          </a:p>
          <a:p>
            <a:r>
              <a:rPr lang="en-US" sz="3200" dirty="0" smtClean="0"/>
              <a:t>.</a:t>
            </a:r>
            <a:r>
              <a:rPr lang="en-US" sz="2800" dirty="0" smtClean="0"/>
              <a:t> </a:t>
            </a:r>
            <a:r>
              <a:rPr lang="en-US" dirty="0"/>
              <a:t>To specify the resolution of webcam by using the following command</a:t>
            </a:r>
            <a:r>
              <a:rPr lang="en-US" dirty="0" smtClean="0"/>
              <a:t>.</a:t>
            </a:r>
            <a:endParaRPr lang="en-US" dirty="0"/>
          </a:p>
          <a:p>
            <a:r>
              <a:rPr lang="en-US" dirty="0"/>
              <a:t>                    </a:t>
            </a:r>
            <a:r>
              <a:rPr lang="en-US" b="1" dirty="0" err="1">
                <a:solidFill>
                  <a:schemeClr val="bg1"/>
                </a:solidFill>
              </a:rPr>
              <a:t>fswebcam</a:t>
            </a:r>
            <a:r>
              <a:rPr lang="en-US" b="1" dirty="0">
                <a:solidFill>
                  <a:schemeClr val="bg1"/>
                </a:solidFill>
              </a:rPr>
              <a:t>  –r  1280*720  image.jpg</a:t>
            </a:r>
            <a:r>
              <a:rPr lang="en-US" dirty="0"/>
              <a:t> </a:t>
            </a:r>
            <a:endParaRPr lang="en-US" dirty="0" smtClean="0"/>
          </a:p>
          <a:p>
            <a:endParaRPr lang="en-US" dirty="0" smtClean="0"/>
          </a:p>
          <a:p>
            <a:pPr marL="285750" indent="-285750">
              <a:buFont typeface="Arial" panose="020B0604020202020204" pitchFamily="34" charset="0"/>
              <a:buChar char="•"/>
            </a:pPr>
            <a:r>
              <a:rPr lang="en-US" dirty="0" smtClean="0"/>
              <a:t>Installing motion lib</a:t>
            </a:r>
          </a:p>
          <a:p>
            <a:r>
              <a:rPr lang="en-US" dirty="0"/>
              <a:t> </a:t>
            </a:r>
            <a:r>
              <a:rPr lang="en-US" dirty="0" smtClean="0"/>
              <a:t>                    </a:t>
            </a:r>
            <a:r>
              <a:rPr lang="en-US" b="1" dirty="0" err="1" smtClean="0">
                <a:solidFill>
                  <a:schemeClr val="bg1"/>
                </a:solidFill>
              </a:rPr>
              <a:t>sudo</a:t>
            </a:r>
            <a:r>
              <a:rPr lang="en-US" b="1" dirty="0" smtClean="0">
                <a:solidFill>
                  <a:schemeClr val="bg1"/>
                </a:solidFill>
              </a:rPr>
              <a:t> apt-get install motion</a:t>
            </a:r>
          </a:p>
          <a:p>
            <a:endParaRPr lang="en-US" b="1" dirty="0">
              <a:solidFill>
                <a:schemeClr val="bg1"/>
              </a:solidFill>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Installing </a:t>
            </a:r>
            <a:r>
              <a:rPr lang="en-US" b="1" dirty="0" err="1" smtClean="0">
                <a:latin typeface="Times New Roman" panose="02020603050405020304" pitchFamily="18" charset="0"/>
                <a:cs typeface="Times New Roman" panose="02020603050405020304" pitchFamily="18" charset="0"/>
              </a:rPr>
              <a:t>smtp</a:t>
            </a:r>
            <a:r>
              <a:rPr lang="en-US" b="1" dirty="0" smtClean="0">
                <a:latin typeface="Times New Roman" panose="02020603050405020304" pitchFamily="18" charset="0"/>
                <a:cs typeface="Times New Roman" panose="02020603050405020304" pitchFamily="18" charset="0"/>
              </a:rPr>
              <a:t> lib</a:t>
            </a:r>
          </a:p>
          <a:p>
            <a:r>
              <a:rPr lang="en-US" dirty="0" smtClean="0"/>
              <a:t>                      </a:t>
            </a:r>
            <a:r>
              <a:rPr lang="en-US" b="1" dirty="0" err="1" smtClean="0">
                <a:solidFill>
                  <a:schemeClr val="bg1"/>
                </a:solidFill>
              </a:rPr>
              <a:t>sudo</a:t>
            </a:r>
            <a:r>
              <a:rPr lang="en-US" b="1" dirty="0" smtClean="0">
                <a:solidFill>
                  <a:schemeClr val="bg1"/>
                </a:solidFill>
              </a:rPr>
              <a:t> apt-get install </a:t>
            </a:r>
            <a:r>
              <a:rPr lang="en-US" b="1" dirty="0" err="1" smtClean="0">
                <a:solidFill>
                  <a:schemeClr val="bg1"/>
                </a:solidFill>
              </a:rPr>
              <a:t>ssmtp</a:t>
            </a:r>
            <a:endParaRPr lang="en-US" b="1" dirty="0" smtClean="0"/>
          </a:p>
          <a:p>
            <a:endParaRPr lang="en-US" b="1" dirty="0">
              <a:solidFill>
                <a:schemeClr val="bg1"/>
              </a:solidFill>
            </a:endParaRPr>
          </a:p>
          <a:p>
            <a:endParaRPr lang="en-US" sz="2800" dirty="0"/>
          </a:p>
          <a:p>
            <a:endParaRPr lang="en-US" sz="2800"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025218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673"/>
          </a:xfrm>
        </p:spPr>
        <p:txBody>
          <a:bodyPr/>
          <a:lstStyle/>
          <a:p>
            <a:r>
              <a:rPr lang="en-US" dirty="0" smtClean="0"/>
              <a:t>Android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537" y="1469524"/>
            <a:ext cx="2295082" cy="42870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002" y="1468894"/>
            <a:ext cx="2383899" cy="42774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974" y="1469524"/>
            <a:ext cx="2332673" cy="42641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379" y="1469524"/>
            <a:ext cx="2374340" cy="4276809"/>
          </a:xfrm>
          <a:prstGeom prst="rect">
            <a:avLst/>
          </a:prstGeom>
        </p:spPr>
      </p:pic>
    </p:spTree>
    <p:extLst>
      <p:ext uri="{BB962C8B-B14F-4D97-AF65-F5344CB8AC3E}">
        <p14:creationId xmlns:p14="http://schemas.microsoft.com/office/powerpoint/2010/main" val="2846306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7170"/>
          </a:xfrm>
        </p:spPr>
        <p:txBody>
          <a:bodyPr/>
          <a:lstStyle/>
          <a:p>
            <a:pPr algn="ctr"/>
            <a:r>
              <a:rPr lang="en-US" dirty="0" smtClean="0"/>
              <a:t>STATUS</a:t>
            </a:r>
            <a:endParaRPr lang="en-US" dirty="0"/>
          </a:p>
        </p:txBody>
      </p:sp>
      <p:sp>
        <p:nvSpPr>
          <p:cNvPr id="3" name="Content Placeholder 2"/>
          <p:cNvSpPr>
            <a:spLocks noGrp="1"/>
          </p:cNvSpPr>
          <p:nvPr>
            <p:ph idx="1"/>
          </p:nvPr>
        </p:nvSpPr>
        <p:spPr>
          <a:xfrm>
            <a:off x="1104293" y="1553046"/>
            <a:ext cx="8946541" cy="4652682"/>
          </a:xfrm>
        </p:spPr>
        <p:txBody>
          <a:bodyPr>
            <a:normAutofit/>
          </a:bodyPr>
          <a:lstStyle/>
          <a:p>
            <a:pPr marL="0" indent="0">
              <a:buNone/>
            </a:pPr>
            <a:r>
              <a:rPr lang="en-US" b="1" dirty="0" smtClean="0"/>
              <a:t>Indoor Home Environment Monitoring</a:t>
            </a:r>
          </a:p>
          <a:p>
            <a:r>
              <a:rPr lang="en-US" dirty="0" smtClean="0"/>
              <a:t>We </a:t>
            </a:r>
            <a:r>
              <a:rPr lang="en-US" dirty="0"/>
              <a:t>learn completely about what raspberry pi and its functionality</a:t>
            </a:r>
            <a:r>
              <a:rPr lang="en-US" dirty="0" smtClean="0"/>
              <a:t>.</a:t>
            </a:r>
          </a:p>
          <a:p>
            <a:r>
              <a:rPr lang="en-US" dirty="0" smtClean="0"/>
              <a:t>We gone through some sensors and integrated it.</a:t>
            </a:r>
          </a:p>
          <a:p>
            <a:r>
              <a:rPr lang="en-US" dirty="0" smtClean="0"/>
              <a:t>How to develop small app through Android Studio.</a:t>
            </a:r>
          </a:p>
          <a:p>
            <a:r>
              <a:rPr lang="en-US" dirty="0" smtClean="0"/>
              <a:t>Gone through Python learning.</a:t>
            </a:r>
          </a:p>
          <a:p>
            <a:r>
              <a:rPr lang="en-US" dirty="0" smtClean="0"/>
              <a:t>Sending sensor data to cloud</a:t>
            </a:r>
          </a:p>
          <a:p>
            <a:pPr marL="0" indent="0">
              <a:buNone/>
            </a:pPr>
            <a:r>
              <a:rPr lang="en-US" b="1" dirty="0" smtClean="0"/>
              <a:t>Security Camera</a:t>
            </a:r>
          </a:p>
          <a:p>
            <a:r>
              <a:rPr lang="en-US" dirty="0" smtClean="0"/>
              <a:t>Sending pictures through Gmail using push button is done ( Door Bell capture ) </a:t>
            </a:r>
          </a:p>
          <a:p>
            <a:r>
              <a:rPr lang="en-US" dirty="0" smtClean="0"/>
              <a:t>Capturing the Motion using USB camera and sending to Gmail or any mail service and cloud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89508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t>     THANK YOU</a:t>
            </a:r>
            <a:endParaRPr lang="en-US" sz="8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1306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CONTENTS</a:t>
            </a:r>
            <a:endParaRPr lang="en-US" dirty="0"/>
          </a:p>
        </p:txBody>
      </p:sp>
      <p:sp>
        <p:nvSpPr>
          <p:cNvPr id="5" name="Content Placeholder 4"/>
          <p:cNvSpPr>
            <a:spLocks noGrp="1"/>
          </p:cNvSpPr>
          <p:nvPr>
            <p:ph idx="1"/>
          </p:nvPr>
        </p:nvSpPr>
        <p:spPr/>
        <p:txBody>
          <a:bodyPr>
            <a:normAutofit/>
          </a:bodyPr>
          <a:lstStyle/>
          <a:p>
            <a:r>
              <a:rPr lang="en-IN" dirty="0" smtClean="0"/>
              <a:t>INTRODUCTION</a:t>
            </a:r>
          </a:p>
          <a:p>
            <a:r>
              <a:rPr lang="en-IN" dirty="0" smtClean="0"/>
              <a:t>ABOUT THE PROJECT</a:t>
            </a:r>
          </a:p>
          <a:p>
            <a:r>
              <a:rPr lang="en-IN" dirty="0" smtClean="0"/>
              <a:t>USE CASES</a:t>
            </a:r>
          </a:p>
          <a:p>
            <a:r>
              <a:rPr lang="en-IN" dirty="0" smtClean="0"/>
              <a:t>BLOCK DIAGRAM</a:t>
            </a:r>
          </a:p>
          <a:p>
            <a:r>
              <a:rPr lang="en-IN" dirty="0" smtClean="0"/>
              <a:t>REQUIREMENT</a:t>
            </a:r>
          </a:p>
          <a:p>
            <a:r>
              <a:rPr lang="en-IN" dirty="0" smtClean="0"/>
              <a:t>STATUS</a:t>
            </a:r>
            <a:r>
              <a:rPr lang="en-IN" dirty="0"/>
              <a:t/>
            </a:r>
            <a:br>
              <a:rPr lang="en-IN" dirty="0"/>
            </a:br>
            <a:r>
              <a:rPr lang="en-IN" dirty="0"/>
              <a:t/>
            </a:r>
            <a:br>
              <a:rPr lang="en-IN" dirty="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Rectangle 7"/>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8299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5" y="1454726"/>
            <a:ext cx="10123570" cy="779319"/>
          </a:xfrm>
        </p:spPr>
        <p:txBody>
          <a:bodyPr/>
          <a:lstStyle/>
          <a:p>
            <a:pPr algn="ctr"/>
            <a:r>
              <a:rPr lang="en-US" dirty="0" smtClean="0"/>
              <a:t>      </a:t>
            </a:r>
            <a:r>
              <a:rPr lang="en-US" sz="4400" dirty="0"/>
              <a:t>Introduction</a:t>
            </a:r>
            <a:br>
              <a:rPr lang="en-US" sz="4400" dirty="0"/>
            </a:br>
            <a:endParaRPr lang="en-US" dirty="0"/>
          </a:p>
        </p:txBody>
      </p:sp>
      <p:sp>
        <p:nvSpPr>
          <p:cNvPr id="9" name="Content Placeholder 8"/>
          <p:cNvSpPr>
            <a:spLocks noGrp="1"/>
          </p:cNvSpPr>
          <p:nvPr>
            <p:ph idx="1"/>
          </p:nvPr>
        </p:nvSpPr>
        <p:spPr>
          <a:xfrm>
            <a:off x="519545" y="2750681"/>
            <a:ext cx="9748517" cy="2912917"/>
          </a:xfrm>
        </p:spPr>
        <p:txBody>
          <a:bodyPr>
            <a:normAutofit/>
          </a:bodyPr>
          <a:lstStyle/>
          <a:p>
            <a:pPr algn="just">
              <a:buFont typeface="Wingdings" panose="05000000000000000000" pitchFamily="2" charset="2"/>
              <a:buChar char="Ø"/>
            </a:pPr>
            <a:r>
              <a:rPr lang="en-US" dirty="0" smtClean="0"/>
              <a:t>Internet means connecting a computer to any other computer anywhere in the world via dedicated routers and servers.</a:t>
            </a:r>
          </a:p>
          <a:p>
            <a:pPr algn="just">
              <a:buFont typeface="Wingdings" panose="05000000000000000000" pitchFamily="2" charset="2"/>
              <a:buChar char="Ø"/>
            </a:pPr>
            <a:r>
              <a:rPr lang="en-US" dirty="0">
                <a:ea typeface="Arial Unicode MS" panose="020B0604020202020204" pitchFamily="34" charset="-128"/>
                <a:cs typeface="Arial Unicode MS" panose="020B0604020202020204" pitchFamily="34" charset="-128"/>
              </a:rPr>
              <a:t>Smart home technology gives you ultimate control over your home for in by automating for instance the lighting system, dimming , electrical appliances, audio and security systems.</a:t>
            </a:r>
          </a:p>
          <a:p>
            <a:pPr algn="just">
              <a:buFont typeface="Wingdings" panose="05000000000000000000" pitchFamily="2" charset="2"/>
              <a:buChar char="Ø"/>
            </a:pPr>
            <a:endParaRPr lang="en-US" dirty="0" smtClean="0"/>
          </a:p>
          <a:p>
            <a:pPr marL="0" indent="0">
              <a:buNone/>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192852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82" y="998136"/>
            <a:ext cx="8814316" cy="1011584"/>
          </a:xfrm>
        </p:spPr>
        <p:txBody>
          <a:bodyPr/>
          <a:lstStyle/>
          <a:p>
            <a:pPr algn="ctr"/>
            <a:r>
              <a:rPr lang="en-US" dirty="0" smtClean="0"/>
              <a:t>INTERNET OF THINGS</a:t>
            </a:r>
            <a:endParaRPr lang="en-US" dirty="0"/>
          </a:p>
        </p:txBody>
      </p:sp>
      <p:sp>
        <p:nvSpPr>
          <p:cNvPr id="3" name="Content Placeholder 2"/>
          <p:cNvSpPr>
            <a:spLocks noGrp="1"/>
          </p:cNvSpPr>
          <p:nvPr>
            <p:ph idx="1"/>
          </p:nvPr>
        </p:nvSpPr>
        <p:spPr>
          <a:xfrm>
            <a:off x="1103312" y="2052918"/>
            <a:ext cx="9515920" cy="4195481"/>
          </a:xfrm>
        </p:spPr>
        <p:txBody>
          <a:bodyPr/>
          <a:lstStyle/>
          <a:p>
            <a:pPr marL="0" indent="0">
              <a:buNone/>
            </a:pPr>
            <a:endParaRPr lang="en-US" dirty="0"/>
          </a:p>
          <a:p>
            <a:pPr>
              <a:buFont typeface="Wingdings" panose="05000000000000000000" pitchFamily="2" charset="2"/>
              <a:buChar char="Ø"/>
            </a:pPr>
            <a:r>
              <a:rPr lang="en-US" dirty="0"/>
              <a:t>Internet is not only just connecting people but also connecting things.</a:t>
            </a:r>
          </a:p>
          <a:p>
            <a:pPr>
              <a:buFont typeface="Wingdings" panose="05000000000000000000" pitchFamily="2" charset="2"/>
              <a:buChar char="Ø"/>
            </a:pPr>
            <a:r>
              <a:rPr lang="en-US" dirty="0"/>
              <a:t>IOT is a system of interrelated computing devices ,mechanical </a:t>
            </a:r>
            <a:r>
              <a:rPr lang="en-US" dirty="0" smtClean="0"/>
              <a:t>devices.</a:t>
            </a:r>
            <a:endParaRPr lang="en-US" dirty="0"/>
          </a:p>
          <a:p>
            <a:pPr>
              <a:buFont typeface="Wingdings" panose="05000000000000000000" pitchFamily="2" charset="2"/>
              <a:buChar char="Ø"/>
            </a:pPr>
            <a:r>
              <a:rPr lang="en-US" dirty="0"/>
              <a:t>The ability to transfer the data over a network without requiring human to </a:t>
            </a:r>
            <a:r>
              <a:rPr lang="en-US" dirty="0" smtClean="0"/>
              <a:t>human, </a:t>
            </a:r>
            <a:r>
              <a:rPr lang="en-US" dirty="0"/>
              <a:t>human to computer </a:t>
            </a:r>
            <a:r>
              <a:rPr lang="en-US" dirty="0" smtClean="0"/>
              <a:t>interaction.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952278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852359"/>
            <a:ext cx="8450634" cy="1146666"/>
          </a:xfrm>
        </p:spPr>
        <p:txBody>
          <a:bodyPr/>
          <a:lstStyle/>
          <a:p>
            <a:pPr algn="ctr"/>
            <a:r>
              <a:rPr lang="en-US" dirty="0" smtClean="0"/>
              <a:t>About the project</a:t>
            </a:r>
            <a:endParaRPr lang="en-US" dirty="0"/>
          </a:p>
        </p:txBody>
      </p:sp>
      <p:sp>
        <p:nvSpPr>
          <p:cNvPr id="3" name="Content Placeholder 2"/>
          <p:cNvSpPr>
            <a:spLocks noGrp="1"/>
          </p:cNvSpPr>
          <p:nvPr>
            <p:ph idx="1"/>
          </p:nvPr>
        </p:nvSpPr>
        <p:spPr>
          <a:xfrm>
            <a:off x="1104293" y="1853248"/>
            <a:ext cx="8946541" cy="4195481"/>
          </a:xfrm>
        </p:spPr>
        <p:txBody>
          <a:bodyPr>
            <a:normAutofit fontScale="85000" lnSpcReduction="10000"/>
          </a:bodyPr>
          <a:lstStyle/>
          <a:p>
            <a:pPr algn="just"/>
            <a:r>
              <a:rPr lang="en-US" dirty="0"/>
              <a:t>Objective of this project is </a:t>
            </a:r>
            <a:r>
              <a:rPr lang="en-US" dirty="0" smtClean="0"/>
              <a:t>to monitor indoor air quality and security in the home .</a:t>
            </a:r>
          </a:p>
          <a:p>
            <a:pPr algn="just"/>
            <a:r>
              <a:rPr lang="en-US" dirty="0" smtClean="0"/>
              <a:t>Our device will able to detect different types of Gases like carbon dioxide, oxygen, LPG in Home.</a:t>
            </a:r>
          </a:p>
          <a:p>
            <a:pPr algn="just"/>
            <a:r>
              <a:rPr lang="en-US" dirty="0" smtClean="0"/>
              <a:t>Home temperature will also be detect by this device.</a:t>
            </a:r>
          </a:p>
          <a:p>
            <a:pPr algn="just"/>
            <a:r>
              <a:rPr lang="en-US" dirty="0" smtClean="0"/>
              <a:t>If the temperature level Exceeds then it will give a notification.</a:t>
            </a:r>
          </a:p>
          <a:p>
            <a:pPr algn="just"/>
            <a:r>
              <a:rPr lang="en-US" dirty="0">
                <a:ea typeface="Arial Unicode MS" panose="020B0604020202020204" pitchFamily="34" charset="-128"/>
                <a:cs typeface="Arial Unicode MS" panose="020B0604020202020204" pitchFamily="34" charset="-128"/>
              </a:rPr>
              <a:t>W</a:t>
            </a:r>
            <a:r>
              <a:rPr lang="en-US" dirty="0" smtClean="0">
                <a:ea typeface="Arial Unicode MS" panose="020B0604020202020204" pitchFamily="34" charset="-128"/>
                <a:cs typeface="Arial Unicode MS" panose="020B0604020202020204" pitchFamily="34" charset="-128"/>
              </a:rPr>
              <a:t>hen </a:t>
            </a:r>
            <a:r>
              <a:rPr lang="en-US" dirty="0">
                <a:ea typeface="Arial Unicode MS" panose="020B0604020202020204" pitchFamily="34" charset="-128"/>
                <a:cs typeface="Arial Unicode MS" panose="020B0604020202020204" pitchFamily="34" charset="-128"/>
              </a:rPr>
              <a:t>an person visits the home as the door bell is rung by him/her and picture of that person will be snapped immediately ,which can be viewed through an app or mail services</a:t>
            </a:r>
          </a:p>
          <a:p>
            <a:pPr algn="just"/>
            <a:r>
              <a:rPr lang="en-US" dirty="0"/>
              <a:t>When some motion is detected by the web camera then picture will be snapped.</a:t>
            </a:r>
          </a:p>
          <a:p>
            <a:pPr algn="just"/>
            <a:r>
              <a:rPr lang="en-US" dirty="0"/>
              <a:t>Features:</a:t>
            </a:r>
          </a:p>
          <a:p>
            <a:pPr lvl="2" algn="just">
              <a:buFont typeface="Arial" panose="020B0604020202020204" pitchFamily="34" charset="0"/>
              <a:buChar char="•"/>
            </a:pPr>
            <a:r>
              <a:rPr lang="en-US" sz="1800" dirty="0"/>
              <a:t>Motion detection and photo capture using the camera.</a:t>
            </a:r>
          </a:p>
          <a:p>
            <a:pPr lvl="2" algn="just">
              <a:buFont typeface="Arial" panose="020B0604020202020204" pitchFamily="34" charset="0"/>
              <a:buChar char="•"/>
            </a:pPr>
            <a:r>
              <a:rPr lang="en-US" sz="1800" dirty="0"/>
              <a:t>Mobile notifications with photos.</a:t>
            </a:r>
          </a:p>
          <a:p>
            <a:pPr algn="just"/>
            <a:endParaRPr lang="en-US" dirty="0" smtClean="0"/>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384389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96606" y="546573"/>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gn="ctr" defTabSz="1016264">
              <a:lnSpc>
                <a:spcPct val="89000"/>
              </a:lnSpc>
            </a:pPr>
            <a:r>
              <a:rPr lang="en-GB" sz="3112" kern="0" dirty="0"/>
              <a:t>Connected Home - Use cases</a:t>
            </a:r>
          </a:p>
        </p:txBody>
      </p:sp>
      <p:sp>
        <p:nvSpPr>
          <p:cNvPr id="7" name="Rectangle 6"/>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GB" sz="667" b="1" kern="0">
                <a:solidFill>
                  <a:srgbClr val="D70012"/>
                </a:solidFill>
                <a:latin typeface="Bosch Office Sans"/>
              </a:rPr>
              <a:t>Internal </a:t>
            </a:r>
            <a:r>
              <a:rPr lang="en-GB" sz="667" kern="0">
                <a:solidFill>
                  <a:srgbClr val="000000"/>
                </a:solidFill>
              </a:rPr>
              <a:t>| RBEI/BSJ3 | 2018-01-15</a:t>
            </a:r>
            <a:endParaRPr lang="en-GB" sz="667" kern="0" dirty="0">
              <a:solidFill>
                <a:srgbClr val="000000"/>
              </a:solidFill>
            </a:endParaRPr>
          </a:p>
        </p:txBody>
      </p:sp>
      <p:sp>
        <p:nvSpPr>
          <p:cNvPr id="5" name="Rectangle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GB" sz="1334" kern="0">
                <a:solidFill>
                  <a:srgbClr val="999FA6"/>
                </a:solidFill>
                <a:latin typeface="Bosch Office Sans"/>
              </a:rPr>
              <a:t>6</a:t>
            </a:r>
            <a:endParaRPr lang="en-GB" sz="1334" kern="0" dirty="0">
              <a:solidFill>
                <a:srgbClr val="999FA6"/>
              </a:solidFill>
              <a:latin typeface="Bosch Office Sans"/>
            </a:endParaRPr>
          </a:p>
        </p:txBody>
      </p:sp>
      <p:sp>
        <p:nvSpPr>
          <p:cNvPr id="4" name="Rectangle 3"/>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GB" sz="611" kern="0" dirty="0">
              <a:latin typeface="Bosch Office Sans"/>
            </a:endParaRPr>
          </a:p>
        </p:txBody>
      </p:sp>
      <p:sp>
        <p:nvSpPr>
          <p:cNvPr id="3" name="TextBox 2" hidden="1"/>
          <p:cNvSpPr txBox="1"/>
          <p:nvPr>
            <p:custDataLst>
              <p:tags r:id="rId6"/>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GB" sz="1445" kern="0" dirty="0" err="1"/>
          </a:p>
        </p:txBody>
      </p:sp>
      <p:pic>
        <p:nvPicPr>
          <p:cNvPr id="45" name="Picture 44"/>
          <p:cNvPicPr>
            <a:picLocks/>
          </p:cNvPicPr>
          <p:nvPr>
            <p:custDataLst>
              <p:tags r:id="rId7"/>
            </p:custDataLst>
          </p:nvPr>
        </p:nvPicPr>
        <p:blipFill>
          <a:blip r:embed="rId33">
            <a:extLst>
              <a:ext uri="{28A0092B-C50C-407E-A947-70E740481C1C}">
                <a14:useLocalDpi xmlns:a14="http://schemas.microsoft.com/office/drawing/2010/main" val="0"/>
              </a:ext>
            </a:extLst>
          </a:blip>
          <a:stretch>
            <a:fillRect/>
          </a:stretch>
        </p:blipFill>
        <p:spPr>
          <a:xfrm>
            <a:off x="4261425" y="2346555"/>
            <a:ext cx="3469176" cy="2020300"/>
          </a:xfrm>
          <a:prstGeom prst="rect">
            <a:avLst/>
          </a:prstGeom>
        </p:spPr>
      </p:pic>
      <p:pic>
        <p:nvPicPr>
          <p:cNvPr id="46" name="Picture 45"/>
          <p:cNvPicPr>
            <a:picLocks/>
          </p:cNvPicPr>
          <p:nvPr>
            <p:custDataLst>
              <p:tags r:id="rId8"/>
            </p:custDataLst>
          </p:nvPr>
        </p:nvPicPr>
        <p:blipFill>
          <a:blip r:embed="rId34">
            <a:extLst>
              <a:ext uri="{28A0092B-C50C-407E-A947-70E740481C1C}">
                <a14:useLocalDpi xmlns:a14="http://schemas.microsoft.com/office/drawing/2010/main" val="0"/>
              </a:ext>
            </a:extLst>
          </a:blip>
          <a:stretch>
            <a:fillRect/>
          </a:stretch>
        </p:blipFill>
        <p:spPr>
          <a:xfrm>
            <a:off x="617011" y="1451432"/>
            <a:ext cx="2391314" cy="1447802"/>
          </a:xfrm>
          <a:prstGeom prst="rect">
            <a:avLst/>
          </a:prstGeom>
        </p:spPr>
      </p:pic>
      <p:pic>
        <p:nvPicPr>
          <p:cNvPr id="47" name="Picture 46"/>
          <p:cNvPicPr>
            <a:picLocks/>
          </p:cNvPicPr>
          <p:nvPr>
            <p:custDataLst>
              <p:tags r:id="rId9"/>
            </p:custDataLst>
          </p:nvPr>
        </p:nvPicPr>
        <p:blipFill>
          <a:blip r:embed="rId35">
            <a:extLst>
              <a:ext uri="{28A0092B-C50C-407E-A947-70E740481C1C}">
                <a14:useLocalDpi xmlns:a14="http://schemas.microsoft.com/office/drawing/2010/main" val="0"/>
              </a:ext>
            </a:extLst>
          </a:blip>
          <a:stretch>
            <a:fillRect/>
          </a:stretch>
        </p:blipFill>
        <p:spPr>
          <a:xfrm>
            <a:off x="3153799" y="1313417"/>
            <a:ext cx="1012658" cy="759494"/>
          </a:xfrm>
          <a:prstGeom prst="rect">
            <a:avLst/>
          </a:prstGeom>
        </p:spPr>
      </p:pic>
      <p:pic>
        <p:nvPicPr>
          <p:cNvPr id="48" name="Picture 47"/>
          <p:cNvPicPr>
            <a:picLocks/>
          </p:cNvPicPr>
          <p:nvPr>
            <p:custDataLst>
              <p:tags r:id="rId10"/>
            </p:custDataLst>
          </p:nvPr>
        </p:nvPicPr>
        <p:blipFill>
          <a:blip r:embed="rId36">
            <a:extLst>
              <a:ext uri="{28A0092B-C50C-407E-A947-70E740481C1C}">
                <a14:useLocalDpi xmlns:a14="http://schemas.microsoft.com/office/drawing/2010/main" val="0"/>
              </a:ext>
            </a:extLst>
          </a:blip>
          <a:stretch>
            <a:fillRect/>
          </a:stretch>
        </p:blipFill>
        <p:spPr>
          <a:xfrm>
            <a:off x="7809411" y="1367388"/>
            <a:ext cx="1356211" cy="1000002"/>
          </a:xfrm>
          <a:prstGeom prst="rect">
            <a:avLst/>
          </a:prstGeom>
        </p:spPr>
      </p:pic>
      <p:sp>
        <p:nvSpPr>
          <p:cNvPr id="21" name="Right Arrow 20"/>
          <p:cNvSpPr/>
          <p:nvPr>
            <p:custDataLst>
              <p:tags r:id="rId11"/>
            </p:custDataLst>
          </p:nvPr>
        </p:nvSpPr>
        <p:spPr>
          <a:xfrm rot="1819264">
            <a:off x="2892056" y="2571402"/>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49" name="Picture 48"/>
          <p:cNvPicPr>
            <a:picLocks/>
          </p:cNvPicPr>
          <p:nvPr>
            <p:custDataLst>
              <p:tags r:id="rId12"/>
            </p:custDataLst>
          </p:nvPr>
        </p:nvPicPr>
        <p:blipFill>
          <a:blip r:embed="rId37">
            <a:extLst>
              <a:ext uri="{28A0092B-C50C-407E-A947-70E740481C1C}">
                <a14:useLocalDpi xmlns:a14="http://schemas.microsoft.com/office/drawing/2010/main" val="0"/>
              </a:ext>
            </a:extLst>
          </a:blip>
          <a:stretch>
            <a:fillRect/>
          </a:stretch>
        </p:blipFill>
        <p:spPr>
          <a:xfrm>
            <a:off x="9622856" y="1189337"/>
            <a:ext cx="628877" cy="640479"/>
          </a:xfrm>
          <a:prstGeom prst="rect">
            <a:avLst/>
          </a:prstGeom>
        </p:spPr>
      </p:pic>
      <p:pic>
        <p:nvPicPr>
          <p:cNvPr id="50" name="Picture 49"/>
          <p:cNvPicPr>
            <a:picLocks/>
          </p:cNvPicPr>
          <p:nvPr>
            <p:custDataLst>
              <p:tags r:id="rId13"/>
            </p:custDataLst>
          </p:nvPr>
        </p:nvPicPr>
        <p:blipFill>
          <a:blip r:embed="rId38" cstate="print">
            <a:extLst>
              <a:ext uri="{28A0092B-C50C-407E-A947-70E740481C1C}">
                <a14:useLocalDpi xmlns:a14="http://schemas.microsoft.com/office/drawing/2010/main" val="0"/>
              </a:ext>
            </a:extLst>
          </a:blip>
          <a:stretch>
            <a:fillRect/>
          </a:stretch>
        </p:blipFill>
        <p:spPr>
          <a:xfrm>
            <a:off x="9160650" y="1867390"/>
            <a:ext cx="1219514" cy="1105184"/>
          </a:xfrm>
          <a:prstGeom prst="rect">
            <a:avLst/>
          </a:prstGeom>
        </p:spPr>
      </p:pic>
      <p:sp>
        <p:nvSpPr>
          <p:cNvPr id="24" name="Right Arrow 23"/>
          <p:cNvSpPr/>
          <p:nvPr>
            <p:custDataLst>
              <p:tags r:id="rId14"/>
            </p:custDataLst>
          </p:nvPr>
        </p:nvSpPr>
        <p:spPr>
          <a:xfrm rot="9322655">
            <a:off x="7560711" y="2640503"/>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51" name="Picture 50"/>
          <p:cNvPicPr>
            <a:picLocks/>
          </p:cNvPicPr>
          <p:nvPr>
            <p:custDataLst>
              <p:tags r:id="rId15"/>
            </p:custDataLst>
          </p:nvPr>
        </p:nvPicPr>
        <p:blipFill>
          <a:blip r:embed="rId39">
            <a:extLst>
              <a:ext uri="{28A0092B-C50C-407E-A947-70E740481C1C}">
                <a14:useLocalDpi xmlns:a14="http://schemas.microsoft.com/office/drawing/2010/main" val="0"/>
              </a:ext>
            </a:extLst>
          </a:blip>
          <a:stretch>
            <a:fillRect/>
          </a:stretch>
        </p:blipFill>
        <p:spPr>
          <a:xfrm>
            <a:off x="486327" y="4094961"/>
            <a:ext cx="2481354" cy="2268010"/>
          </a:xfrm>
          <a:prstGeom prst="rect">
            <a:avLst/>
          </a:prstGeom>
        </p:spPr>
      </p:pic>
      <p:pic>
        <p:nvPicPr>
          <p:cNvPr id="52" name="Picture 51"/>
          <p:cNvPicPr>
            <a:picLocks/>
          </p:cNvPicPr>
          <p:nvPr>
            <p:custDataLst>
              <p:tags r:id="rId16"/>
            </p:custDataLst>
          </p:nvPr>
        </p:nvPicPr>
        <p:blipFill>
          <a:blip r:embed="rId40">
            <a:extLst>
              <a:ext uri="{28A0092B-C50C-407E-A947-70E740481C1C}">
                <a14:useLocalDpi xmlns:a14="http://schemas.microsoft.com/office/drawing/2010/main" val="0"/>
              </a:ext>
            </a:extLst>
          </a:blip>
          <a:stretch>
            <a:fillRect/>
          </a:stretch>
        </p:blipFill>
        <p:spPr>
          <a:xfrm>
            <a:off x="3153799" y="4767819"/>
            <a:ext cx="750919" cy="1335602"/>
          </a:xfrm>
          <a:prstGeom prst="rect">
            <a:avLst/>
          </a:prstGeom>
        </p:spPr>
      </p:pic>
      <p:sp>
        <p:nvSpPr>
          <p:cNvPr id="27" name="Right Arrow 26"/>
          <p:cNvSpPr/>
          <p:nvPr>
            <p:custDataLst>
              <p:tags r:id="rId17"/>
            </p:custDataLst>
          </p:nvPr>
        </p:nvSpPr>
        <p:spPr>
          <a:xfrm rot="19876382">
            <a:off x="2928409" y="3791416"/>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sp>
        <p:nvSpPr>
          <p:cNvPr id="28" name="TextBox 27"/>
          <p:cNvSpPr txBox="1"/>
          <p:nvPr>
            <p:custDataLst>
              <p:tags r:id="rId18"/>
            </p:custDataLst>
          </p:nvPr>
        </p:nvSpPr>
        <p:spPr>
          <a:xfrm>
            <a:off x="456808" y="2972575"/>
            <a:ext cx="2413820" cy="203243"/>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Visitor Alert</a:t>
            </a:r>
          </a:p>
        </p:txBody>
      </p:sp>
      <p:sp>
        <p:nvSpPr>
          <p:cNvPr id="29" name="TextBox 28"/>
          <p:cNvSpPr txBox="1"/>
          <p:nvPr>
            <p:custDataLst>
              <p:tags r:id="rId19"/>
            </p:custDataLst>
          </p:nvPr>
        </p:nvSpPr>
        <p:spPr>
          <a:xfrm>
            <a:off x="452957" y="3488408"/>
            <a:ext cx="3184994" cy="1026858"/>
          </a:xfrm>
          <a:prstGeom prst="rect">
            <a:avLst/>
          </a:prstGeom>
          <a:noFill/>
        </p:spPr>
        <p:txBody>
          <a:bodyPr wrap="square" lIns="0" tIns="0" rIns="0" bIns="0" rtlCol="0">
            <a:noAutofit/>
          </a:bodyPr>
          <a:lstStyle/>
          <a:p>
            <a:pPr defTabSz="1016264">
              <a:lnSpc>
                <a:spcPct val="107000"/>
              </a:lnSpc>
              <a:spcBef>
                <a:spcPts val="556"/>
              </a:spcBef>
            </a:pPr>
            <a:r>
              <a:rPr lang="en-GB" sz="2001" kern="0" dirty="0"/>
              <a:t>Indoor Pollutants Monitoring</a:t>
            </a:r>
          </a:p>
        </p:txBody>
      </p:sp>
      <p:cxnSp>
        <p:nvCxnSpPr>
          <p:cNvPr id="31" name="Straight Connector 30"/>
          <p:cNvCxnSpPr/>
          <p:nvPr>
            <p:custDataLst>
              <p:tags r:id="rId20"/>
            </p:custDataLst>
          </p:nvPr>
        </p:nvCxnSpPr>
        <p:spPr>
          <a:xfrm>
            <a:off x="288137" y="3417557"/>
            <a:ext cx="3696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21"/>
            </p:custDataLst>
          </p:nvPr>
        </p:nvCxnSpPr>
        <p:spPr>
          <a:xfrm>
            <a:off x="7730601" y="3456830"/>
            <a:ext cx="427995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custDataLst>
              <p:tags r:id="rId22"/>
            </p:custDataLst>
          </p:nvPr>
        </p:nvSpPr>
        <p:spPr>
          <a:xfrm>
            <a:off x="8559948" y="2968724"/>
            <a:ext cx="2711511" cy="377834"/>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Lock / Unlock</a:t>
            </a:r>
          </a:p>
        </p:txBody>
      </p:sp>
      <p:sp>
        <p:nvSpPr>
          <p:cNvPr id="34" name="TextBox 33"/>
          <p:cNvSpPr txBox="1"/>
          <p:nvPr>
            <p:custDataLst>
              <p:tags r:id="rId23"/>
            </p:custDataLst>
          </p:nvPr>
        </p:nvSpPr>
        <p:spPr>
          <a:xfrm>
            <a:off x="8567645" y="3530750"/>
            <a:ext cx="3564171" cy="708441"/>
          </a:xfrm>
          <a:prstGeom prst="rect">
            <a:avLst/>
          </a:prstGeom>
          <a:noFill/>
        </p:spPr>
        <p:txBody>
          <a:bodyPr wrap="square" lIns="0" tIns="0" rIns="0" bIns="0" rtlCol="0">
            <a:noAutofit/>
          </a:bodyPr>
          <a:lstStyle/>
          <a:p>
            <a:pPr defTabSz="1016264">
              <a:lnSpc>
                <a:spcPct val="107000"/>
              </a:lnSpc>
              <a:spcBef>
                <a:spcPts val="556"/>
              </a:spcBef>
            </a:pPr>
            <a:r>
              <a:rPr lang="en-GB" sz="2001" kern="0" dirty="0"/>
              <a:t>Utility Monitoring &amp; Controlling</a:t>
            </a:r>
          </a:p>
        </p:txBody>
      </p:sp>
      <p:pic>
        <p:nvPicPr>
          <p:cNvPr id="53" name="Picture 52"/>
          <p:cNvPicPr>
            <a:picLocks/>
          </p:cNvPicPr>
          <p:nvPr>
            <p:custDataLst>
              <p:tags r:id="rId24"/>
            </p:custDataLst>
          </p:nvPr>
        </p:nvPicPr>
        <p:blipFill>
          <a:blip r:embed="rId41">
            <a:extLst>
              <a:ext uri="{28A0092B-C50C-407E-A947-70E740481C1C}">
                <a14:useLocalDpi xmlns:a14="http://schemas.microsoft.com/office/drawing/2010/main" val="0"/>
              </a:ext>
            </a:extLst>
          </a:blip>
          <a:stretch>
            <a:fillRect/>
          </a:stretch>
        </p:blipFill>
        <p:spPr>
          <a:xfrm>
            <a:off x="8124014" y="4297742"/>
            <a:ext cx="1598422" cy="1028356"/>
          </a:xfrm>
          <a:prstGeom prst="rect">
            <a:avLst/>
          </a:prstGeom>
        </p:spPr>
      </p:pic>
      <p:pic>
        <p:nvPicPr>
          <p:cNvPr id="54" name="Picture 53"/>
          <p:cNvPicPr>
            <a:picLocks/>
          </p:cNvPicPr>
          <p:nvPr>
            <p:custDataLst>
              <p:tags r:id="rId25"/>
            </p:custDataLst>
          </p:nvPr>
        </p:nvPicPr>
        <p:blipFill>
          <a:blip r:embed="rId42">
            <a:extLst>
              <a:ext uri="{28A0092B-C50C-407E-A947-70E740481C1C}">
                <a14:useLocalDpi xmlns:a14="http://schemas.microsoft.com/office/drawing/2010/main" val="0"/>
              </a:ext>
            </a:extLst>
          </a:blip>
          <a:stretch>
            <a:fillRect/>
          </a:stretch>
        </p:blipFill>
        <p:spPr>
          <a:xfrm>
            <a:off x="8509134" y="5166336"/>
            <a:ext cx="613983" cy="1071461"/>
          </a:xfrm>
          <a:prstGeom prst="rect">
            <a:avLst/>
          </a:prstGeom>
        </p:spPr>
      </p:pic>
      <p:sp>
        <p:nvSpPr>
          <p:cNvPr id="38" name="TextBox 37"/>
          <p:cNvSpPr txBox="1"/>
          <p:nvPr>
            <p:custDataLst>
              <p:tags r:id="rId26"/>
            </p:custDataLst>
          </p:nvPr>
        </p:nvSpPr>
        <p:spPr>
          <a:xfrm>
            <a:off x="8223594" y="5839285"/>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Overhead tank water level</a:t>
            </a:r>
          </a:p>
        </p:txBody>
      </p:sp>
      <p:cxnSp>
        <p:nvCxnSpPr>
          <p:cNvPr id="40" name="Straight Connector 39"/>
          <p:cNvCxnSpPr/>
          <p:nvPr>
            <p:custDataLst>
              <p:tags r:id="rId27"/>
            </p:custDataLst>
          </p:nvPr>
        </p:nvCxnSpPr>
        <p:spPr>
          <a:xfrm>
            <a:off x="9885654" y="3904788"/>
            <a:ext cx="0" cy="202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55" name="Picture 54"/>
          <p:cNvPicPr>
            <a:picLocks/>
          </p:cNvPicPr>
          <p:nvPr>
            <p:custDataLst>
              <p:tags r:id="rId28"/>
            </p:custDataLst>
          </p:nvPr>
        </p:nvPicPr>
        <p:blipFill>
          <a:blip r:embed="rId43">
            <a:extLst>
              <a:ext uri="{28A0092B-C50C-407E-A947-70E740481C1C}">
                <a14:useLocalDpi xmlns:a14="http://schemas.microsoft.com/office/drawing/2010/main" val="0"/>
              </a:ext>
            </a:extLst>
          </a:blip>
          <a:stretch>
            <a:fillRect/>
          </a:stretch>
        </p:blipFill>
        <p:spPr>
          <a:xfrm>
            <a:off x="9885654" y="4319816"/>
            <a:ext cx="2252242" cy="1537297"/>
          </a:xfrm>
          <a:prstGeom prst="rect">
            <a:avLst/>
          </a:prstGeom>
        </p:spPr>
      </p:pic>
      <p:sp>
        <p:nvSpPr>
          <p:cNvPr id="43" name="TextBox 42"/>
          <p:cNvSpPr txBox="1"/>
          <p:nvPr>
            <p:custDataLst>
              <p:tags r:id="rId29"/>
            </p:custDataLst>
          </p:nvPr>
        </p:nvSpPr>
        <p:spPr>
          <a:xfrm>
            <a:off x="10211372" y="5809637"/>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Home electric utility Control</a:t>
            </a:r>
          </a:p>
        </p:txBody>
      </p:sp>
      <p:sp>
        <p:nvSpPr>
          <p:cNvPr id="44" name="Right Arrow 43"/>
          <p:cNvSpPr/>
          <p:nvPr>
            <p:custDataLst>
              <p:tags r:id="rId30"/>
            </p:custDataLst>
          </p:nvPr>
        </p:nvSpPr>
        <p:spPr>
          <a:xfrm rot="13564586">
            <a:off x="7177577" y="4220381"/>
            <a:ext cx="1271774"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35" name="Picture 34"/>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36" name="Rectangle 35"/>
          <p:cNvSpPr>
            <a:spLocks/>
          </p:cNvSpPr>
          <p:nvPr>
            <p:custDataLst>
              <p:tags r:id="rId3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custDataLst>
      <p:tags r:id="rId1"/>
    </p:custDataLst>
    <p:extLst>
      <p:ext uri="{BB962C8B-B14F-4D97-AF65-F5344CB8AC3E}">
        <p14:creationId xmlns:p14="http://schemas.microsoft.com/office/powerpoint/2010/main" val="198432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302" y="639754"/>
            <a:ext cx="9404723" cy="711064"/>
          </a:xfrm>
        </p:spPr>
        <p:txBody>
          <a:bodyPr/>
          <a:lstStyle/>
          <a:p>
            <a:pPr algn="ctr"/>
            <a:r>
              <a:rPr lang="en-US" dirty="0" smtClean="0"/>
              <a:t>Block Diagram</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57" y="1910600"/>
            <a:ext cx="9961123" cy="40758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1115882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06009"/>
            <a:ext cx="9404723" cy="1400530"/>
          </a:xfrm>
        </p:spPr>
        <p:txBody>
          <a:bodyPr/>
          <a:lstStyle/>
          <a:p>
            <a:pPr algn="ctr"/>
            <a:r>
              <a:rPr lang="en-US" dirty="0" smtClean="0"/>
              <a:t>Requirements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Hardware requirements</a:t>
            </a:r>
          </a:p>
          <a:p>
            <a:r>
              <a:rPr lang="en-US" dirty="0" smtClean="0"/>
              <a:t>Raspberry pi</a:t>
            </a:r>
          </a:p>
          <a:p>
            <a:r>
              <a:rPr lang="en-US" dirty="0" smtClean="0"/>
              <a:t>Sensors</a:t>
            </a:r>
          </a:p>
          <a:p>
            <a:r>
              <a:rPr lang="en-US" dirty="0" smtClean="0"/>
              <a:t>Bread board</a:t>
            </a:r>
          </a:p>
          <a:p>
            <a:r>
              <a:rPr lang="en-US" dirty="0" smtClean="0"/>
              <a:t>Connecting wires</a:t>
            </a:r>
          </a:p>
          <a:p>
            <a:r>
              <a:rPr lang="en-US" dirty="0" smtClean="0"/>
              <a:t>Push Button </a:t>
            </a:r>
          </a:p>
          <a:p>
            <a:r>
              <a:rPr lang="en-US" dirty="0" smtClean="0"/>
              <a:t>Web camera</a:t>
            </a:r>
          </a:p>
          <a:p>
            <a:pPr marL="0" indent="0">
              <a:buNone/>
            </a:pPr>
            <a:r>
              <a:rPr lang="en-US" b="1" dirty="0" smtClean="0"/>
              <a:t>Software requirements</a:t>
            </a:r>
          </a:p>
          <a:p>
            <a:r>
              <a:rPr lang="en-US" dirty="0" smtClean="0"/>
              <a:t>Raspbian</a:t>
            </a:r>
          </a:p>
          <a:p>
            <a:r>
              <a:rPr lang="en-US" dirty="0" smtClean="0"/>
              <a:t>SMTP</a:t>
            </a:r>
          </a:p>
          <a:p>
            <a:pPr>
              <a:buFont typeface="Wingdings" panose="05000000000000000000" pitchFamily="2" charset="2"/>
              <a:buChar char="Ø"/>
            </a:pPr>
            <a:r>
              <a:rPr lang="en-US" dirty="0" smtClean="0"/>
              <a:t>Java JDK</a:t>
            </a:r>
          </a:p>
          <a:p>
            <a:pPr>
              <a:buFont typeface="Wingdings" panose="05000000000000000000" pitchFamily="2" charset="2"/>
              <a:buChar char="Ø"/>
            </a:pPr>
            <a:r>
              <a:rPr lang="en-US" dirty="0" smtClean="0"/>
              <a:t>Android studio</a:t>
            </a:r>
          </a:p>
          <a:p>
            <a:pPr>
              <a:buFont typeface="Wingdings" panose="05000000000000000000" pitchFamily="2" charset="2"/>
              <a:buChar char="Ø"/>
            </a:pPr>
            <a:r>
              <a:rPr lang="en-US" dirty="0" smtClean="0"/>
              <a:t>Emulator</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95041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4420" y="1413163"/>
            <a:ext cx="8579843" cy="5011806"/>
          </a:xfrm>
          <a:prstGeom prst="rect">
            <a:avLst/>
          </a:prstGeom>
        </p:spPr>
      </p:pic>
      <p:sp>
        <p:nvSpPr>
          <p:cNvPr id="5" name="Title 4"/>
          <p:cNvSpPr>
            <a:spLocks noGrp="1"/>
          </p:cNvSpPr>
          <p:nvPr>
            <p:ph type="title"/>
          </p:nvPr>
        </p:nvSpPr>
        <p:spPr>
          <a:xfrm>
            <a:off x="935182" y="452718"/>
            <a:ext cx="9115652" cy="607155"/>
          </a:xfrm>
        </p:spPr>
        <p:txBody>
          <a:bodyPr/>
          <a:lstStyle/>
          <a:p>
            <a:pPr algn="ctr"/>
            <a:r>
              <a:rPr lang="en-US" dirty="0"/>
              <a:t>Raspberry </a:t>
            </a:r>
            <a:r>
              <a:rPr lang="en-US" dirty="0" smtClean="0"/>
              <a:t>Pi</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Rectangle 7"/>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1746532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onnected Home - Use cases"/>
  <p:tag name="FIELD.CHAPTER.VALUE" val="Connected Home - Use cases"/>
  <p:tag name="FIELD.DPT.CONTENT" val="RBEI/BSJ3"/>
  <p:tag name="FIELD.DPT.VALUE" val="RBEI/BSJ3 | "/>
  <p:tag name="FIELDS.INITIALIZED" val="1"/>
  <p:tag name="ML_1" val="RBEI_Kor"/>
  <p:tag name="ML_2" val="Bosch2.mcr"/>
  <p:tag name="ML_LAYOUT_RESOURCE" val="BOSCH2_16_9.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COMPRESSOR_INCLUDE" val="1"/>
</p:tagLst>
</file>

<file path=ppt/tags/tag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1386</Words>
  <Application>Microsoft Office PowerPoint</Application>
  <PresentationFormat>Widescreen</PresentationFormat>
  <Paragraphs>124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 Unicode MS</vt:lpstr>
      <vt:lpstr>Arial</vt:lpstr>
      <vt:lpstr>Bosch Office Sans</vt:lpstr>
      <vt:lpstr>Calibri</vt:lpstr>
      <vt:lpstr>Century Gothic</vt:lpstr>
      <vt:lpstr>Times New Roman</vt:lpstr>
      <vt:lpstr>Wingdings</vt:lpstr>
      <vt:lpstr>Wingdings 3</vt:lpstr>
      <vt:lpstr>Ion</vt:lpstr>
      <vt:lpstr>CONNECTED HOME  ENVIRONMENT CONTROL</vt:lpstr>
      <vt:lpstr>CONTENTS</vt:lpstr>
      <vt:lpstr>      Introduction </vt:lpstr>
      <vt:lpstr>INTERNET OF THINGS</vt:lpstr>
      <vt:lpstr>About the project</vt:lpstr>
      <vt:lpstr>PowerPoint Presentation</vt:lpstr>
      <vt:lpstr>Block Diagram</vt:lpstr>
      <vt:lpstr>Requirements</vt:lpstr>
      <vt:lpstr>Raspberry Pi</vt:lpstr>
      <vt:lpstr>Raspberry Pi</vt:lpstr>
      <vt:lpstr>Sensors</vt:lpstr>
      <vt:lpstr> Devices</vt:lpstr>
      <vt:lpstr>PowerPoint Presentation</vt:lpstr>
      <vt:lpstr>PowerPoint Presentation</vt:lpstr>
      <vt:lpstr>PowerPoint Presentation</vt:lpstr>
      <vt:lpstr>Android App</vt:lpstr>
      <vt:lpstr>STATUS</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ENVIRONMENT CONTROL</dc:title>
  <dc:creator>FIXED-TERM Mitta Sai Soundarya (RBEI/BSJ)</dc:creator>
  <cp:lastModifiedBy>FIXED-TERM Nallandhula PrudhviReddy (RBEI/BSJ3)</cp:lastModifiedBy>
  <cp:revision>79</cp:revision>
  <dcterms:created xsi:type="dcterms:W3CDTF">2018-01-17T03:59:53Z</dcterms:created>
  <dcterms:modified xsi:type="dcterms:W3CDTF">2018-05-02T11:47:07Z</dcterms:modified>
</cp:coreProperties>
</file>