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197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12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19760" cy="385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12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197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197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712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19760" cy="385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120" y="297684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19760" cy="159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756720"/>
            <a:ext cx="1081080" cy="112428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5319000" y="3267360"/>
            <a:ext cx="1081080" cy="112428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872800" y="957600"/>
            <a:ext cx="3546360" cy="28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60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Stock Market Analysis using Clustering Techniques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2834280"/>
            <a:ext cx="8519760" cy="22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Economica"/>
                <a:ea typeface="Economica"/>
              </a:rPr>
              <a:t>By: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Economica"/>
                <a:ea typeface="Economica"/>
              </a:rPr>
              <a:t>Deti Prudvi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1" name="Google Shape;64;p13" descr=""/>
          <p:cNvPicPr/>
          <p:nvPr/>
        </p:nvPicPr>
        <p:blipFill>
          <a:blip r:embed="rId1"/>
          <a:stretch/>
        </p:blipFill>
        <p:spPr>
          <a:xfrm>
            <a:off x="6578640" y="749160"/>
            <a:ext cx="2317680" cy="208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Architecture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572000" y="2863080"/>
            <a:ext cx="457128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Google Shape;126;p22" descr=""/>
          <p:cNvPicPr/>
          <p:nvPr/>
        </p:nvPicPr>
        <p:blipFill>
          <a:blip r:embed="rId1"/>
          <a:stretch/>
        </p:blipFill>
        <p:spPr>
          <a:xfrm>
            <a:off x="664920" y="1147320"/>
            <a:ext cx="7683480" cy="371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Methodology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K Mean clustering and Agglomerative Clustering algorithms are used in this framework.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Silhouette score is used as benchmark for comparison between the algorithms for validation.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Run time comparison is done on both algorithms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Feature vector consists of: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027600" y="3277080"/>
            <a:ext cx="2690280" cy="433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Feature Vector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696240" y="4145040"/>
            <a:ext cx="1800360" cy="3466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Returns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3622680" y="4145400"/>
            <a:ext cx="1898280" cy="346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Volatility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6463800" y="4145400"/>
            <a:ext cx="2126160" cy="346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Movements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 rot="2700000">
            <a:off x="2658960" y="3608640"/>
            <a:ext cx="206280" cy="54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"/>
          <p:cNvSpPr/>
          <p:nvPr/>
        </p:nvSpPr>
        <p:spPr>
          <a:xfrm>
            <a:off x="4362120" y="3808800"/>
            <a:ext cx="209160" cy="2433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9"/>
          <p:cNvSpPr/>
          <p:nvPr/>
        </p:nvSpPr>
        <p:spPr>
          <a:xfrm rot="18031800">
            <a:off x="5986080" y="3556080"/>
            <a:ext cx="208800" cy="647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Technology used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Language used : Python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Libraries : Numpy, pandas, pandas_datareader, sklearn, time, matplotlib and statistics.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Unsupervised Machine learning techniques.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Data collection is performed using python library on Yahoo finance website. (5 years)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Platform : Windows and Linux.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Results achieved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Case 1) Movement as feature vector (Opening and closing price).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Optimal number of clusters : 5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Silhouette score achieved : 0.11146220010327834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Disadvantage : As we know that it does not work well with higher dimension dataset.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Case 2) Dimension of movement vector is reduced by PCA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Optimal number of cluster : 5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Silhouette score achieved : 0.5654361468151378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Results Achieved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Case 3) Return and Volatility as a feature vector  (K Means).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Optimal number of cluster : 6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Silhouette score achieved : 0.6945575771644393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Return and Volatility as feature vector (Agglomerative clustering )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Silhouette score achieved : 0.6692717218104942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Cluster analysis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Since the Silhouette score for the case 3 is high, we consider the same for analysis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Cluster 0: It describe that, investing in these stocks gives very low positive return with less volatility (risk factor).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Cluster 1: It describe that, investing in these stocks gives very Good positive return with moderate volatility (risk factor).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Cluster 2: It describe that, investing in these stocks gives negative return with high volatility (risk factor).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Cont.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Cluster 3: It describe that, investing in these stocks gives very good return with moderate volatility (risk factor).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Cluster 4:  It describe that, investing in these stocks gives average return with moderate volatility (risk factor).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Cluster 5: It describe that, investing in these stocks gives average return with very less volatility (risk factor).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Conclusion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11760" y="114732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The KMeans with adjusted close value gave better results.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We performed analysis on case 3.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We can apply KMeans directly on raw time series dataset, mainly due to the course of dimensionality and cost of computation required for clustering.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                                                      </a:t>
            </a:r>
            <a:r>
              <a:rPr b="0" lang="en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THANK YOU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32112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Problem Statement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5000" y="1471320"/>
            <a:ext cx="8696520" cy="29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Nowadays most of the people have started investing the money in stocks and they look for stock market prediction is to determine the future value of a company stock on a financial exchange. 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The clustering of a similar successful companies according to stock's future price will increase investor's profits. 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Stock market trading results frequently change stock price which is risk for investors to invest or predict the behavior, and difficult for a company to know its financial status.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700" spc="-1" strike="noStrike">
                <a:solidFill>
                  <a:srgbClr val="000000"/>
                </a:solidFill>
                <a:latin typeface="Open Sans"/>
                <a:ea typeface="Open Sans"/>
              </a:rPr>
              <a:t>It helps people to analyse the similar good returning companies to invest their money with low volatility(risk factor).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General  terms related to the Stock Market 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pen Sans"/>
              <a:buAutoNum type="arabi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High  : It is the highest price at which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the  stock   is traded during a period.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pen Sans"/>
              <a:buAutoNum type="arabicParenR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Low: It is the lowest price at which the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The stock is traded during a period.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6" name="Google Shape;77;p15" descr=""/>
          <p:cNvPicPr/>
          <p:nvPr/>
        </p:nvPicPr>
        <p:blipFill>
          <a:blip r:embed="rId1"/>
          <a:stretch/>
        </p:blipFill>
        <p:spPr>
          <a:xfrm>
            <a:off x="4986000" y="1289520"/>
            <a:ext cx="3845520" cy="285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General terms related to the Stock Market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3) Open Price: Open price is the price that the stock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Possessed when the starting bell rang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4) Closed Price: Closed price is the  price value of the stock when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The stock exchange shop is closed 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89" name="Google Shape;84;p16" descr=""/>
          <p:cNvPicPr/>
          <p:nvPr/>
        </p:nvPicPr>
        <p:blipFill>
          <a:blip r:embed="rId1"/>
          <a:stretch/>
        </p:blipFill>
        <p:spPr>
          <a:xfrm>
            <a:off x="6690960" y="1031400"/>
            <a:ext cx="2140560" cy="206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3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General terms related to the Stock Market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5)  Volume 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6) Adjusted Close Price: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2" name="Google Shape;91;p17" descr=""/>
          <p:cNvPicPr/>
          <p:nvPr/>
        </p:nvPicPr>
        <p:blipFill>
          <a:blip r:embed="rId1"/>
          <a:stretch/>
        </p:blipFill>
        <p:spPr>
          <a:xfrm>
            <a:off x="5559120" y="1235520"/>
            <a:ext cx="3452040" cy="333288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530280" y="1762200"/>
            <a:ext cx="4813560" cy="9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Open Sans"/>
                <a:ea typeface="Open Sans"/>
              </a:rPr>
              <a:t>Volume measures the number of shares traded in a stock or contracts traded in futures or options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30280" y="3582000"/>
            <a:ext cx="4698360" cy="12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Open Sans"/>
                <a:ea typeface="Open Sans"/>
              </a:rPr>
              <a:t>The adjusted closing price amends a stock's closing price to reflect that stock's value after accounting for any corporate actions.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DataSet 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We have taken  Time Series Dataset from Yahoo finance.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97" name="Google Shape;100;p18" descr=""/>
          <p:cNvPicPr/>
          <p:nvPr/>
        </p:nvPicPr>
        <p:blipFill>
          <a:blip r:embed="rId1"/>
          <a:stretch/>
        </p:blipFill>
        <p:spPr>
          <a:xfrm>
            <a:off x="515880" y="1689120"/>
            <a:ext cx="8122680" cy="288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Proposed Solution 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1760" y="1274400"/>
            <a:ext cx="8519760" cy="33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The proposed method reports a case study in which the selected financial and stock time series data of over 24 stock indices are clustered into distinct group.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In this framework, we collect financial time series data from yahoo finance.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The dataset consists of 6 attributes (Adjusted close, close, low, open, high, volume).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We collect data for 24 companies in top 100 companies listed in NASDAQ.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Exploratory data analysis.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Pre process the data. (As dataset is of high dimension).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Proposed Solution cont.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5000"/>
          </a:bodyPr>
          <a:p>
            <a:pPr marL="457200" indent="-286560">
              <a:lnSpc>
                <a:spcPct val="115000"/>
              </a:lnSpc>
              <a:buClr>
                <a:srgbClr val="000000"/>
              </a:buClr>
              <a:buSzPct val="56000"/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Feature selection (Feature vector from the dataset for the clustering model).</a:t>
            </a:r>
            <a:endParaRPr b="0" lang="en-IN" sz="1800" spc="-1" strike="noStrike">
              <a:latin typeface="Arial"/>
            </a:endParaRPr>
          </a:p>
          <a:p>
            <a:pPr marL="457200" indent="-286560">
              <a:lnSpc>
                <a:spcPct val="115000"/>
              </a:lnSpc>
              <a:buClr>
                <a:srgbClr val="000000"/>
              </a:buClr>
              <a:buSzPct val="56000"/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Framework focuses on Adjusted close of the stock and open price as well as close price.</a:t>
            </a:r>
            <a:endParaRPr b="0" lang="en-IN" sz="1800" spc="-1" strike="noStrike">
              <a:latin typeface="Arial"/>
            </a:endParaRPr>
          </a:p>
          <a:p>
            <a:pPr marL="457200" indent="-286560">
              <a:lnSpc>
                <a:spcPct val="115000"/>
              </a:lnSpc>
              <a:buClr>
                <a:srgbClr val="000000"/>
              </a:buClr>
              <a:buSzPct val="56000"/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Closing and opening price merely refers to the cost of shares at the start and end of the day respectively.</a:t>
            </a:r>
            <a:endParaRPr b="0" lang="en-IN" sz="1800" spc="-1" strike="noStrike">
              <a:latin typeface="Arial"/>
            </a:endParaRPr>
          </a:p>
          <a:p>
            <a:pPr marL="457200" indent="-286560">
              <a:lnSpc>
                <a:spcPct val="115000"/>
              </a:lnSpc>
              <a:buClr>
                <a:srgbClr val="000000"/>
              </a:buClr>
              <a:buSzPct val="56000"/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The adjusted closing price analyzes the stock's dividends, stock splits and new stock offerings to determine an adjusted value.</a:t>
            </a:r>
            <a:endParaRPr b="0" lang="en-IN" sz="1800" spc="-1" strike="noStrike">
              <a:latin typeface="Arial"/>
            </a:endParaRPr>
          </a:p>
          <a:p>
            <a:pPr marL="457200" indent="-286560">
              <a:lnSpc>
                <a:spcPct val="115000"/>
              </a:lnSpc>
              <a:buClr>
                <a:srgbClr val="000000"/>
              </a:buClr>
              <a:buSzPct val="56000"/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The adjusted closing price reflects the change in stock value caused by new offerings from the corporation.</a:t>
            </a:r>
            <a:endParaRPr b="0" lang="en-IN" sz="1800" spc="-1" strike="noStrike">
              <a:latin typeface="Arial"/>
            </a:endParaRPr>
          </a:p>
          <a:p>
            <a:pPr marL="457200" indent="-286560">
              <a:lnSpc>
                <a:spcPct val="115000"/>
              </a:lnSpc>
              <a:buClr>
                <a:srgbClr val="000000"/>
              </a:buClr>
              <a:buSzPct val="56000"/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It can be called a more accurate measure of stocks' value.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Proposed Solution cont.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Movements is also one of the great to be considered, it is calculated with the opening and closing price.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Proposed method analyse how the features affect the clustering.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Best features selection and model selection using silhouette Coefficient or silhouette score.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Since stock market fluctuate every date, there is huge variations in the values.</a:t>
            </a:r>
            <a:endParaRPr b="0" lang="en-IN" sz="1800" spc="-1" strike="noStrike">
              <a:latin typeface="Arial"/>
            </a:endParaRPr>
          </a:p>
          <a:p>
            <a:pPr marL="457200" indent="-29124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Normalization and standard scalar methods are used to normalize the data.</a:t>
            </a:r>
            <a:endParaRPr b="0" lang="en-IN" sz="18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Elbow method is used to find optimal number of cluster.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2023-08-30T12:41:38Z</dcterms:modified>
  <cp:revision>3</cp:revision>
  <dc:subject/>
  <dc:title/>
</cp:coreProperties>
</file>