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FEFAC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FEFAC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FEFAC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FEFAC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858000"/>
                </a:move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close/>
              </a:path>
            </a:pathLst>
          </a:custGeom>
          <a:solidFill>
            <a:srgbClr val="7D92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202930" y="457200"/>
            <a:ext cx="685800" cy="1099820"/>
          </a:xfrm>
          <a:custGeom>
            <a:avLst/>
            <a:gdLst/>
            <a:ahLst/>
            <a:cxnLst/>
            <a:rect l="l" t="t" r="r" b="b"/>
            <a:pathLst>
              <a:path w="685800" h="1099820">
                <a:moveTo>
                  <a:pt x="685800" y="1099565"/>
                </a:moveTo>
                <a:lnTo>
                  <a:pt x="685800" y="0"/>
                </a:lnTo>
                <a:lnTo>
                  <a:pt x="0" y="0"/>
                </a:lnTo>
                <a:lnTo>
                  <a:pt x="0" y="1099565"/>
                </a:lnTo>
                <a:lnTo>
                  <a:pt x="685800" y="1099565"/>
                </a:lnTo>
                <a:close/>
              </a:path>
            </a:pathLst>
          </a:custGeom>
          <a:solidFill>
            <a:srgbClr val="A5B5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0572" y="932941"/>
            <a:ext cx="671131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FEFAC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2084324"/>
            <a:ext cx="8057515" cy="4556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2333" y="2293874"/>
            <a:ext cx="6110605" cy="246697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956944">
              <a:lnSpc>
                <a:spcPct val="100000"/>
              </a:lnSpc>
              <a:spcBef>
                <a:spcPts val="95"/>
              </a:spcBef>
            </a:pPr>
            <a:r>
              <a:rPr dirty="0" sz="4400" spc="-50" b="1">
                <a:latin typeface="Arial"/>
                <a:cs typeface="Arial"/>
              </a:rPr>
              <a:t>Tables,</a:t>
            </a:r>
            <a:r>
              <a:rPr dirty="0" sz="4400" spc="-235" b="1">
                <a:latin typeface="Arial"/>
                <a:cs typeface="Arial"/>
              </a:rPr>
              <a:t> </a:t>
            </a:r>
            <a:r>
              <a:rPr dirty="0" sz="4400" spc="-20" b="1">
                <a:latin typeface="Arial"/>
                <a:cs typeface="Arial"/>
              </a:rPr>
              <a:t>Charts,</a:t>
            </a:r>
            <a:r>
              <a:rPr dirty="0" sz="4400" spc="-235" b="1">
                <a:latin typeface="Arial"/>
                <a:cs typeface="Arial"/>
              </a:rPr>
              <a:t> </a:t>
            </a:r>
            <a:r>
              <a:rPr dirty="0" sz="4400" spc="175" b="1">
                <a:latin typeface="Arial"/>
                <a:cs typeface="Arial"/>
              </a:rPr>
              <a:t>and </a:t>
            </a:r>
            <a:r>
              <a:rPr dirty="0" sz="4400" spc="-10" b="1">
                <a:latin typeface="Arial"/>
                <a:cs typeface="Arial"/>
              </a:rPr>
              <a:t>Graphs</a:t>
            </a:r>
            <a:endParaRPr sz="4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5"/>
              </a:spcBef>
            </a:pPr>
            <a:r>
              <a:rPr dirty="0" sz="2400" spc="105"/>
              <a:t>with</a:t>
            </a:r>
            <a:r>
              <a:rPr dirty="0" sz="2400" spc="55"/>
              <a:t> </a:t>
            </a:r>
            <a:r>
              <a:rPr dirty="0" sz="2400"/>
              <a:t>Examples</a:t>
            </a:r>
            <a:r>
              <a:rPr dirty="0" sz="2400" spc="55"/>
              <a:t> </a:t>
            </a:r>
            <a:r>
              <a:rPr dirty="0" sz="2400" spc="110"/>
              <a:t>from</a:t>
            </a:r>
            <a:r>
              <a:rPr dirty="0" sz="2400" spc="55"/>
              <a:t> </a:t>
            </a:r>
            <a:r>
              <a:rPr dirty="0" sz="2400"/>
              <a:t>History,</a:t>
            </a:r>
            <a:r>
              <a:rPr dirty="0" sz="2400" spc="55"/>
              <a:t> </a:t>
            </a:r>
            <a:r>
              <a:rPr dirty="0" sz="2400" spc="70"/>
              <a:t>Economics, </a:t>
            </a:r>
            <a:r>
              <a:rPr dirty="0" sz="2400" spc="110"/>
              <a:t>Education,</a:t>
            </a:r>
            <a:r>
              <a:rPr dirty="0" sz="2400" spc="55"/>
              <a:t> </a:t>
            </a:r>
            <a:r>
              <a:rPr dirty="0" sz="2400" spc="70"/>
              <a:t>Psychology,</a:t>
            </a:r>
            <a:r>
              <a:rPr dirty="0" sz="2400" spc="55"/>
              <a:t> </a:t>
            </a:r>
            <a:r>
              <a:rPr dirty="0" sz="2400" spc="85"/>
              <a:t>Urban</a:t>
            </a:r>
            <a:r>
              <a:rPr dirty="0" sz="2400" spc="55"/>
              <a:t> </a:t>
            </a:r>
            <a:r>
              <a:rPr dirty="0" sz="2400"/>
              <a:t>Affairs</a:t>
            </a:r>
            <a:r>
              <a:rPr dirty="0" sz="2400" spc="60"/>
              <a:t> </a:t>
            </a:r>
            <a:r>
              <a:rPr dirty="0" sz="2400" spc="204"/>
              <a:t>and </a:t>
            </a:r>
            <a:r>
              <a:rPr dirty="0" sz="2400" spc="80"/>
              <a:t>Everyday</a:t>
            </a:r>
            <a:r>
              <a:rPr dirty="0" sz="2400" spc="25"/>
              <a:t> </a:t>
            </a:r>
            <a:r>
              <a:rPr dirty="0" sz="2400" spc="-20"/>
              <a:t>Life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2821939" y="6047484"/>
            <a:ext cx="38608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50">
                <a:solidFill>
                  <a:srgbClr val="BECB95"/>
                </a:solidFill>
                <a:latin typeface="Arial MT"/>
                <a:cs typeface="Arial MT"/>
              </a:rPr>
              <a:t>REVISED:</a:t>
            </a:r>
            <a:r>
              <a:rPr dirty="0" sz="2000" spc="-5">
                <a:solidFill>
                  <a:srgbClr val="BECB95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BECB95"/>
                </a:solidFill>
                <a:latin typeface="Arial MT"/>
                <a:cs typeface="Arial MT"/>
              </a:rPr>
              <a:t>MICHAEL</a:t>
            </a:r>
            <a:r>
              <a:rPr dirty="0" sz="2000" spc="-55">
                <a:solidFill>
                  <a:srgbClr val="BECB95"/>
                </a:solidFill>
                <a:latin typeface="Arial MT"/>
                <a:cs typeface="Arial MT"/>
              </a:rPr>
              <a:t> </a:t>
            </a:r>
            <a:r>
              <a:rPr dirty="0" sz="2000" spc="-145">
                <a:solidFill>
                  <a:srgbClr val="BECB95"/>
                </a:solidFill>
                <a:latin typeface="Arial MT"/>
                <a:cs typeface="Arial MT"/>
              </a:rPr>
              <a:t>LOLKUS</a:t>
            </a:r>
            <a:r>
              <a:rPr dirty="0" sz="2000" spc="10">
                <a:solidFill>
                  <a:srgbClr val="BECB95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BECB95"/>
                </a:solidFill>
                <a:latin typeface="Arial MT"/>
                <a:cs typeface="Arial MT"/>
              </a:rPr>
              <a:t>2018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"/>
              <a:t>Solution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63472" y="2537713"/>
            <a:ext cx="6992620" cy="2235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dirty="0" sz="1600" spc="75">
                <a:solidFill>
                  <a:srgbClr val="BECB95"/>
                </a:solidFill>
                <a:latin typeface="Lucida Sans Unicode"/>
                <a:cs typeface="Lucida Sans Unicode"/>
              </a:rPr>
              <a:t>▶</a:t>
            </a:r>
            <a:r>
              <a:rPr dirty="0" sz="1600">
                <a:solidFill>
                  <a:srgbClr val="BECB95"/>
                </a:solidFill>
                <a:latin typeface="Lucida Sans Unicode"/>
                <a:cs typeface="Lucida Sans Unicode"/>
              </a:rPr>
              <a:t>	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0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35">
                <a:solidFill>
                  <a:srgbClr val="FFFFFF"/>
                </a:solidFill>
                <a:latin typeface="Arial MT"/>
                <a:cs typeface="Arial MT"/>
              </a:rPr>
              <a:t>chart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90">
                <a:solidFill>
                  <a:srgbClr val="FFFFFF"/>
                </a:solidFill>
                <a:latin typeface="Arial MT"/>
                <a:cs typeface="Arial MT"/>
              </a:rPr>
              <a:t>indicates</a:t>
            </a:r>
            <a:r>
              <a:rPr dirty="0" sz="20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45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dirty="0" sz="2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Arial MT"/>
                <a:cs typeface="Arial MT"/>
              </a:rPr>
              <a:t>15%</a:t>
            </a:r>
            <a:r>
              <a:rPr dirty="0" sz="2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3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3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45">
                <a:solidFill>
                  <a:srgbClr val="FFFFFF"/>
                </a:solidFill>
                <a:latin typeface="Arial MT"/>
                <a:cs typeface="Arial MT"/>
              </a:rPr>
              <a:t>income</a:t>
            </a:r>
            <a:r>
              <a:rPr dirty="0" sz="2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4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75">
                <a:solidFill>
                  <a:srgbClr val="FFFFFF"/>
                </a:solidFill>
                <a:latin typeface="Arial MT"/>
                <a:cs typeface="Arial MT"/>
              </a:rPr>
              <a:t>spent</a:t>
            </a:r>
            <a:r>
              <a:rPr dirty="0" sz="2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14">
                <a:solidFill>
                  <a:srgbClr val="FFFFFF"/>
                </a:solidFill>
                <a:latin typeface="Arial MT"/>
                <a:cs typeface="Arial MT"/>
              </a:rPr>
              <a:t>on </a:t>
            </a:r>
            <a:r>
              <a:rPr dirty="0" sz="2000" spc="80">
                <a:solidFill>
                  <a:srgbClr val="FFFFFF"/>
                </a:solidFill>
                <a:latin typeface="Arial MT"/>
                <a:cs typeface="Arial MT"/>
              </a:rPr>
              <a:t>transportation.</a:t>
            </a:r>
            <a:r>
              <a:rPr dirty="0" sz="20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95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dirty="0" sz="20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must</a:t>
            </a:r>
            <a:r>
              <a:rPr dirty="0" sz="20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Arial MT"/>
                <a:cs typeface="Arial MT"/>
              </a:rPr>
              <a:t>answer</a:t>
            </a:r>
            <a:r>
              <a:rPr dirty="0" sz="20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3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0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Arial MT"/>
                <a:cs typeface="Arial MT"/>
              </a:rPr>
              <a:t>question:</a:t>
            </a:r>
            <a:r>
              <a:rPr dirty="0" sz="20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Arial MT"/>
                <a:cs typeface="Arial MT"/>
              </a:rPr>
              <a:t>15%</a:t>
            </a:r>
            <a:r>
              <a:rPr dirty="0" sz="20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95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$31,000</a:t>
            </a:r>
            <a:r>
              <a:rPr dirty="0" sz="20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4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35">
                <a:solidFill>
                  <a:srgbClr val="FFFFFF"/>
                </a:solidFill>
                <a:latin typeface="Arial MT"/>
                <a:cs typeface="Arial MT"/>
              </a:rPr>
              <a:t>what?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dirty="0" sz="1600" spc="75">
                <a:solidFill>
                  <a:srgbClr val="BECB95"/>
                </a:solidFill>
                <a:latin typeface="Lucida Sans Unicode"/>
                <a:cs typeface="Lucida Sans Unicode"/>
              </a:rPr>
              <a:t>▶</a:t>
            </a:r>
            <a:r>
              <a:rPr dirty="0" sz="1600">
                <a:solidFill>
                  <a:srgbClr val="BECB95"/>
                </a:solidFill>
                <a:latin typeface="Lucida Sans Unicode"/>
                <a:cs typeface="Lucida Sans Unicode"/>
              </a:rPr>
              <a:t>	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Writing</a:t>
            </a:r>
            <a:r>
              <a:rPr dirty="0" sz="2000" spc="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200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7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dirty="0" sz="2000" spc="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40">
                <a:solidFill>
                  <a:srgbClr val="FFFFFF"/>
                </a:solidFill>
                <a:latin typeface="Arial MT"/>
                <a:cs typeface="Arial MT"/>
              </a:rPr>
              <a:t>equation</a:t>
            </a:r>
            <a:r>
              <a:rPr dirty="0" sz="2000" spc="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2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000" spc="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solving,</a:t>
            </a:r>
            <a:r>
              <a:rPr dirty="0" sz="2000" spc="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9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dirty="0" sz="2000" spc="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50">
                <a:solidFill>
                  <a:srgbClr val="FFFFFF"/>
                </a:solidFill>
                <a:latin typeface="Arial MT"/>
                <a:cs typeface="Arial MT"/>
              </a:rPr>
              <a:t>get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600" spc="75">
                <a:solidFill>
                  <a:srgbClr val="BECB95"/>
                </a:solidFill>
                <a:latin typeface="Lucida Sans Unicode"/>
                <a:cs typeface="Lucida Sans Unicode"/>
              </a:rPr>
              <a:t>▶</a:t>
            </a:r>
            <a:r>
              <a:rPr dirty="0" sz="1600">
                <a:solidFill>
                  <a:srgbClr val="BECB95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10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0.15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31,000</a:t>
            </a:r>
            <a:r>
              <a:rPr dirty="0" sz="2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Arial MT"/>
                <a:cs typeface="Arial MT"/>
              </a:rPr>
              <a:t>4650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dirty="0" sz="1600" spc="75">
                <a:solidFill>
                  <a:srgbClr val="BECB95"/>
                </a:solidFill>
                <a:latin typeface="Lucida Sans Unicode"/>
                <a:cs typeface="Lucida Sans Unicode"/>
              </a:rPr>
              <a:t>▶</a:t>
            </a:r>
            <a:r>
              <a:rPr dirty="0" sz="1600">
                <a:solidFill>
                  <a:srgbClr val="BECB95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-30">
                <a:solidFill>
                  <a:srgbClr val="FFFFFF"/>
                </a:solidFill>
                <a:latin typeface="Arial MT"/>
                <a:cs typeface="Arial MT"/>
              </a:rPr>
              <a:t>So</a:t>
            </a:r>
            <a:r>
              <a:rPr dirty="0" sz="2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3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80">
                <a:solidFill>
                  <a:srgbClr val="FFFFFF"/>
                </a:solidFill>
                <a:latin typeface="Arial MT"/>
                <a:cs typeface="Arial MT"/>
              </a:rPr>
              <a:t>family</a:t>
            </a:r>
            <a:r>
              <a:rPr dirty="0" sz="20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Arial MT"/>
                <a:cs typeface="Arial MT"/>
              </a:rPr>
              <a:t>spends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$4650</a:t>
            </a:r>
            <a:r>
              <a:rPr dirty="0" sz="2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4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90">
                <a:solidFill>
                  <a:srgbClr val="FFFFFF"/>
                </a:solidFill>
                <a:latin typeface="Arial MT"/>
                <a:cs typeface="Arial MT"/>
              </a:rPr>
              <a:t>transportation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Arial MT"/>
                <a:cs typeface="Arial MT"/>
              </a:rPr>
              <a:t>yearly.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730496" y="3653790"/>
            <a:ext cx="4208145" cy="2529840"/>
            <a:chOff x="4730496" y="3653790"/>
            <a:chExt cx="4208145" cy="2529840"/>
          </a:xfrm>
        </p:grpSpPr>
        <p:sp>
          <p:nvSpPr>
            <p:cNvPr id="3" name="object 3" descr=""/>
            <p:cNvSpPr/>
            <p:nvPr/>
          </p:nvSpPr>
          <p:spPr>
            <a:xfrm>
              <a:off x="5365242" y="3653790"/>
              <a:ext cx="3573145" cy="2489200"/>
            </a:xfrm>
            <a:custGeom>
              <a:avLst/>
              <a:gdLst/>
              <a:ahLst/>
              <a:cxnLst/>
              <a:rect l="l" t="t" r="r" b="b"/>
              <a:pathLst>
                <a:path w="3573145" h="2489200">
                  <a:moveTo>
                    <a:pt x="9144" y="2484120"/>
                  </a:moveTo>
                  <a:lnTo>
                    <a:pt x="9144" y="4572"/>
                  </a:lnTo>
                  <a:lnTo>
                    <a:pt x="7620" y="1524"/>
                  </a:lnTo>
                  <a:lnTo>
                    <a:pt x="4572" y="0"/>
                  </a:lnTo>
                  <a:lnTo>
                    <a:pt x="1524" y="1524"/>
                  </a:lnTo>
                  <a:lnTo>
                    <a:pt x="0" y="4572"/>
                  </a:lnTo>
                  <a:lnTo>
                    <a:pt x="0" y="2484120"/>
                  </a:lnTo>
                  <a:lnTo>
                    <a:pt x="1524" y="2487168"/>
                  </a:lnTo>
                  <a:lnTo>
                    <a:pt x="4572" y="2488692"/>
                  </a:lnTo>
                  <a:lnTo>
                    <a:pt x="7620" y="2487168"/>
                  </a:lnTo>
                  <a:lnTo>
                    <a:pt x="9144" y="2484120"/>
                  </a:lnTo>
                  <a:close/>
                </a:path>
                <a:path w="3573145" h="2489200">
                  <a:moveTo>
                    <a:pt x="603504" y="2484120"/>
                  </a:moveTo>
                  <a:lnTo>
                    <a:pt x="603504" y="4572"/>
                  </a:lnTo>
                  <a:lnTo>
                    <a:pt x="601980" y="1524"/>
                  </a:lnTo>
                  <a:lnTo>
                    <a:pt x="598932" y="0"/>
                  </a:lnTo>
                  <a:lnTo>
                    <a:pt x="595884" y="1524"/>
                  </a:lnTo>
                  <a:lnTo>
                    <a:pt x="594360" y="4572"/>
                  </a:lnTo>
                  <a:lnTo>
                    <a:pt x="594360" y="2484120"/>
                  </a:lnTo>
                  <a:lnTo>
                    <a:pt x="595884" y="2487168"/>
                  </a:lnTo>
                  <a:lnTo>
                    <a:pt x="598932" y="2488692"/>
                  </a:lnTo>
                  <a:lnTo>
                    <a:pt x="601980" y="2487168"/>
                  </a:lnTo>
                  <a:lnTo>
                    <a:pt x="603504" y="2484120"/>
                  </a:lnTo>
                  <a:close/>
                </a:path>
                <a:path w="3573145" h="2489200">
                  <a:moveTo>
                    <a:pt x="1197102" y="2484120"/>
                  </a:moveTo>
                  <a:lnTo>
                    <a:pt x="1197102" y="4572"/>
                  </a:lnTo>
                  <a:lnTo>
                    <a:pt x="1195578" y="1524"/>
                  </a:lnTo>
                  <a:lnTo>
                    <a:pt x="1192530" y="0"/>
                  </a:lnTo>
                  <a:lnTo>
                    <a:pt x="1189482" y="1524"/>
                  </a:lnTo>
                  <a:lnTo>
                    <a:pt x="1187958" y="4572"/>
                  </a:lnTo>
                  <a:lnTo>
                    <a:pt x="1187958" y="2484120"/>
                  </a:lnTo>
                  <a:lnTo>
                    <a:pt x="1189482" y="2487168"/>
                  </a:lnTo>
                  <a:lnTo>
                    <a:pt x="1192530" y="2488692"/>
                  </a:lnTo>
                  <a:lnTo>
                    <a:pt x="1195578" y="2487168"/>
                  </a:lnTo>
                  <a:lnTo>
                    <a:pt x="1197102" y="2484120"/>
                  </a:lnTo>
                  <a:close/>
                </a:path>
                <a:path w="3573145" h="2489200">
                  <a:moveTo>
                    <a:pt x="1791462" y="2484120"/>
                  </a:moveTo>
                  <a:lnTo>
                    <a:pt x="1791462" y="4572"/>
                  </a:lnTo>
                  <a:lnTo>
                    <a:pt x="1789938" y="1524"/>
                  </a:lnTo>
                  <a:lnTo>
                    <a:pt x="1786890" y="0"/>
                  </a:lnTo>
                  <a:lnTo>
                    <a:pt x="1783842" y="1524"/>
                  </a:lnTo>
                  <a:lnTo>
                    <a:pt x="1782318" y="4572"/>
                  </a:lnTo>
                  <a:lnTo>
                    <a:pt x="1782318" y="2484120"/>
                  </a:lnTo>
                  <a:lnTo>
                    <a:pt x="1783842" y="2487168"/>
                  </a:lnTo>
                  <a:lnTo>
                    <a:pt x="1786890" y="2488692"/>
                  </a:lnTo>
                  <a:lnTo>
                    <a:pt x="1789938" y="2487168"/>
                  </a:lnTo>
                  <a:lnTo>
                    <a:pt x="1791462" y="2484120"/>
                  </a:lnTo>
                  <a:close/>
                </a:path>
                <a:path w="3573145" h="2489200">
                  <a:moveTo>
                    <a:pt x="2385060" y="2484120"/>
                  </a:moveTo>
                  <a:lnTo>
                    <a:pt x="2385060" y="4572"/>
                  </a:lnTo>
                  <a:lnTo>
                    <a:pt x="2383536" y="1524"/>
                  </a:lnTo>
                  <a:lnTo>
                    <a:pt x="2380488" y="0"/>
                  </a:lnTo>
                  <a:lnTo>
                    <a:pt x="2377440" y="1524"/>
                  </a:lnTo>
                  <a:lnTo>
                    <a:pt x="2375916" y="4572"/>
                  </a:lnTo>
                  <a:lnTo>
                    <a:pt x="2375916" y="2484120"/>
                  </a:lnTo>
                  <a:lnTo>
                    <a:pt x="2377440" y="2487168"/>
                  </a:lnTo>
                  <a:lnTo>
                    <a:pt x="2380488" y="2488692"/>
                  </a:lnTo>
                  <a:lnTo>
                    <a:pt x="2383536" y="2487168"/>
                  </a:lnTo>
                  <a:lnTo>
                    <a:pt x="2385060" y="2484120"/>
                  </a:lnTo>
                  <a:close/>
                </a:path>
                <a:path w="3573145" h="2489200">
                  <a:moveTo>
                    <a:pt x="2979420" y="2484120"/>
                  </a:moveTo>
                  <a:lnTo>
                    <a:pt x="2979420" y="4571"/>
                  </a:lnTo>
                  <a:lnTo>
                    <a:pt x="2977896" y="1523"/>
                  </a:lnTo>
                  <a:lnTo>
                    <a:pt x="2974848" y="0"/>
                  </a:lnTo>
                  <a:lnTo>
                    <a:pt x="2971800" y="1523"/>
                  </a:lnTo>
                  <a:lnTo>
                    <a:pt x="2970276" y="4571"/>
                  </a:lnTo>
                  <a:lnTo>
                    <a:pt x="2970276" y="2484120"/>
                  </a:lnTo>
                  <a:lnTo>
                    <a:pt x="2971800" y="2487167"/>
                  </a:lnTo>
                  <a:lnTo>
                    <a:pt x="2974848" y="2488691"/>
                  </a:lnTo>
                  <a:lnTo>
                    <a:pt x="2977896" y="2487167"/>
                  </a:lnTo>
                  <a:lnTo>
                    <a:pt x="2979420" y="2484120"/>
                  </a:lnTo>
                  <a:close/>
                </a:path>
                <a:path w="3573145" h="2489200">
                  <a:moveTo>
                    <a:pt x="3573018" y="2484120"/>
                  </a:moveTo>
                  <a:lnTo>
                    <a:pt x="3573018" y="4571"/>
                  </a:lnTo>
                  <a:lnTo>
                    <a:pt x="3571494" y="1523"/>
                  </a:lnTo>
                  <a:lnTo>
                    <a:pt x="3568446" y="0"/>
                  </a:lnTo>
                  <a:lnTo>
                    <a:pt x="3565398" y="1523"/>
                  </a:lnTo>
                  <a:lnTo>
                    <a:pt x="3563874" y="4571"/>
                  </a:lnTo>
                  <a:lnTo>
                    <a:pt x="3563874" y="2484120"/>
                  </a:lnTo>
                  <a:lnTo>
                    <a:pt x="3565398" y="2487167"/>
                  </a:lnTo>
                  <a:lnTo>
                    <a:pt x="3568446" y="2488691"/>
                  </a:lnTo>
                  <a:lnTo>
                    <a:pt x="3571494" y="2487167"/>
                  </a:lnTo>
                  <a:lnTo>
                    <a:pt x="3573018" y="24841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776216" y="3806951"/>
              <a:ext cx="3729990" cy="2181860"/>
            </a:xfrm>
            <a:custGeom>
              <a:avLst/>
              <a:gdLst/>
              <a:ahLst/>
              <a:cxnLst/>
              <a:rect l="l" t="t" r="r" b="b"/>
              <a:pathLst>
                <a:path w="3729990" h="2181860">
                  <a:moveTo>
                    <a:pt x="152400" y="496062"/>
                  </a:moveTo>
                  <a:lnTo>
                    <a:pt x="0" y="496062"/>
                  </a:lnTo>
                  <a:lnTo>
                    <a:pt x="0" y="694182"/>
                  </a:lnTo>
                  <a:lnTo>
                    <a:pt x="152400" y="694182"/>
                  </a:lnTo>
                  <a:lnTo>
                    <a:pt x="152400" y="496062"/>
                  </a:lnTo>
                  <a:close/>
                </a:path>
                <a:path w="3729990" h="2181860">
                  <a:moveTo>
                    <a:pt x="664464" y="992124"/>
                  </a:moveTo>
                  <a:lnTo>
                    <a:pt x="0" y="992124"/>
                  </a:lnTo>
                  <a:lnTo>
                    <a:pt x="0" y="1190244"/>
                  </a:lnTo>
                  <a:lnTo>
                    <a:pt x="664464" y="1190244"/>
                  </a:lnTo>
                  <a:lnTo>
                    <a:pt x="664464" y="992124"/>
                  </a:lnTo>
                  <a:close/>
                </a:path>
                <a:path w="3729990" h="2181860">
                  <a:moveTo>
                    <a:pt x="692658" y="1487424"/>
                  </a:moveTo>
                  <a:lnTo>
                    <a:pt x="0" y="1487424"/>
                  </a:lnTo>
                  <a:lnTo>
                    <a:pt x="0" y="1686306"/>
                  </a:lnTo>
                  <a:lnTo>
                    <a:pt x="692658" y="1686306"/>
                  </a:lnTo>
                  <a:lnTo>
                    <a:pt x="692658" y="1487424"/>
                  </a:lnTo>
                  <a:close/>
                </a:path>
                <a:path w="3729990" h="2181860">
                  <a:moveTo>
                    <a:pt x="2219706" y="0"/>
                  </a:moveTo>
                  <a:lnTo>
                    <a:pt x="0" y="0"/>
                  </a:lnTo>
                  <a:lnTo>
                    <a:pt x="0" y="198882"/>
                  </a:lnTo>
                  <a:lnTo>
                    <a:pt x="2219706" y="198882"/>
                  </a:lnTo>
                  <a:lnTo>
                    <a:pt x="2219706" y="0"/>
                  </a:lnTo>
                  <a:close/>
                </a:path>
                <a:path w="3729990" h="2181860">
                  <a:moveTo>
                    <a:pt x="3729990" y="1983486"/>
                  </a:moveTo>
                  <a:lnTo>
                    <a:pt x="0" y="1983486"/>
                  </a:lnTo>
                  <a:lnTo>
                    <a:pt x="0" y="2181606"/>
                  </a:lnTo>
                  <a:lnTo>
                    <a:pt x="3729990" y="2181606"/>
                  </a:lnTo>
                  <a:lnTo>
                    <a:pt x="3729990" y="1983486"/>
                  </a:lnTo>
                  <a:close/>
                </a:path>
              </a:pathLst>
            </a:custGeom>
            <a:solidFill>
              <a:srgbClr val="F3A4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30496" y="3653789"/>
              <a:ext cx="4208145" cy="2530475"/>
            </a:xfrm>
            <a:custGeom>
              <a:avLst/>
              <a:gdLst/>
              <a:ahLst/>
              <a:cxnLst/>
              <a:rect l="l" t="t" r="r" b="b"/>
              <a:pathLst>
                <a:path w="4208145" h="2530475">
                  <a:moveTo>
                    <a:pt x="4207764" y="2484120"/>
                  </a:moveTo>
                  <a:lnTo>
                    <a:pt x="4206240" y="2481072"/>
                  </a:lnTo>
                  <a:lnTo>
                    <a:pt x="4203192" y="2479548"/>
                  </a:lnTo>
                  <a:lnTo>
                    <a:pt x="3609594" y="2479548"/>
                  </a:lnTo>
                  <a:lnTo>
                    <a:pt x="3015234" y="2479548"/>
                  </a:lnTo>
                  <a:lnTo>
                    <a:pt x="2421636" y="2479548"/>
                  </a:lnTo>
                  <a:lnTo>
                    <a:pt x="1827276" y="2479548"/>
                  </a:lnTo>
                  <a:lnTo>
                    <a:pt x="50292" y="2479548"/>
                  </a:lnTo>
                  <a:lnTo>
                    <a:pt x="50292" y="1988058"/>
                  </a:lnTo>
                  <a:lnTo>
                    <a:pt x="50292" y="1491996"/>
                  </a:lnTo>
                  <a:lnTo>
                    <a:pt x="50292" y="996696"/>
                  </a:lnTo>
                  <a:lnTo>
                    <a:pt x="50292" y="500634"/>
                  </a:lnTo>
                  <a:lnTo>
                    <a:pt x="50292" y="4572"/>
                  </a:lnTo>
                  <a:lnTo>
                    <a:pt x="48768" y="1524"/>
                  </a:lnTo>
                  <a:lnTo>
                    <a:pt x="45720" y="0"/>
                  </a:lnTo>
                  <a:lnTo>
                    <a:pt x="4572" y="0"/>
                  </a:lnTo>
                  <a:lnTo>
                    <a:pt x="1524" y="1524"/>
                  </a:lnTo>
                  <a:lnTo>
                    <a:pt x="0" y="4572"/>
                  </a:lnTo>
                  <a:lnTo>
                    <a:pt x="1524" y="7620"/>
                  </a:lnTo>
                  <a:lnTo>
                    <a:pt x="4572" y="9144"/>
                  </a:lnTo>
                  <a:lnTo>
                    <a:pt x="41148" y="9144"/>
                  </a:lnTo>
                  <a:lnTo>
                    <a:pt x="41148" y="496062"/>
                  </a:lnTo>
                  <a:lnTo>
                    <a:pt x="4572" y="496062"/>
                  </a:lnTo>
                  <a:lnTo>
                    <a:pt x="1524" y="497586"/>
                  </a:lnTo>
                  <a:lnTo>
                    <a:pt x="0" y="500634"/>
                  </a:lnTo>
                  <a:lnTo>
                    <a:pt x="1524" y="503682"/>
                  </a:lnTo>
                  <a:lnTo>
                    <a:pt x="4572" y="505206"/>
                  </a:lnTo>
                  <a:lnTo>
                    <a:pt x="41148" y="505206"/>
                  </a:lnTo>
                  <a:lnTo>
                    <a:pt x="41148" y="992124"/>
                  </a:lnTo>
                  <a:lnTo>
                    <a:pt x="4572" y="992124"/>
                  </a:lnTo>
                  <a:lnTo>
                    <a:pt x="1524" y="993648"/>
                  </a:lnTo>
                  <a:lnTo>
                    <a:pt x="0" y="996696"/>
                  </a:lnTo>
                  <a:lnTo>
                    <a:pt x="1524" y="999744"/>
                  </a:lnTo>
                  <a:lnTo>
                    <a:pt x="4572" y="1001268"/>
                  </a:lnTo>
                  <a:lnTo>
                    <a:pt x="41148" y="1001268"/>
                  </a:lnTo>
                  <a:lnTo>
                    <a:pt x="41148" y="1487424"/>
                  </a:lnTo>
                  <a:lnTo>
                    <a:pt x="4572" y="1487424"/>
                  </a:lnTo>
                  <a:lnTo>
                    <a:pt x="1524" y="1488948"/>
                  </a:lnTo>
                  <a:lnTo>
                    <a:pt x="0" y="1491996"/>
                  </a:lnTo>
                  <a:lnTo>
                    <a:pt x="1524" y="1495044"/>
                  </a:lnTo>
                  <a:lnTo>
                    <a:pt x="4572" y="1496568"/>
                  </a:lnTo>
                  <a:lnTo>
                    <a:pt x="41148" y="1496568"/>
                  </a:lnTo>
                  <a:lnTo>
                    <a:pt x="41148" y="1983486"/>
                  </a:lnTo>
                  <a:lnTo>
                    <a:pt x="4572" y="1983486"/>
                  </a:lnTo>
                  <a:lnTo>
                    <a:pt x="1524" y="1985010"/>
                  </a:lnTo>
                  <a:lnTo>
                    <a:pt x="0" y="1988058"/>
                  </a:lnTo>
                  <a:lnTo>
                    <a:pt x="1524" y="1991106"/>
                  </a:lnTo>
                  <a:lnTo>
                    <a:pt x="4572" y="1992630"/>
                  </a:lnTo>
                  <a:lnTo>
                    <a:pt x="41148" y="1992630"/>
                  </a:lnTo>
                  <a:lnTo>
                    <a:pt x="41148" y="2479548"/>
                  </a:lnTo>
                  <a:lnTo>
                    <a:pt x="4572" y="2479548"/>
                  </a:lnTo>
                  <a:lnTo>
                    <a:pt x="1524" y="2481072"/>
                  </a:lnTo>
                  <a:lnTo>
                    <a:pt x="0" y="2484120"/>
                  </a:lnTo>
                  <a:lnTo>
                    <a:pt x="1524" y="2487168"/>
                  </a:lnTo>
                  <a:lnTo>
                    <a:pt x="4572" y="2488692"/>
                  </a:lnTo>
                  <a:lnTo>
                    <a:pt x="41148" y="2488692"/>
                  </a:lnTo>
                  <a:lnTo>
                    <a:pt x="41148" y="2525280"/>
                  </a:lnTo>
                  <a:lnTo>
                    <a:pt x="42672" y="2528328"/>
                  </a:lnTo>
                  <a:lnTo>
                    <a:pt x="45720" y="2529852"/>
                  </a:lnTo>
                  <a:lnTo>
                    <a:pt x="48768" y="2528328"/>
                  </a:lnTo>
                  <a:lnTo>
                    <a:pt x="50292" y="2525280"/>
                  </a:lnTo>
                  <a:lnTo>
                    <a:pt x="50292" y="2488692"/>
                  </a:lnTo>
                  <a:lnTo>
                    <a:pt x="634746" y="2488692"/>
                  </a:lnTo>
                  <a:lnTo>
                    <a:pt x="634746" y="2525280"/>
                  </a:lnTo>
                  <a:lnTo>
                    <a:pt x="636270" y="2528328"/>
                  </a:lnTo>
                  <a:lnTo>
                    <a:pt x="639318" y="2529852"/>
                  </a:lnTo>
                  <a:lnTo>
                    <a:pt x="642366" y="2528328"/>
                  </a:lnTo>
                  <a:lnTo>
                    <a:pt x="643890" y="2525280"/>
                  </a:lnTo>
                  <a:lnTo>
                    <a:pt x="643890" y="2488692"/>
                  </a:lnTo>
                  <a:lnTo>
                    <a:pt x="1229106" y="2488692"/>
                  </a:lnTo>
                  <a:lnTo>
                    <a:pt x="1229106" y="2525280"/>
                  </a:lnTo>
                  <a:lnTo>
                    <a:pt x="1230630" y="2528328"/>
                  </a:lnTo>
                  <a:lnTo>
                    <a:pt x="1233678" y="2529852"/>
                  </a:lnTo>
                  <a:lnTo>
                    <a:pt x="1236726" y="2528328"/>
                  </a:lnTo>
                  <a:lnTo>
                    <a:pt x="1238250" y="2525280"/>
                  </a:lnTo>
                  <a:lnTo>
                    <a:pt x="1238250" y="2488692"/>
                  </a:lnTo>
                  <a:lnTo>
                    <a:pt x="1822704" y="2488692"/>
                  </a:lnTo>
                  <a:lnTo>
                    <a:pt x="1822704" y="2525268"/>
                  </a:lnTo>
                  <a:lnTo>
                    <a:pt x="1824228" y="2528316"/>
                  </a:lnTo>
                  <a:lnTo>
                    <a:pt x="1827276" y="2529840"/>
                  </a:lnTo>
                  <a:lnTo>
                    <a:pt x="1830324" y="2528316"/>
                  </a:lnTo>
                  <a:lnTo>
                    <a:pt x="1831848" y="2525268"/>
                  </a:lnTo>
                  <a:lnTo>
                    <a:pt x="1831848" y="2488692"/>
                  </a:lnTo>
                  <a:lnTo>
                    <a:pt x="2417064" y="2488692"/>
                  </a:lnTo>
                  <a:lnTo>
                    <a:pt x="2417064" y="2525268"/>
                  </a:lnTo>
                  <a:lnTo>
                    <a:pt x="2418588" y="2528316"/>
                  </a:lnTo>
                  <a:lnTo>
                    <a:pt x="2421636" y="2529840"/>
                  </a:lnTo>
                  <a:lnTo>
                    <a:pt x="2424684" y="2528316"/>
                  </a:lnTo>
                  <a:lnTo>
                    <a:pt x="2426208" y="2525268"/>
                  </a:lnTo>
                  <a:lnTo>
                    <a:pt x="2426208" y="2488692"/>
                  </a:lnTo>
                  <a:lnTo>
                    <a:pt x="3010662" y="2488692"/>
                  </a:lnTo>
                  <a:lnTo>
                    <a:pt x="3010662" y="2525268"/>
                  </a:lnTo>
                  <a:lnTo>
                    <a:pt x="3012186" y="2528316"/>
                  </a:lnTo>
                  <a:lnTo>
                    <a:pt x="3015234" y="2529840"/>
                  </a:lnTo>
                  <a:lnTo>
                    <a:pt x="3018282" y="2528316"/>
                  </a:lnTo>
                  <a:lnTo>
                    <a:pt x="3019806" y="2525268"/>
                  </a:lnTo>
                  <a:lnTo>
                    <a:pt x="3019806" y="2488692"/>
                  </a:lnTo>
                  <a:lnTo>
                    <a:pt x="3605022" y="2488692"/>
                  </a:lnTo>
                  <a:lnTo>
                    <a:pt x="3605022" y="2525268"/>
                  </a:lnTo>
                  <a:lnTo>
                    <a:pt x="3606546" y="2528316"/>
                  </a:lnTo>
                  <a:lnTo>
                    <a:pt x="3609594" y="2529840"/>
                  </a:lnTo>
                  <a:lnTo>
                    <a:pt x="3612642" y="2528316"/>
                  </a:lnTo>
                  <a:lnTo>
                    <a:pt x="3614166" y="2525268"/>
                  </a:lnTo>
                  <a:lnTo>
                    <a:pt x="3614166" y="2488692"/>
                  </a:lnTo>
                  <a:lnTo>
                    <a:pt x="4198620" y="2488692"/>
                  </a:lnTo>
                  <a:lnTo>
                    <a:pt x="4198620" y="2525268"/>
                  </a:lnTo>
                  <a:lnTo>
                    <a:pt x="4200144" y="2528316"/>
                  </a:lnTo>
                  <a:lnTo>
                    <a:pt x="4203192" y="2529840"/>
                  </a:lnTo>
                  <a:lnTo>
                    <a:pt x="4206240" y="2528316"/>
                  </a:lnTo>
                  <a:lnTo>
                    <a:pt x="4207764" y="2525268"/>
                  </a:lnTo>
                  <a:lnTo>
                    <a:pt x="4207764" y="24841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4728464" y="6203694"/>
            <a:ext cx="9652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22314" y="6203694"/>
            <a:ext cx="9652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881105" y="6203694"/>
            <a:ext cx="1663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10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475967" y="6203694"/>
            <a:ext cx="1663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15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070830" y="6203694"/>
            <a:ext cx="1663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20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664929" y="6203694"/>
            <a:ext cx="1663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25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259791" y="6203694"/>
            <a:ext cx="1663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30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853889" y="6203694"/>
            <a:ext cx="1663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35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83989" y="3807972"/>
            <a:ext cx="3689350" cy="2162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100"/>
              </a:spcBef>
            </a:pPr>
            <a:r>
              <a:rPr dirty="0" sz="1000" spc="40">
                <a:solidFill>
                  <a:srgbClr val="FFFFFF"/>
                </a:solidFill>
                <a:latin typeface="Arial MT"/>
                <a:cs typeface="Arial MT"/>
              </a:rPr>
              <a:t>Other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000">
              <a:latin typeface="Arial MT"/>
              <a:cs typeface="Arial MT"/>
            </a:endParaRPr>
          </a:p>
          <a:p>
            <a:pPr marL="1604010" marR="5715" indent="-1591945">
              <a:lnSpc>
                <a:spcPct val="102000"/>
              </a:lnSpc>
            </a:pP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Arts,</a:t>
            </a:r>
            <a:r>
              <a:rPr dirty="0" sz="1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55">
                <a:solidFill>
                  <a:srgbClr val="FFFFFF"/>
                </a:solidFill>
                <a:latin typeface="Arial MT"/>
                <a:cs typeface="Arial MT"/>
              </a:rPr>
              <a:t>entertainment,</a:t>
            </a:r>
            <a:r>
              <a:rPr dirty="0" sz="1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50">
                <a:solidFill>
                  <a:srgbClr val="FFFFFF"/>
                </a:solidFill>
                <a:latin typeface="Arial MT"/>
                <a:cs typeface="Arial MT"/>
              </a:rPr>
              <a:t>recreation,</a:t>
            </a:r>
            <a:r>
              <a:rPr dirty="0" sz="1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85">
                <a:solidFill>
                  <a:srgbClr val="FFFFFF"/>
                </a:solidFill>
                <a:latin typeface="Arial MT"/>
                <a:cs typeface="Arial MT"/>
              </a:rPr>
              <a:t>accommodation,</a:t>
            </a:r>
            <a:r>
              <a:rPr dirty="0" sz="10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1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70">
                <a:solidFill>
                  <a:srgbClr val="FFFFFF"/>
                </a:solidFill>
                <a:latin typeface="Arial MT"/>
                <a:cs typeface="Arial MT"/>
              </a:rPr>
              <a:t>food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services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44"/>
              </a:spcBef>
            </a:pPr>
            <a:endParaRPr sz="10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10">
                <a:solidFill>
                  <a:srgbClr val="FFFFFF"/>
                </a:solidFill>
                <a:latin typeface="Arial MT"/>
                <a:cs typeface="Arial MT"/>
              </a:rPr>
              <a:t>Finance,</a:t>
            </a:r>
            <a:r>
              <a:rPr dirty="0" sz="1000" spc="1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10">
                <a:solidFill>
                  <a:srgbClr val="FFFFFF"/>
                </a:solidFill>
                <a:latin typeface="Arial MT"/>
                <a:cs typeface="Arial MT"/>
              </a:rPr>
              <a:t>insurance,</a:t>
            </a:r>
            <a:r>
              <a:rPr dirty="0" sz="1000" spc="1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10">
                <a:solidFill>
                  <a:srgbClr val="FFFFFF"/>
                </a:solidFill>
                <a:latin typeface="Arial MT"/>
                <a:cs typeface="Arial MT"/>
              </a:rPr>
              <a:t>real</a:t>
            </a:r>
            <a:r>
              <a:rPr dirty="0" sz="1000" spc="1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10">
                <a:solidFill>
                  <a:srgbClr val="FFFFFF"/>
                </a:solidFill>
                <a:latin typeface="Arial MT"/>
                <a:cs typeface="Arial MT"/>
              </a:rPr>
              <a:t>estate,</a:t>
            </a:r>
            <a:r>
              <a:rPr dirty="0" sz="1000" spc="1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10">
                <a:solidFill>
                  <a:srgbClr val="FFFFFF"/>
                </a:solidFill>
                <a:latin typeface="Arial MT"/>
                <a:cs typeface="Arial MT"/>
              </a:rPr>
              <a:t>rental,</a:t>
            </a:r>
            <a:r>
              <a:rPr dirty="0" sz="1000" spc="1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1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000" spc="1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leasing</a:t>
            </a:r>
            <a:endParaRPr sz="1000">
              <a:latin typeface="Arial MT"/>
              <a:cs typeface="Arial MT"/>
            </a:endParaRPr>
          </a:p>
          <a:p>
            <a:pPr algn="r" marL="2940050" marR="5715" indent="-179070">
              <a:lnSpc>
                <a:spcPts val="3910"/>
              </a:lnSpc>
              <a:spcBef>
                <a:spcPts val="370"/>
              </a:spcBef>
            </a:pPr>
            <a:r>
              <a:rPr dirty="0" sz="1000" spc="50">
                <a:solidFill>
                  <a:srgbClr val="FFFFFF"/>
                </a:solidFill>
                <a:latin typeface="Arial MT"/>
                <a:cs typeface="Arial MT"/>
              </a:rPr>
              <a:t>Manufacturing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dirty="0" sz="1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industries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636510" y="6397247"/>
            <a:ext cx="43751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Dollars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4668011" y="1073658"/>
            <a:ext cx="1212850" cy="14604"/>
          </a:xfrm>
          <a:custGeom>
            <a:avLst/>
            <a:gdLst/>
            <a:ahLst/>
            <a:cxnLst/>
            <a:rect l="l" t="t" r="r" b="b"/>
            <a:pathLst>
              <a:path w="1212850" h="14605">
                <a:moveTo>
                  <a:pt x="1212341" y="14478"/>
                </a:moveTo>
                <a:lnTo>
                  <a:pt x="1212341" y="0"/>
                </a:lnTo>
                <a:lnTo>
                  <a:pt x="0" y="0"/>
                </a:lnTo>
                <a:lnTo>
                  <a:pt x="0" y="14478"/>
                </a:lnTo>
                <a:lnTo>
                  <a:pt x="1212341" y="14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993139" y="789685"/>
            <a:ext cx="7994650" cy="2709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</a:tabLst>
            </a:pPr>
            <a:r>
              <a:rPr dirty="0" sz="195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9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145">
                <a:solidFill>
                  <a:srgbClr val="FFFFFF"/>
                </a:solidFill>
                <a:latin typeface="Arial MT"/>
                <a:cs typeface="Arial MT"/>
              </a:rPr>
              <a:t>graph</a:t>
            </a:r>
            <a:r>
              <a:rPr dirty="0" sz="19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145">
                <a:solidFill>
                  <a:srgbClr val="FFFFFF"/>
                </a:solidFill>
                <a:latin typeface="Arial MT"/>
                <a:cs typeface="Arial MT"/>
              </a:rPr>
              <a:t>below</a:t>
            </a:r>
            <a:r>
              <a:rPr dirty="0" sz="19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-14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9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135">
                <a:solidFill>
                  <a:srgbClr val="FFFFFF"/>
                </a:solidFill>
                <a:latin typeface="Arial MT"/>
                <a:cs typeface="Arial MT"/>
              </a:rPr>
              <a:t>called</a:t>
            </a:r>
            <a:r>
              <a:rPr dirty="0" sz="19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23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9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135">
                <a:solidFill>
                  <a:srgbClr val="FFFFFF"/>
                </a:solidFill>
                <a:latin typeface="Arial MT"/>
                <a:cs typeface="Arial MT"/>
              </a:rPr>
              <a:t>bar</a:t>
            </a:r>
            <a:r>
              <a:rPr dirty="0" sz="19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110">
                <a:solidFill>
                  <a:srgbClr val="FFFFFF"/>
                </a:solidFill>
                <a:latin typeface="Arial MT"/>
                <a:cs typeface="Arial MT"/>
              </a:rPr>
              <a:t>graph.</a:t>
            </a:r>
            <a:endParaRPr sz="1950">
              <a:latin typeface="Arial MT"/>
              <a:cs typeface="Arial MT"/>
            </a:endParaRPr>
          </a:p>
          <a:p>
            <a:pPr marL="297815" marR="5080" indent="-285750">
              <a:lnSpc>
                <a:spcPct val="100000"/>
              </a:lnSpc>
              <a:buChar char="•"/>
              <a:tabLst>
                <a:tab pos="297815" algn="l"/>
              </a:tabLst>
            </a:pPr>
            <a:r>
              <a:rPr dirty="0" sz="1950">
                <a:solidFill>
                  <a:srgbClr val="FFFFFF"/>
                </a:solidFill>
                <a:latin typeface="Arial MT"/>
                <a:cs typeface="Arial MT"/>
              </a:rPr>
              <a:t>It shows</a:t>
            </a:r>
            <a:r>
              <a:rPr dirty="0" sz="19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19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dirty="0" sz="19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12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9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12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9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60">
                <a:solidFill>
                  <a:srgbClr val="FFFFFF"/>
                </a:solidFill>
                <a:latin typeface="Arial MT"/>
                <a:cs typeface="Arial MT"/>
              </a:rPr>
              <a:t>variables</a:t>
            </a:r>
            <a:r>
              <a:rPr dirty="0" sz="19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140">
                <a:solidFill>
                  <a:srgbClr val="FFFFFF"/>
                </a:solidFill>
                <a:latin typeface="Arial MT"/>
                <a:cs typeface="Arial MT"/>
              </a:rPr>
              <a:t>independent</a:t>
            </a:r>
            <a:r>
              <a:rPr dirty="0" sz="19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12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9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19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dirty="0" sz="19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80">
                <a:solidFill>
                  <a:srgbClr val="FFFFFF"/>
                </a:solidFill>
                <a:latin typeface="Arial MT"/>
                <a:cs typeface="Arial MT"/>
              </a:rPr>
              <a:t>other,</a:t>
            </a:r>
            <a:r>
              <a:rPr dirty="0" sz="19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170">
                <a:solidFill>
                  <a:srgbClr val="FFFFFF"/>
                </a:solidFill>
                <a:latin typeface="Arial MT"/>
                <a:cs typeface="Arial MT"/>
              </a:rPr>
              <a:t>each </a:t>
            </a:r>
            <a:r>
              <a:rPr dirty="0" sz="1950" spc="85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19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-20">
                <a:solidFill>
                  <a:srgbClr val="FFFFFF"/>
                </a:solidFill>
                <a:latin typeface="Arial MT"/>
                <a:cs typeface="Arial MT"/>
              </a:rPr>
              <a:t>its</a:t>
            </a:r>
            <a:r>
              <a:rPr dirty="0" sz="19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155">
                <a:solidFill>
                  <a:srgbClr val="FFFFFF"/>
                </a:solidFill>
                <a:latin typeface="Arial MT"/>
                <a:cs typeface="Arial MT"/>
              </a:rPr>
              <a:t>own</a:t>
            </a:r>
            <a:r>
              <a:rPr dirty="0" sz="19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75">
                <a:solidFill>
                  <a:srgbClr val="FFFFFF"/>
                </a:solidFill>
                <a:latin typeface="Arial MT"/>
                <a:cs typeface="Arial MT"/>
              </a:rPr>
              <a:t>bar.</a:t>
            </a:r>
            <a:endParaRPr sz="1950">
              <a:latin typeface="Arial MT"/>
              <a:cs typeface="Arial MT"/>
            </a:endParaRPr>
          </a:p>
          <a:p>
            <a:pPr marL="297815" marR="87630" indent="-285750">
              <a:lnSpc>
                <a:spcPct val="100000"/>
              </a:lnSpc>
              <a:buChar char="•"/>
              <a:tabLst>
                <a:tab pos="297815" algn="l"/>
              </a:tabLst>
            </a:pPr>
            <a:r>
              <a:rPr dirty="0" sz="1950">
                <a:solidFill>
                  <a:srgbClr val="FFFFFF"/>
                </a:solidFill>
                <a:latin typeface="Arial MT"/>
                <a:cs typeface="Arial MT"/>
              </a:rPr>
              <a:t>2015</a:t>
            </a:r>
            <a:r>
              <a:rPr dirty="0" sz="19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>
                <a:solidFill>
                  <a:srgbClr val="FFFFFF"/>
                </a:solidFill>
                <a:latin typeface="Arial MT"/>
                <a:cs typeface="Arial MT"/>
              </a:rPr>
              <a:t>GDP</a:t>
            </a:r>
            <a:r>
              <a:rPr dirty="0" sz="19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55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9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dirty="0" sz="19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>
                <a:solidFill>
                  <a:srgbClr val="FFFFFF"/>
                </a:solidFill>
                <a:latin typeface="Arial MT"/>
                <a:cs typeface="Arial MT"/>
              </a:rPr>
              <a:t>industries</a:t>
            </a:r>
            <a:r>
              <a:rPr dirty="0" sz="19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65">
                <a:solidFill>
                  <a:srgbClr val="FFFFFF"/>
                </a:solidFill>
                <a:latin typeface="Arial MT"/>
                <a:cs typeface="Arial MT"/>
              </a:rPr>
              <a:t>was</a:t>
            </a:r>
            <a:r>
              <a:rPr dirty="0" sz="19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Arial MT"/>
                <a:cs typeface="Arial MT"/>
              </a:rPr>
              <a:t>$31.397023; </a:t>
            </a:r>
            <a:r>
              <a:rPr dirty="0" sz="1950" spc="75">
                <a:solidFill>
                  <a:srgbClr val="FFFFFF"/>
                </a:solidFill>
                <a:latin typeface="Arial MT"/>
                <a:cs typeface="Arial MT"/>
              </a:rPr>
              <a:t>looking</a:t>
            </a:r>
            <a:r>
              <a:rPr dirty="0" sz="19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175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dirty="0" sz="19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12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9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105">
                <a:solidFill>
                  <a:srgbClr val="FFFFFF"/>
                </a:solidFill>
                <a:latin typeface="Arial MT"/>
                <a:cs typeface="Arial MT"/>
              </a:rPr>
              <a:t>graph, </a:t>
            </a:r>
            <a:r>
              <a:rPr dirty="0" sz="1950" spc="13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9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135">
                <a:solidFill>
                  <a:srgbClr val="FFFFFF"/>
                </a:solidFill>
                <a:latin typeface="Arial MT"/>
                <a:cs typeface="Arial MT"/>
              </a:rPr>
              <a:t>bar</a:t>
            </a:r>
            <a:r>
              <a:rPr dirty="0" sz="19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6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9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dirty="0" sz="19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>
                <a:solidFill>
                  <a:srgbClr val="FFFFFF"/>
                </a:solidFill>
                <a:latin typeface="Arial MT"/>
                <a:cs typeface="Arial MT"/>
              </a:rPr>
              <a:t>industries</a:t>
            </a:r>
            <a:r>
              <a:rPr dirty="0" sz="19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-14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9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>
                <a:solidFill>
                  <a:srgbClr val="FFFFFF"/>
                </a:solidFill>
                <a:latin typeface="Arial MT"/>
                <a:cs typeface="Arial MT"/>
              </a:rPr>
              <a:t>just</a:t>
            </a:r>
            <a:r>
              <a:rPr dirty="0" sz="19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185">
                <a:solidFill>
                  <a:srgbClr val="FFFFFF"/>
                </a:solidFill>
                <a:latin typeface="Arial MT"/>
                <a:cs typeface="Arial MT"/>
              </a:rPr>
              <a:t>above</a:t>
            </a:r>
            <a:r>
              <a:rPr dirty="0" sz="19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-20">
                <a:solidFill>
                  <a:srgbClr val="FFFFFF"/>
                </a:solidFill>
                <a:latin typeface="Arial MT"/>
                <a:cs typeface="Arial MT"/>
              </a:rPr>
              <a:t>$30.</a:t>
            </a:r>
            <a:endParaRPr sz="1950">
              <a:latin typeface="Arial MT"/>
              <a:cs typeface="Arial MT"/>
            </a:endParaRPr>
          </a:p>
          <a:p>
            <a:pPr marL="297815" marR="492125" indent="-285750">
              <a:lnSpc>
                <a:spcPct val="100000"/>
              </a:lnSpc>
              <a:buChar char="•"/>
              <a:tabLst>
                <a:tab pos="297815" algn="l"/>
              </a:tabLst>
            </a:pPr>
            <a:r>
              <a:rPr dirty="0" sz="1950" spc="145">
                <a:solidFill>
                  <a:srgbClr val="FFFFFF"/>
                </a:solidFill>
                <a:latin typeface="Arial MT"/>
                <a:cs typeface="Arial MT"/>
              </a:rPr>
              <a:t>One</a:t>
            </a:r>
            <a:r>
              <a:rPr dirty="0" sz="19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-14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9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-45">
                <a:solidFill>
                  <a:srgbClr val="FFFFFF"/>
                </a:solidFill>
                <a:latin typeface="Arial MT"/>
                <a:cs typeface="Arial MT"/>
              </a:rPr>
              <a:t>still</a:t>
            </a:r>
            <a:r>
              <a:rPr dirty="0" sz="19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20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dirty="0" sz="19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145">
                <a:solidFill>
                  <a:srgbClr val="FFFFFF"/>
                </a:solidFill>
                <a:latin typeface="Arial MT"/>
                <a:cs typeface="Arial MT"/>
              </a:rPr>
              <a:t>able</a:t>
            </a:r>
            <a:r>
              <a:rPr dirty="0" sz="19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170">
                <a:solidFill>
                  <a:srgbClr val="FFFFFF"/>
                </a:solidFill>
                <a:latin typeface="Arial MT"/>
                <a:cs typeface="Arial MT"/>
              </a:rPr>
              <a:t>compare</a:t>
            </a:r>
            <a:r>
              <a:rPr dirty="0" sz="19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19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dirty="0" sz="19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95">
                <a:solidFill>
                  <a:srgbClr val="FFFFFF"/>
                </a:solidFill>
                <a:latin typeface="Arial MT"/>
                <a:cs typeface="Arial MT"/>
              </a:rPr>
              <a:t>variable</a:t>
            </a:r>
            <a:r>
              <a:rPr dirty="0" sz="19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85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19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12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9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95">
                <a:solidFill>
                  <a:srgbClr val="FFFFFF"/>
                </a:solidFill>
                <a:latin typeface="Arial MT"/>
                <a:cs typeface="Arial MT"/>
              </a:rPr>
              <a:t>other</a:t>
            </a:r>
            <a:r>
              <a:rPr dirty="0" sz="19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125">
                <a:solidFill>
                  <a:srgbClr val="FFFFFF"/>
                </a:solidFill>
                <a:latin typeface="Arial MT"/>
                <a:cs typeface="Arial MT"/>
              </a:rPr>
              <a:t>by </a:t>
            </a:r>
            <a:r>
              <a:rPr dirty="0" sz="1950" spc="145">
                <a:solidFill>
                  <a:srgbClr val="FFFFFF"/>
                </a:solidFill>
                <a:latin typeface="Arial MT"/>
                <a:cs typeface="Arial MT"/>
              </a:rPr>
              <a:t>comparing</a:t>
            </a:r>
            <a:r>
              <a:rPr dirty="0" sz="19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-20">
                <a:solidFill>
                  <a:srgbClr val="FFFFFF"/>
                </a:solidFill>
                <a:latin typeface="Arial MT"/>
                <a:cs typeface="Arial MT"/>
              </a:rPr>
              <a:t>bars.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950">
              <a:latin typeface="Arial MT"/>
              <a:cs typeface="Arial MT"/>
            </a:endParaRPr>
          </a:p>
          <a:p>
            <a:pPr algn="ctr" marL="451484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2015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GDP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(in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75" b="1">
                <a:solidFill>
                  <a:srgbClr val="FFFFFF"/>
                </a:solidFill>
                <a:latin typeface="Arial"/>
                <a:cs typeface="Arial"/>
              </a:rPr>
              <a:t>trillions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dollars)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131314" y="2939795"/>
            <a:ext cx="4758690" cy="3117850"/>
            <a:chOff x="2131314" y="2939795"/>
            <a:chExt cx="4758690" cy="3117850"/>
          </a:xfrm>
        </p:grpSpPr>
        <p:sp>
          <p:nvSpPr>
            <p:cNvPr id="3" name="object 3" descr=""/>
            <p:cNvSpPr/>
            <p:nvPr/>
          </p:nvSpPr>
          <p:spPr>
            <a:xfrm>
              <a:off x="2131314" y="2939795"/>
              <a:ext cx="4758690" cy="3117850"/>
            </a:xfrm>
            <a:custGeom>
              <a:avLst/>
              <a:gdLst/>
              <a:ahLst/>
              <a:cxnLst/>
              <a:rect l="l" t="t" r="r" b="b"/>
              <a:pathLst>
                <a:path w="4758690" h="3117850">
                  <a:moveTo>
                    <a:pt x="4758690" y="4572"/>
                  </a:moveTo>
                  <a:lnTo>
                    <a:pt x="4757166" y="1524"/>
                  </a:lnTo>
                  <a:lnTo>
                    <a:pt x="4754118" y="0"/>
                  </a:lnTo>
                  <a:lnTo>
                    <a:pt x="45720" y="0"/>
                  </a:lnTo>
                  <a:lnTo>
                    <a:pt x="4572" y="0"/>
                  </a:lnTo>
                  <a:lnTo>
                    <a:pt x="1524" y="1524"/>
                  </a:lnTo>
                  <a:lnTo>
                    <a:pt x="0" y="4572"/>
                  </a:lnTo>
                  <a:lnTo>
                    <a:pt x="1524" y="7620"/>
                  </a:lnTo>
                  <a:lnTo>
                    <a:pt x="4572" y="9144"/>
                  </a:lnTo>
                  <a:lnTo>
                    <a:pt x="41148" y="9144"/>
                  </a:lnTo>
                  <a:lnTo>
                    <a:pt x="41148" y="438150"/>
                  </a:lnTo>
                  <a:lnTo>
                    <a:pt x="4572" y="438150"/>
                  </a:lnTo>
                  <a:lnTo>
                    <a:pt x="1524" y="439674"/>
                  </a:lnTo>
                  <a:lnTo>
                    <a:pt x="0" y="442722"/>
                  </a:lnTo>
                  <a:lnTo>
                    <a:pt x="1524" y="445770"/>
                  </a:lnTo>
                  <a:lnTo>
                    <a:pt x="4572" y="447294"/>
                  </a:lnTo>
                  <a:lnTo>
                    <a:pt x="41148" y="447294"/>
                  </a:lnTo>
                  <a:lnTo>
                    <a:pt x="41148" y="876300"/>
                  </a:lnTo>
                  <a:lnTo>
                    <a:pt x="4572" y="876300"/>
                  </a:lnTo>
                  <a:lnTo>
                    <a:pt x="1524" y="877824"/>
                  </a:lnTo>
                  <a:lnTo>
                    <a:pt x="0" y="880872"/>
                  </a:lnTo>
                  <a:lnTo>
                    <a:pt x="1524" y="883920"/>
                  </a:lnTo>
                  <a:lnTo>
                    <a:pt x="4572" y="885444"/>
                  </a:lnTo>
                  <a:lnTo>
                    <a:pt x="41148" y="885444"/>
                  </a:lnTo>
                  <a:lnTo>
                    <a:pt x="41148" y="1314450"/>
                  </a:lnTo>
                  <a:lnTo>
                    <a:pt x="4572" y="1314450"/>
                  </a:lnTo>
                  <a:lnTo>
                    <a:pt x="1524" y="1315974"/>
                  </a:lnTo>
                  <a:lnTo>
                    <a:pt x="0" y="1319022"/>
                  </a:lnTo>
                  <a:lnTo>
                    <a:pt x="1524" y="1322070"/>
                  </a:lnTo>
                  <a:lnTo>
                    <a:pt x="4572" y="1323594"/>
                  </a:lnTo>
                  <a:lnTo>
                    <a:pt x="41148" y="1323594"/>
                  </a:lnTo>
                  <a:lnTo>
                    <a:pt x="41148" y="1752612"/>
                  </a:lnTo>
                  <a:lnTo>
                    <a:pt x="4572" y="1752612"/>
                  </a:lnTo>
                  <a:lnTo>
                    <a:pt x="1524" y="1754136"/>
                  </a:lnTo>
                  <a:lnTo>
                    <a:pt x="0" y="1757184"/>
                  </a:lnTo>
                  <a:lnTo>
                    <a:pt x="1524" y="1760232"/>
                  </a:lnTo>
                  <a:lnTo>
                    <a:pt x="4572" y="1761756"/>
                  </a:lnTo>
                  <a:lnTo>
                    <a:pt x="41148" y="1761756"/>
                  </a:lnTo>
                  <a:lnTo>
                    <a:pt x="41148" y="2190762"/>
                  </a:lnTo>
                  <a:lnTo>
                    <a:pt x="4572" y="2190762"/>
                  </a:lnTo>
                  <a:lnTo>
                    <a:pt x="1524" y="2192286"/>
                  </a:lnTo>
                  <a:lnTo>
                    <a:pt x="0" y="2195334"/>
                  </a:lnTo>
                  <a:lnTo>
                    <a:pt x="1524" y="2198382"/>
                  </a:lnTo>
                  <a:lnTo>
                    <a:pt x="4572" y="2199906"/>
                  </a:lnTo>
                  <a:lnTo>
                    <a:pt x="41148" y="2199906"/>
                  </a:lnTo>
                  <a:lnTo>
                    <a:pt x="41148" y="2628912"/>
                  </a:lnTo>
                  <a:lnTo>
                    <a:pt x="4572" y="2628912"/>
                  </a:lnTo>
                  <a:lnTo>
                    <a:pt x="1524" y="2630436"/>
                  </a:lnTo>
                  <a:lnTo>
                    <a:pt x="0" y="2633484"/>
                  </a:lnTo>
                  <a:lnTo>
                    <a:pt x="1524" y="2636532"/>
                  </a:lnTo>
                  <a:lnTo>
                    <a:pt x="4572" y="2638056"/>
                  </a:lnTo>
                  <a:lnTo>
                    <a:pt x="41148" y="2638056"/>
                  </a:lnTo>
                  <a:lnTo>
                    <a:pt x="41148" y="3067062"/>
                  </a:lnTo>
                  <a:lnTo>
                    <a:pt x="4572" y="3067062"/>
                  </a:lnTo>
                  <a:lnTo>
                    <a:pt x="1524" y="3068586"/>
                  </a:lnTo>
                  <a:lnTo>
                    <a:pt x="0" y="3071634"/>
                  </a:lnTo>
                  <a:lnTo>
                    <a:pt x="1524" y="3074682"/>
                  </a:lnTo>
                  <a:lnTo>
                    <a:pt x="4572" y="3076206"/>
                  </a:lnTo>
                  <a:lnTo>
                    <a:pt x="41148" y="3076206"/>
                  </a:lnTo>
                  <a:lnTo>
                    <a:pt x="41148" y="3112770"/>
                  </a:lnTo>
                  <a:lnTo>
                    <a:pt x="42672" y="3115818"/>
                  </a:lnTo>
                  <a:lnTo>
                    <a:pt x="45720" y="3117342"/>
                  </a:lnTo>
                  <a:lnTo>
                    <a:pt x="48768" y="3115818"/>
                  </a:lnTo>
                  <a:lnTo>
                    <a:pt x="50292" y="3112770"/>
                  </a:lnTo>
                  <a:lnTo>
                    <a:pt x="50292" y="3076206"/>
                  </a:lnTo>
                  <a:lnTo>
                    <a:pt x="109728" y="3076206"/>
                  </a:lnTo>
                  <a:lnTo>
                    <a:pt x="109728" y="3112770"/>
                  </a:lnTo>
                  <a:lnTo>
                    <a:pt x="111252" y="3115818"/>
                  </a:lnTo>
                  <a:lnTo>
                    <a:pt x="114300" y="3117342"/>
                  </a:lnTo>
                  <a:lnTo>
                    <a:pt x="117348" y="3115818"/>
                  </a:lnTo>
                  <a:lnTo>
                    <a:pt x="118872" y="3112770"/>
                  </a:lnTo>
                  <a:lnTo>
                    <a:pt x="118872" y="3076206"/>
                  </a:lnTo>
                  <a:lnTo>
                    <a:pt x="177546" y="3076206"/>
                  </a:lnTo>
                  <a:lnTo>
                    <a:pt x="177546" y="3112770"/>
                  </a:lnTo>
                  <a:lnTo>
                    <a:pt x="179070" y="3115818"/>
                  </a:lnTo>
                  <a:lnTo>
                    <a:pt x="182118" y="3117342"/>
                  </a:lnTo>
                  <a:lnTo>
                    <a:pt x="185166" y="3115818"/>
                  </a:lnTo>
                  <a:lnTo>
                    <a:pt x="186690" y="3112770"/>
                  </a:lnTo>
                  <a:lnTo>
                    <a:pt x="186690" y="3076206"/>
                  </a:lnTo>
                  <a:lnTo>
                    <a:pt x="246126" y="3076206"/>
                  </a:lnTo>
                  <a:lnTo>
                    <a:pt x="246126" y="3112770"/>
                  </a:lnTo>
                  <a:lnTo>
                    <a:pt x="247650" y="3115818"/>
                  </a:lnTo>
                  <a:lnTo>
                    <a:pt x="250698" y="3117342"/>
                  </a:lnTo>
                  <a:lnTo>
                    <a:pt x="253746" y="3115818"/>
                  </a:lnTo>
                  <a:lnTo>
                    <a:pt x="255270" y="3112770"/>
                  </a:lnTo>
                  <a:lnTo>
                    <a:pt x="255270" y="3076206"/>
                  </a:lnTo>
                  <a:lnTo>
                    <a:pt x="313944" y="3076206"/>
                  </a:lnTo>
                  <a:lnTo>
                    <a:pt x="313944" y="3112770"/>
                  </a:lnTo>
                  <a:lnTo>
                    <a:pt x="315468" y="3115818"/>
                  </a:lnTo>
                  <a:lnTo>
                    <a:pt x="318516" y="3117342"/>
                  </a:lnTo>
                  <a:lnTo>
                    <a:pt x="321564" y="3115818"/>
                  </a:lnTo>
                  <a:lnTo>
                    <a:pt x="323088" y="3112770"/>
                  </a:lnTo>
                  <a:lnTo>
                    <a:pt x="323088" y="3076206"/>
                  </a:lnTo>
                  <a:lnTo>
                    <a:pt x="382524" y="3076206"/>
                  </a:lnTo>
                  <a:lnTo>
                    <a:pt x="382524" y="3112770"/>
                  </a:lnTo>
                  <a:lnTo>
                    <a:pt x="384048" y="3115818"/>
                  </a:lnTo>
                  <a:lnTo>
                    <a:pt x="387096" y="3117342"/>
                  </a:lnTo>
                  <a:lnTo>
                    <a:pt x="390144" y="3115818"/>
                  </a:lnTo>
                  <a:lnTo>
                    <a:pt x="391668" y="3112770"/>
                  </a:lnTo>
                  <a:lnTo>
                    <a:pt x="391668" y="3076206"/>
                  </a:lnTo>
                  <a:lnTo>
                    <a:pt x="450342" y="3076206"/>
                  </a:lnTo>
                  <a:lnTo>
                    <a:pt x="450342" y="3112770"/>
                  </a:lnTo>
                  <a:lnTo>
                    <a:pt x="451866" y="3115818"/>
                  </a:lnTo>
                  <a:lnTo>
                    <a:pt x="454914" y="3117342"/>
                  </a:lnTo>
                  <a:lnTo>
                    <a:pt x="457962" y="3115818"/>
                  </a:lnTo>
                  <a:lnTo>
                    <a:pt x="459486" y="3112770"/>
                  </a:lnTo>
                  <a:lnTo>
                    <a:pt x="459486" y="3076206"/>
                  </a:lnTo>
                  <a:lnTo>
                    <a:pt x="518922" y="3076206"/>
                  </a:lnTo>
                  <a:lnTo>
                    <a:pt x="518922" y="3112770"/>
                  </a:lnTo>
                  <a:lnTo>
                    <a:pt x="520446" y="3115818"/>
                  </a:lnTo>
                  <a:lnTo>
                    <a:pt x="523494" y="3117342"/>
                  </a:lnTo>
                  <a:lnTo>
                    <a:pt x="526542" y="3115818"/>
                  </a:lnTo>
                  <a:lnTo>
                    <a:pt x="528066" y="3112770"/>
                  </a:lnTo>
                  <a:lnTo>
                    <a:pt x="528066" y="3076206"/>
                  </a:lnTo>
                  <a:lnTo>
                    <a:pt x="587502" y="3076206"/>
                  </a:lnTo>
                  <a:lnTo>
                    <a:pt x="587502" y="3112770"/>
                  </a:lnTo>
                  <a:lnTo>
                    <a:pt x="589026" y="3115818"/>
                  </a:lnTo>
                  <a:lnTo>
                    <a:pt x="592074" y="3117342"/>
                  </a:lnTo>
                  <a:lnTo>
                    <a:pt x="595122" y="3115818"/>
                  </a:lnTo>
                  <a:lnTo>
                    <a:pt x="596646" y="3112770"/>
                  </a:lnTo>
                  <a:lnTo>
                    <a:pt x="596646" y="3076206"/>
                  </a:lnTo>
                  <a:lnTo>
                    <a:pt x="655320" y="3076206"/>
                  </a:lnTo>
                  <a:lnTo>
                    <a:pt x="655320" y="3112770"/>
                  </a:lnTo>
                  <a:lnTo>
                    <a:pt x="656844" y="3115818"/>
                  </a:lnTo>
                  <a:lnTo>
                    <a:pt x="659892" y="3117342"/>
                  </a:lnTo>
                  <a:lnTo>
                    <a:pt x="662940" y="3115818"/>
                  </a:lnTo>
                  <a:lnTo>
                    <a:pt x="664464" y="3112770"/>
                  </a:lnTo>
                  <a:lnTo>
                    <a:pt x="664464" y="3076206"/>
                  </a:lnTo>
                  <a:lnTo>
                    <a:pt x="723900" y="3076206"/>
                  </a:lnTo>
                  <a:lnTo>
                    <a:pt x="723900" y="3112770"/>
                  </a:lnTo>
                  <a:lnTo>
                    <a:pt x="725424" y="3115818"/>
                  </a:lnTo>
                  <a:lnTo>
                    <a:pt x="728472" y="3117342"/>
                  </a:lnTo>
                  <a:lnTo>
                    <a:pt x="731520" y="3115818"/>
                  </a:lnTo>
                  <a:lnTo>
                    <a:pt x="733044" y="3112770"/>
                  </a:lnTo>
                  <a:lnTo>
                    <a:pt x="733044" y="3076206"/>
                  </a:lnTo>
                  <a:lnTo>
                    <a:pt x="791718" y="3076206"/>
                  </a:lnTo>
                  <a:lnTo>
                    <a:pt x="791718" y="3112770"/>
                  </a:lnTo>
                  <a:lnTo>
                    <a:pt x="793242" y="3115818"/>
                  </a:lnTo>
                  <a:lnTo>
                    <a:pt x="796290" y="3117342"/>
                  </a:lnTo>
                  <a:lnTo>
                    <a:pt x="799338" y="3115818"/>
                  </a:lnTo>
                  <a:lnTo>
                    <a:pt x="800862" y="3112770"/>
                  </a:lnTo>
                  <a:lnTo>
                    <a:pt x="800862" y="3076206"/>
                  </a:lnTo>
                  <a:lnTo>
                    <a:pt x="860298" y="3076206"/>
                  </a:lnTo>
                  <a:lnTo>
                    <a:pt x="860298" y="3112770"/>
                  </a:lnTo>
                  <a:lnTo>
                    <a:pt x="861822" y="3115818"/>
                  </a:lnTo>
                  <a:lnTo>
                    <a:pt x="864870" y="3117342"/>
                  </a:lnTo>
                  <a:lnTo>
                    <a:pt x="867918" y="3115818"/>
                  </a:lnTo>
                  <a:lnTo>
                    <a:pt x="869442" y="3112770"/>
                  </a:lnTo>
                  <a:lnTo>
                    <a:pt x="869442" y="3076206"/>
                  </a:lnTo>
                  <a:lnTo>
                    <a:pt x="928116" y="3076206"/>
                  </a:lnTo>
                  <a:lnTo>
                    <a:pt x="928116" y="3112770"/>
                  </a:lnTo>
                  <a:lnTo>
                    <a:pt x="929640" y="3115818"/>
                  </a:lnTo>
                  <a:lnTo>
                    <a:pt x="932688" y="3117342"/>
                  </a:lnTo>
                  <a:lnTo>
                    <a:pt x="935736" y="3115818"/>
                  </a:lnTo>
                  <a:lnTo>
                    <a:pt x="937260" y="3112770"/>
                  </a:lnTo>
                  <a:lnTo>
                    <a:pt x="937260" y="3076206"/>
                  </a:lnTo>
                  <a:lnTo>
                    <a:pt x="996696" y="3076206"/>
                  </a:lnTo>
                  <a:lnTo>
                    <a:pt x="996696" y="3112770"/>
                  </a:lnTo>
                  <a:lnTo>
                    <a:pt x="998220" y="3115818"/>
                  </a:lnTo>
                  <a:lnTo>
                    <a:pt x="1001268" y="3117342"/>
                  </a:lnTo>
                  <a:lnTo>
                    <a:pt x="1004316" y="3115818"/>
                  </a:lnTo>
                  <a:lnTo>
                    <a:pt x="1005840" y="3112770"/>
                  </a:lnTo>
                  <a:lnTo>
                    <a:pt x="1005840" y="3076206"/>
                  </a:lnTo>
                  <a:lnTo>
                    <a:pt x="1064514" y="3076206"/>
                  </a:lnTo>
                  <a:lnTo>
                    <a:pt x="1064514" y="3112770"/>
                  </a:lnTo>
                  <a:lnTo>
                    <a:pt x="1066038" y="3115818"/>
                  </a:lnTo>
                  <a:lnTo>
                    <a:pt x="1069086" y="3117342"/>
                  </a:lnTo>
                  <a:lnTo>
                    <a:pt x="1072134" y="3115818"/>
                  </a:lnTo>
                  <a:lnTo>
                    <a:pt x="1073658" y="3112770"/>
                  </a:lnTo>
                  <a:lnTo>
                    <a:pt x="1073658" y="3076206"/>
                  </a:lnTo>
                  <a:lnTo>
                    <a:pt x="1133094" y="3076206"/>
                  </a:lnTo>
                  <a:lnTo>
                    <a:pt x="1133094" y="3112770"/>
                  </a:lnTo>
                  <a:lnTo>
                    <a:pt x="1134618" y="3115818"/>
                  </a:lnTo>
                  <a:lnTo>
                    <a:pt x="1137666" y="3117342"/>
                  </a:lnTo>
                  <a:lnTo>
                    <a:pt x="1140714" y="3115818"/>
                  </a:lnTo>
                  <a:lnTo>
                    <a:pt x="1142238" y="3112770"/>
                  </a:lnTo>
                  <a:lnTo>
                    <a:pt x="1142238" y="3076206"/>
                  </a:lnTo>
                  <a:lnTo>
                    <a:pt x="1201674" y="3076206"/>
                  </a:lnTo>
                  <a:lnTo>
                    <a:pt x="1201674" y="3112770"/>
                  </a:lnTo>
                  <a:lnTo>
                    <a:pt x="1203198" y="3115818"/>
                  </a:lnTo>
                  <a:lnTo>
                    <a:pt x="1206246" y="3117342"/>
                  </a:lnTo>
                  <a:lnTo>
                    <a:pt x="1209294" y="3115818"/>
                  </a:lnTo>
                  <a:lnTo>
                    <a:pt x="1210818" y="3112770"/>
                  </a:lnTo>
                  <a:lnTo>
                    <a:pt x="1210818" y="3076206"/>
                  </a:lnTo>
                  <a:lnTo>
                    <a:pt x="1269492" y="3076206"/>
                  </a:lnTo>
                  <a:lnTo>
                    <a:pt x="1269492" y="3112770"/>
                  </a:lnTo>
                  <a:lnTo>
                    <a:pt x="1271016" y="3115818"/>
                  </a:lnTo>
                  <a:lnTo>
                    <a:pt x="1274064" y="3117342"/>
                  </a:lnTo>
                  <a:lnTo>
                    <a:pt x="1277112" y="3115818"/>
                  </a:lnTo>
                  <a:lnTo>
                    <a:pt x="1278636" y="3112770"/>
                  </a:lnTo>
                  <a:lnTo>
                    <a:pt x="1278636" y="3076206"/>
                  </a:lnTo>
                  <a:lnTo>
                    <a:pt x="1338072" y="3076206"/>
                  </a:lnTo>
                  <a:lnTo>
                    <a:pt x="1338072" y="3112770"/>
                  </a:lnTo>
                  <a:lnTo>
                    <a:pt x="1339596" y="3115818"/>
                  </a:lnTo>
                  <a:lnTo>
                    <a:pt x="1342644" y="3117342"/>
                  </a:lnTo>
                  <a:lnTo>
                    <a:pt x="1345692" y="3115818"/>
                  </a:lnTo>
                  <a:lnTo>
                    <a:pt x="1347216" y="3112770"/>
                  </a:lnTo>
                  <a:lnTo>
                    <a:pt x="1347216" y="3076206"/>
                  </a:lnTo>
                  <a:lnTo>
                    <a:pt x="1405890" y="3076206"/>
                  </a:lnTo>
                  <a:lnTo>
                    <a:pt x="1405890" y="3112770"/>
                  </a:lnTo>
                  <a:lnTo>
                    <a:pt x="1407414" y="3115818"/>
                  </a:lnTo>
                  <a:lnTo>
                    <a:pt x="1410462" y="3117342"/>
                  </a:lnTo>
                  <a:lnTo>
                    <a:pt x="1413510" y="3115818"/>
                  </a:lnTo>
                  <a:lnTo>
                    <a:pt x="1415034" y="3112770"/>
                  </a:lnTo>
                  <a:lnTo>
                    <a:pt x="1415034" y="3076206"/>
                  </a:lnTo>
                  <a:lnTo>
                    <a:pt x="1474470" y="3076206"/>
                  </a:lnTo>
                  <a:lnTo>
                    <a:pt x="1474470" y="3112770"/>
                  </a:lnTo>
                  <a:lnTo>
                    <a:pt x="1475994" y="3115818"/>
                  </a:lnTo>
                  <a:lnTo>
                    <a:pt x="1479042" y="3117342"/>
                  </a:lnTo>
                  <a:lnTo>
                    <a:pt x="1482090" y="3115818"/>
                  </a:lnTo>
                  <a:lnTo>
                    <a:pt x="1483614" y="3112770"/>
                  </a:lnTo>
                  <a:lnTo>
                    <a:pt x="1483614" y="3076206"/>
                  </a:lnTo>
                  <a:lnTo>
                    <a:pt x="1542288" y="3076206"/>
                  </a:lnTo>
                  <a:lnTo>
                    <a:pt x="1542288" y="3112770"/>
                  </a:lnTo>
                  <a:lnTo>
                    <a:pt x="1543812" y="3115818"/>
                  </a:lnTo>
                  <a:lnTo>
                    <a:pt x="1546860" y="3117342"/>
                  </a:lnTo>
                  <a:lnTo>
                    <a:pt x="1549908" y="3115818"/>
                  </a:lnTo>
                  <a:lnTo>
                    <a:pt x="1551432" y="3112770"/>
                  </a:lnTo>
                  <a:lnTo>
                    <a:pt x="1551432" y="3076206"/>
                  </a:lnTo>
                  <a:lnTo>
                    <a:pt x="1610868" y="3076206"/>
                  </a:lnTo>
                  <a:lnTo>
                    <a:pt x="1610868" y="3112770"/>
                  </a:lnTo>
                  <a:lnTo>
                    <a:pt x="1612392" y="3115818"/>
                  </a:lnTo>
                  <a:lnTo>
                    <a:pt x="1615440" y="3117342"/>
                  </a:lnTo>
                  <a:lnTo>
                    <a:pt x="1618488" y="3115818"/>
                  </a:lnTo>
                  <a:lnTo>
                    <a:pt x="1620012" y="3112770"/>
                  </a:lnTo>
                  <a:lnTo>
                    <a:pt x="1620012" y="3076206"/>
                  </a:lnTo>
                  <a:lnTo>
                    <a:pt x="1678686" y="3076206"/>
                  </a:lnTo>
                  <a:lnTo>
                    <a:pt x="1678686" y="3112770"/>
                  </a:lnTo>
                  <a:lnTo>
                    <a:pt x="1680210" y="3115818"/>
                  </a:lnTo>
                  <a:lnTo>
                    <a:pt x="1683258" y="3117342"/>
                  </a:lnTo>
                  <a:lnTo>
                    <a:pt x="1686306" y="3115818"/>
                  </a:lnTo>
                  <a:lnTo>
                    <a:pt x="1687830" y="3112770"/>
                  </a:lnTo>
                  <a:lnTo>
                    <a:pt x="1687830" y="3076206"/>
                  </a:lnTo>
                  <a:lnTo>
                    <a:pt x="1747266" y="3076206"/>
                  </a:lnTo>
                  <a:lnTo>
                    <a:pt x="1747266" y="3112770"/>
                  </a:lnTo>
                  <a:lnTo>
                    <a:pt x="1748790" y="3115818"/>
                  </a:lnTo>
                  <a:lnTo>
                    <a:pt x="1751838" y="3117342"/>
                  </a:lnTo>
                  <a:lnTo>
                    <a:pt x="1754886" y="3115818"/>
                  </a:lnTo>
                  <a:lnTo>
                    <a:pt x="1756410" y="3112770"/>
                  </a:lnTo>
                  <a:lnTo>
                    <a:pt x="1756410" y="3076206"/>
                  </a:lnTo>
                  <a:lnTo>
                    <a:pt x="1815846" y="3076206"/>
                  </a:lnTo>
                  <a:lnTo>
                    <a:pt x="1815846" y="3112770"/>
                  </a:lnTo>
                  <a:lnTo>
                    <a:pt x="1817370" y="3115818"/>
                  </a:lnTo>
                  <a:lnTo>
                    <a:pt x="1820418" y="3117342"/>
                  </a:lnTo>
                  <a:lnTo>
                    <a:pt x="1823466" y="3115818"/>
                  </a:lnTo>
                  <a:lnTo>
                    <a:pt x="1824990" y="3112770"/>
                  </a:lnTo>
                  <a:lnTo>
                    <a:pt x="1824990" y="3076206"/>
                  </a:lnTo>
                  <a:lnTo>
                    <a:pt x="1883664" y="3076206"/>
                  </a:lnTo>
                  <a:lnTo>
                    <a:pt x="1883664" y="3112770"/>
                  </a:lnTo>
                  <a:lnTo>
                    <a:pt x="1885188" y="3115818"/>
                  </a:lnTo>
                  <a:lnTo>
                    <a:pt x="1888236" y="3117342"/>
                  </a:lnTo>
                  <a:lnTo>
                    <a:pt x="1891284" y="3115818"/>
                  </a:lnTo>
                  <a:lnTo>
                    <a:pt x="1892808" y="3112770"/>
                  </a:lnTo>
                  <a:lnTo>
                    <a:pt x="1892808" y="3076206"/>
                  </a:lnTo>
                  <a:lnTo>
                    <a:pt x="1952244" y="3076206"/>
                  </a:lnTo>
                  <a:lnTo>
                    <a:pt x="1952244" y="3112770"/>
                  </a:lnTo>
                  <a:lnTo>
                    <a:pt x="1953768" y="3115818"/>
                  </a:lnTo>
                  <a:lnTo>
                    <a:pt x="1956816" y="3117342"/>
                  </a:lnTo>
                  <a:lnTo>
                    <a:pt x="1959864" y="3115818"/>
                  </a:lnTo>
                  <a:lnTo>
                    <a:pt x="1961388" y="3112770"/>
                  </a:lnTo>
                  <a:lnTo>
                    <a:pt x="1961388" y="3076206"/>
                  </a:lnTo>
                  <a:lnTo>
                    <a:pt x="2020062" y="3076206"/>
                  </a:lnTo>
                  <a:lnTo>
                    <a:pt x="2020062" y="3112770"/>
                  </a:lnTo>
                  <a:lnTo>
                    <a:pt x="2021586" y="3115818"/>
                  </a:lnTo>
                  <a:lnTo>
                    <a:pt x="2024634" y="3117342"/>
                  </a:lnTo>
                  <a:lnTo>
                    <a:pt x="2027682" y="3115818"/>
                  </a:lnTo>
                  <a:lnTo>
                    <a:pt x="2029206" y="3112770"/>
                  </a:lnTo>
                  <a:lnTo>
                    <a:pt x="2029206" y="3076206"/>
                  </a:lnTo>
                  <a:lnTo>
                    <a:pt x="2088642" y="3076206"/>
                  </a:lnTo>
                  <a:lnTo>
                    <a:pt x="2088642" y="3112770"/>
                  </a:lnTo>
                  <a:lnTo>
                    <a:pt x="2090166" y="3115818"/>
                  </a:lnTo>
                  <a:lnTo>
                    <a:pt x="2093214" y="3117342"/>
                  </a:lnTo>
                  <a:lnTo>
                    <a:pt x="2096262" y="3115818"/>
                  </a:lnTo>
                  <a:lnTo>
                    <a:pt x="2097786" y="3112770"/>
                  </a:lnTo>
                  <a:lnTo>
                    <a:pt x="2097786" y="3076206"/>
                  </a:lnTo>
                  <a:lnTo>
                    <a:pt x="2156460" y="3076206"/>
                  </a:lnTo>
                  <a:lnTo>
                    <a:pt x="2156460" y="3112770"/>
                  </a:lnTo>
                  <a:lnTo>
                    <a:pt x="2157984" y="3115818"/>
                  </a:lnTo>
                  <a:lnTo>
                    <a:pt x="2161032" y="3117342"/>
                  </a:lnTo>
                  <a:lnTo>
                    <a:pt x="2164080" y="3115818"/>
                  </a:lnTo>
                  <a:lnTo>
                    <a:pt x="2165604" y="3112770"/>
                  </a:lnTo>
                  <a:lnTo>
                    <a:pt x="2165604" y="3076206"/>
                  </a:lnTo>
                  <a:lnTo>
                    <a:pt x="2225040" y="3076206"/>
                  </a:lnTo>
                  <a:lnTo>
                    <a:pt x="2225040" y="3112770"/>
                  </a:lnTo>
                  <a:lnTo>
                    <a:pt x="2226564" y="3115818"/>
                  </a:lnTo>
                  <a:lnTo>
                    <a:pt x="2229612" y="3117342"/>
                  </a:lnTo>
                  <a:lnTo>
                    <a:pt x="2232660" y="3115818"/>
                  </a:lnTo>
                  <a:lnTo>
                    <a:pt x="2234184" y="3112770"/>
                  </a:lnTo>
                  <a:lnTo>
                    <a:pt x="2234184" y="3076206"/>
                  </a:lnTo>
                  <a:lnTo>
                    <a:pt x="2292858" y="3076206"/>
                  </a:lnTo>
                  <a:lnTo>
                    <a:pt x="2292858" y="3112770"/>
                  </a:lnTo>
                  <a:lnTo>
                    <a:pt x="2294382" y="3115818"/>
                  </a:lnTo>
                  <a:lnTo>
                    <a:pt x="2297430" y="3117342"/>
                  </a:lnTo>
                  <a:lnTo>
                    <a:pt x="2300478" y="3115818"/>
                  </a:lnTo>
                  <a:lnTo>
                    <a:pt x="2302002" y="3112770"/>
                  </a:lnTo>
                  <a:lnTo>
                    <a:pt x="2302002" y="3076206"/>
                  </a:lnTo>
                  <a:lnTo>
                    <a:pt x="2361438" y="3076206"/>
                  </a:lnTo>
                  <a:lnTo>
                    <a:pt x="2361438" y="3112770"/>
                  </a:lnTo>
                  <a:lnTo>
                    <a:pt x="2362962" y="3115818"/>
                  </a:lnTo>
                  <a:lnTo>
                    <a:pt x="2366010" y="3117342"/>
                  </a:lnTo>
                  <a:lnTo>
                    <a:pt x="2369058" y="3115818"/>
                  </a:lnTo>
                  <a:lnTo>
                    <a:pt x="2370582" y="3112770"/>
                  </a:lnTo>
                  <a:lnTo>
                    <a:pt x="2370582" y="3076206"/>
                  </a:lnTo>
                  <a:lnTo>
                    <a:pt x="2429256" y="3076206"/>
                  </a:lnTo>
                  <a:lnTo>
                    <a:pt x="2429256" y="3112770"/>
                  </a:lnTo>
                  <a:lnTo>
                    <a:pt x="2430780" y="3115818"/>
                  </a:lnTo>
                  <a:lnTo>
                    <a:pt x="2433828" y="3117342"/>
                  </a:lnTo>
                  <a:lnTo>
                    <a:pt x="2436876" y="3115818"/>
                  </a:lnTo>
                  <a:lnTo>
                    <a:pt x="2438400" y="3112770"/>
                  </a:lnTo>
                  <a:lnTo>
                    <a:pt x="2438400" y="3076206"/>
                  </a:lnTo>
                  <a:lnTo>
                    <a:pt x="2497836" y="3076206"/>
                  </a:lnTo>
                  <a:lnTo>
                    <a:pt x="2497836" y="3112770"/>
                  </a:lnTo>
                  <a:lnTo>
                    <a:pt x="2499360" y="3115818"/>
                  </a:lnTo>
                  <a:lnTo>
                    <a:pt x="2502408" y="3117342"/>
                  </a:lnTo>
                  <a:lnTo>
                    <a:pt x="2505456" y="3115818"/>
                  </a:lnTo>
                  <a:lnTo>
                    <a:pt x="2506980" y="3112770"/>
                  </a:lnTo>
                  <a:lnTo>
                    <a:pt x="2506980" y="3076206"/>
                  </a:lnTo>
                  <a:lnTo>
                    <a:pt x="2566416" y="3076206"/>
                  </a:lnTo>
                  <a:lnTo>
                    <a:pt x="2566416" y="3112770"/>
                  </a:lnTo>
                  <a:lnTo>
                    <a:pt x="2567940" y="3115818"/>
                  </a:lnTo>
                  <a:lnTo>
                    <a:pt x="2570988" y="3117342"/>
                  </a:lnTo>
                  <a:lnTo>
                    <a:pt x="2574036" y="3115818"/>
                  </a:lnTo>
                  <a:lnTo>
                    <a:pt x="2575560" y="3112770"/>
                  </a:lnTo>
                  <a:lnTo>
                    <a:pt x="2575560" y="3076206"/>
                  </a:lnTo>
                  <a:lnTo>
                    <a:pt x="2634234" y="3076206"/>
                  </a:lnTo>
                  <a:lnTo>
                    <a:pt x="2634234" y="3112770"/>
                  </a:lnTo>
                  <a:lnTo>
                    <a:pt x="2635758" y="3115818"/>
                  </a:lnTo>
                  <a:lnTo>
                    <a:pt x="2638806" y="3117342"/>
                  </a:lnTo>
                  <a:lnTo>
                    <a:pt x="2641854" y="3115818"/>
                  </a:lnTo>
                  <a:lnTo>
                    <a:pt x="2643378" y="3112770"/>
                  </a:lnTo>
                  <a:lnTo>
                    <a:pt x="2643378" y="3076206"/>
                  </a:lnTo>
                  <a:lnTo>
                    <a:pt x="2702814" y="3076206"/>
                  </a:lnTo>
                  <a:lnTo>
                    <a:pt x="2702814" y="3112770"/>
                  </a:lnTo>
                  <a:lnTo>
                    <a:pt x="2704338" y="3115818"/>
                  </a:lnTo>
                  <a:lnTo>
                    <a:pt x="2707386" y="3117342"/>
                  </a:lnTo>
                  <a:lnTo>
                    <a:pt x="2710434" y="3115818"/>
                  </a:lnTo>
                  <a:lnTo>
                    <a:pt x="2711958" y="3112770"/>
                  </a:lnTo>
                  <a:lnTo>
                    <a:pt x="2711958" y="3076206"/>
                  </a:lnTo>
                  <a:lnTo>
                    <a:pt x="2770632" y="3076206"/>
                  </a:lnTo>
                  <a:lnTo>
                    <a:pt x="2770632" y="3112770"/>
                  </a:lnTo>
                  <a:lnTo>
                    <a:pt x="2772156" y="3115818"/>
                  </a:lnTo>
                  <a:lnTo>
                    <a:pt x="2775204" y="3117342"/>
                  </a:lnTo>
                  <a:lnTo>
                    <a:pt x="2778252" y="3115818"/>
                  </a:lnTo>
                  <a:lnTo>
                    <a:pt x="2779776" y="3112770"/>
                  </a:lnTo>
                  <a:lnTo>
                    <a:pt x="2779776" y="3076206"/>
                  </a:lnTo>
                  <a:lnTo>
                    <a:pt x="2839212" y="3076206"/>
                  </a:lnTo>
                  <a:lnTo>
                    <a:pt x="2839212" y="3112770"/>
                  </a:lnTo>
                  <a:lnTo>
                    <a:pt x="2840736" y="3115818"/>
                  </a:lnTo>
                  <a:lnTo>
                    <a:pt x="2843784" y="3117342"/>
                  </a:lnTo>
                  <a:lnTo>
                    <a:pt x="2846832" y="3115818"/>
                  </a:lnTo>
                  <a:lnTo>
                    <a:pt x="2848356" y="3112770"/>
                  </a:lnTo>
                  <a:lnTo>
                    <a:pt x="2848356" y="3076206"/>
                  </a:lnTo>
                  <a:lnTo>
                    <a:pt x="2907030" y="3076206"/>
                  </a:lnTo>
                  <a:lnTo>
                    <a:pt x="2907030" y="3112770"/>
                  </a:lnTo>
                  <a:lnTo>
                    <a:pt x="2908554" y="3115818"/>
                  </a:lnTo>
                  <a:lnTo>
                    <a:pt x="2911602" y="3117342"/>
                  </a:lnTo>
                  <a:lnTo>
                    <a:pt x="2914650" y="3115818"/>
                  </a:lnTo>
                  <a:lnTo>
                    <a:pt x="2916174" y="3112770"/>
                  </a:lnTo>
                  <a:lnTo>
                    <a:pt x="2916174" y="3076206"/>
                  </a:lnTo>
                  <a:lnTo>
                    <a:pt x="2975610" y="3076206"/>
                  </a:lnTo>
                  <a:lnTo>
                    <a:pt x="2975610" y="3112770"/>
                  </a:lnTo>
                  <a:lnTo>
                    <a:pt x="2977134" y="3115818"/>
                  </a:lnTo>
                  <a:lnTo>
                    <a:pt x="2980182" y="3117342"/>
                  </a:lnTo>
                  <a:lnTo>
                    <a:pt x="2983230" y="3115818"/>
                  </a:lnTo>
                  <a:lnTo>
                    <a:pt x="2984754" y="3112770"/>
                  </a:lnTo>
                  <a:lnTo>
                    <a:pt x="2984754" y="3076206"/>
                  </a:lnTo>
                  <a:lnTo>
                    <a:pt x="3043428" y="3076206"/>
                  </a:lnTo>
                  <a:lnTo>
                    <a:pt x="3043428" y="3112770"/>
                  </a:lnTo>
                  <a:lnTo>
                    <a:pt x="3044952" y="3115818"/>
                  </a:lnTo>
                  <a:lnTo>
                    <a:pt x="3048000" y="3117342"/>
                  </a:lnTo>
                  <a:lnTo>
                    <a:pt x="3051048" y="3115818"/>
                  </a:lnTo>
                  <a:lnTo>
                    <a:pt x="3052572" y="3112770"/>
                  </a:lnTo>
                  <a:lnTo>
                    <a:pt x="3052572" y="3076206"/>
                  </a:lnTo>
                  <a:lnTo>
                    <a:pt x="3112008" y="3076206"/>
                  </a:lnTo>
                  <a:lnTo>
                    <a:pt x="3112008" y="3112770"/>
                  </a:lnTo>
                  <a:lnTo>
                    <a:pt x="3113532" y="3115818"/>
                  </a:lnTo>
                  <a:lnTo>
                    <a:pt x="3116580" y="3117342"/>
                  </a:lnTo>
                  <a:lnTo>
                    <a:pt x="3119628" y="3115818"/>
                  </a:lnTo>
                  <a:lnTo>
                    <a:pt x="3121152" y="3112770"/>
                  </a:lnTo>
                  <a:lnTo>
                    <a:pt x="3121152" y="3076206"/>
                  </a:lnTo>
                  <a:lnTo>
                    <a:pt x="3180588" y="3076206"/>
                  </a:lnTo>
                  <a:lnTo>
                    <a:pt x="3180588" y="3112770"/>
                  </a:lnTo>
                  <a:lnTo>
                    <a:pt x="3182112" y="3115818"/>
                  </a:lnTo>
                  <a:lnTo>
                    <a:pt x="3185160" y="3117342"/>
                  </a:lnTo>
                  <a:lnTo>
                    <a:pt x="3188208" y="3115818"/>
                  </a:lnTo>
                  <a:lnTo>
                    <a:pt x="3189732" y="3112770"/>
                  </a:lnTo>
                  <a:lnTo>
                    <a:pt x="3189732" y="3076206"/>
                  </a:lnTo>
                  <a:lnTo>
                    <a:pt x="3248406" y="3076206"/>
                  </a:lnTo>
                  <a:lnTo>
                    <a:pt x="3248406" y="3112770"/>
                  </a:lnTo>
                  <a:lnTo>
                    <a:pt x="3249930" y="3115818"/>
                  </a:lnTo>
                  <a:lnTo>
                    <a:pt x="3252978" y="3117342"/>
                  </a:lnTo>
                  <a:lnTo>
                    <a:pt x="3256026" y="3115818"/>
                  </a:lnTo>
                  <a:lnTo>
                    <a:pt x="3257550" y="3112770"/>
                  </a:lnTo>
                  <a:lnTo>
                    <a:pt x="3257550" y="3076206"/>
                  </a:lnTo>
                  <a:lnTo>
                    <a:pt x="3316986" y="3076206"/>
                  </a:lnTo>
                  <a:lnTo>
                    <a:pt x="3316986" y="3112770"/>
                  </a:lnTo>
                  <a:lnTo>
                    <a:pt x="3318510" y="3115818"/>
                  </a:lnTo>
                  <a:lnTo>
                    <a:pt x="3321558" y="3117342"/>
                  </a:lnTo>
                  <a:lnTo>
                    <a:pt x="3324606" y="3115818"/>
                  </a:lnTo>
                  <a:lnTo>
                    <a:pt x="3326130" y="3112770"/>
                  </a:lnTo>
                  <a:lnTo>
                    <a:pt x="3326130" y="3076206"/>
                  </a:lnTo>
                  <a:lnTo>
                    <a:pt x="3384804" y="3076206"/>
                  </a:lnTo>
                  <a:lnTo>
                    <a:pt x="3384804" y="3112770"/>
                  </a:lnTo>
                  <a:lnTo>
                    <a:pt x="3386328" y="3115818"/>
                  </a:lnTo>
                  <a:lnTo>
                    <a:pt x="3389376" y="3117342"/>
                  </a:lnTo>
                  <a:lnTo>
                    <a:pt x="3392424" y="3115818"/>
                  </a:lnTo>
                  <a:lnTo>
                    <a:pt x="3393948" y="3112770"/>
                  </a:lnTo>
                  <a:lnTo>
                    <a:pt x="3393948" y="3076206"/>
                  </a:lnTo>
                  <a:lnTo>
                    <a:pt x="3453384" y="3076206"/>
                  </a:lnTo>
                  <a:lnTo>
                    <a:pt x="3453384" y="3112770"/>
                  </a:lnTo>
                  <a:lnTo>
                    <a:pt x="3454908" y="3115818"/>
                  </a:lnTo>
                  <a:lnTo>
                    <a:pt x="3457956" y="3117342"/>
                  </a:lnTo>
                  <a:lnTo>
                    <a:pt x="3461004" y="3115818"/>
                  </a:lnTo>
                  <a:lnTo>
                    <a:pt x="3462528" y="3112770"/>
                  </a:lnTo>
                  <a:lnTo>
                    <a:pt x="3462528" y="3076206"/>
                  </a:lnTo>
                  <a:lnTo>
                    <a:pt x="3521202" y="3076206"/>
                  </a:lnTo>
                  <a:lnTo>
                    <a:pt x="3521202" y="3112770"/>
                  </a:lnTo>
                  <a:lnTo>
                    <a:pt x="3522726" y="3115818"/>
                  </a:lnTo>
                  <a:lnTo>
                    <a:pt x="3525774" y="3117342"/>
                  </a:lnTo>
                  <a:lnTo>
                    <a:pt x="3528822" y="3115818"/>
                  </a:lnTo>
                  <a:lnTo>
                    <a:pt x="3530346" y="3112770"/>
                  </a:lnTo>
                  <a:lnTo>
                    <a:pt x="3530346" y="3076206"/>
                  </a:lnTo>
                  <a:lnTo>
                    <a:pt x="3589782" y="3076206"/>
                  </a:lnTo>
                  <a:lnTo>
                    <a:pt x="3589782" y="3112770"/>
                  </a:lnTo>
                  <a:lnTo>
                    <a:pt x="3591306" y="3115818"/>
                  </a:lnTo>
                  <a:lnTo>
                    <a:pt x="3594354" y="3117342"/>
                  </a:lnTo>
                  <a:lnTo>
                    <a:pt x="3597402" y="3115818"/>
                  </a:lnTo>
                  <a:lnTo>
                    <a:pt x="3598926" y="3112770"/>
                  </a:lnTo>
                  <a:lnTo>
                    <a:pt x="3598926" y="3076206"/>
                  </a:lnTo>
                  <a:lnTo>
                    <a:pt x="3657600" y="3076206"/>
                  </a:lnTo>
                  <a:lnTo>
                    <a:pt x="3657600" y="3112770"/>
                  </a:lnTo>
                  <a:lnTo>
                    <a:pt x="3659124" y="3115818"/>
                  </a:lnTo>
                  <a:lnTo>
                    <a:pt x="3662172" y="3117342"/>
                  </a:lnTo>
                  <a:lnTo>
                    <a:pt x="3665220" y="3115818"/>
                  </a:lnTo>
                  <a:lnTo>
                    <a:pt x="3666744" y="3112770"/>
                  </a:lnTo>
                  <a:lnTo>
                    <a:pt x="3666744" y="3076206"/>
                  </a:lnTo>
                  <a:lnTo>
                    <a:pt x="3726180" y="3076206"/>
                  </a:lnTo>
                  <a:lnTo>
                    <a:pt x="3726180" y="3112770"/>
                  </a:lnTo>
                  <a:lnTo>
                    <a:pt x="3727704" y="3115818"/>
                  </a:lnTo>
                  <a:lnTo>
                    <a:pt x="3730752" y="3117342"/>
                  </a:lnTo>
                  <a:lnTo>
                    <a:pt x="3733800" y="3115818"/>
                  </a:lnTo>
                  <a:lnTo>
                    <a:pt x="3735324" y="3112770"/>
                  </a:lnTo>
                  <a:lnTo>
                    <a:pt x="3735324" y="3076206"/>
                  </a:lnTo>
                  <a:lnTo>
                    <a:pt x="3794760" y="3076206"/>
                  </a:lnTo>
                  <a:lnTo>
                    <a:pt x="3794760" y="3112770"/>
                  </a:lnTo>
                  <a:lnTo>
                    <a:pt x="3796284" y="3115818"/>
                  </a:lnTo>
                  <a:lnTo>
                    <a:pt x="3799332" y="3117342"/>
                  </a:lnTo>
                  <a:lnTo>
                    <a:pt x="3802380" y="3115818"/>
                  </a:lnTo>
                  <a:lnTo>
                    <a:pt x="3803904" y="3112770"/>
                  </a:lnTo>
                  <a:lnTo>
                    <a:pt x="3803904" y="3076206"/>
                  </a:lnTo>
                  <a:lnTo>
                    <a:pt x="3862578" y="3076206"/>
                  </a:lnTo>
                  <a:lnTo>
                    <a:pt x="3862578" y="3112770"/>
                  </a:lnTo>
                  <a:lnTo>
                    <a:pt x="3864102" y="3115818"/>
                  </a:lnTo>
                  <a:lnTo>
                    <a:pt x="3867150" y="3117342"/>
                  </a:lnTo>
                  <a:lnTo>
                    <a:pt x="3870198" y="3115818"/>
                  </a:lnTo>
                  <a:lnTo>
                    <a:pt x="3871722" y="3112770"/>
                  </a:lnTo>
                  <a:lnTo>
                    <a:pt x="3871722" y="3076206"/>
                  </a:lnTo>
                  <a:lnTo>
                    <a:pt x="3931158" y="3076206"/>
                  </a:lnTo>
                  <a:lnTo>
                    <a:pt x="3931158" y="3112770"/>
                  </a:lnTo>
                  <a:lnTo>
                    <a:pt x="3932682" y="3115818"/>
                  </a:lnTo>
                  <a:lnTo>
                    <a:pt x="3935730" y="3117342"/>
                  </a:lnTo>
                  <a:lnTo>
                    <a:pt x="3938778" y="3115818"/>
                  </a:lnTo>
                  <a:lnTo>
                    <a:pt x="3940302" y="3112770"/>
                  </a:lnTo>
                  <a:lnTo>
                    <a:pt x="3940302" y="3076206"/>
                  </a:lnTo>
                  <a:lnTo>
                    <a:pt x="3998976" y="3076206"/>
                  </a:lnTo>
                  <a:lnTo>
                    <a:pt x="3998976" y="3112770"/>
                  </a:lnTo>
                  <a:lnTo>
                    <a:pt x="4000500" y="3115818"/>
                  </a:lnTo>
                  <a:lnTo>
                    <a:pt x="4003548" y="3117342"/>
                  </a:lnTo>
                  <a:lnTo>
                    <a:pt x="4006596" y="3115818"/>
                  </a:lnTo>
                  <a:lnTo>
                    <a:pt x="4008120" y="3112770"/>
                  </a:lnTo>
                  <a:lnTo>
                    <a:pt x="4008120" y="3076206"/>
                  </a:lnTo>
                  <a:lnTo>
                    <a:pt x="4067556" y="3076206"/>
                  </a:lnTo>
                  <a:lnTo>
                    <a:pt x="4067556" y="3112770"/>
                  </a:lnTo>
                  <a:lnTo>
                    <a:pt x="4069080" y="3115818"/>
                  </a:lnTo>
                  <a:lnTo>
                    <a:pt x="4072128" y="3117342"/>
                  </a:lnTo>
                  <a:lnTo>
                    <a:pt x="4075176" y="3115818"/>
                  </a:lnTo>
                  <a:lnTo>
                    <a:pt x="4076700" y="3112770"/>
                  </a:lnTo>
                  <a:lnTo>
                    <a:pt x="4076700" y="3076206"/>
                  </a:lnTo>
                  <a:lnTo>
                    <a:pt x="4135374" y="3076206"/>
                  </a:lnTo>
                  <a:lnTo>
                    <a:pt x="4135374" y="3112770"/>
                  </a:lnTo>
                  <a:lnTo>
                    <a:pt x="4136898" y="3115818"/>
                  </a:lnTo>
                  <a:lnTo>
                    <a:pt x="4139946" y="3117342"/>
                  </a:lnTo>
                  <a:lnTo>
                    <a:pt x="4142994" y="3115818"/>
                  </a:lnTo>
                  <a:lnTo>
                    <a:pt x="4144518" y="3112770"/>
                  </a:lnTo>
                  <a:lnTo>
                    <a:pt x="4144518" y="3076206"/>
                  </a:lnTo>
                  <a:lnTo>
                    <a:pt x="4203954" y="3076206"/>
                  </a:lnTo>
                  <a:lnTo>
                    <a:pt x="4203954" y="3112770"/>
                  </a:lnTo>
                  <a:lnTo>
                    <a:pt x="4205478" y="3115818"/>
                  </a:lnTo>
                  <a:lnTo>
                    <a:pt x="4208526" y="3117342"/>
                  </a:lnTo>
                  <a:lnTo>
                    <a:pt x="4211574" y="3115818"/>
                  </a:lnTo>
                  <a:lnTo>
                    <a:pt x="4213098" y="3112770"/>
                  </a:lnTo>
                  <a:lnTo>
                    <a:pt x="4213098" y="3076206"/>
                  </a:lnTo>
                  <a:lnTo>
                    <a:pt x="4271772" y="3076206"/>
                  </a:lnTo>
                  <a:lnTo>
                    <a:pt x="4271772" y="3112770"/>
                  </a:lnTo>
                  <a:lnTo>
                    <a:pt x="4273296" y="3115818"/>
                  </a:lnTo>
                  <a:lnTo>
                    <a:pt x="4276344" y="3117342"/>
                  </a:lnTo>
                  <a:lnTo>
                    <a:pt x="4279392" y="3115818"/>
                  </a:lnTo>
                  <a:lnTo>
                    <a:pt x="4280916" y="3112770"/>
                  </a:lnTo>
                  <a:lnTo>
                    <a:pt x="4280916" y="3076206"/>
                  </a:lnTo>
                  <a:lnTo>
                    <a:pt x="4340352" y="3076206"/>
                  </a:lnTo>
                  <a:lnTo>
                    <a:pt x="4340352" y="3112770"/>
                  </a:lnTo>
                  <a:lnTo>
                    <a:pt x="4341876" y="3115818"/>
                  </a:lnTo>
                  <a:lnTo>
                    <a:pt x="4344924" y="3117342"/>
                  </a:lnTo>
                  <a:lnTo>
                    <a:pt x="4347972" y="3115818"/>
                  </a:lnTo>
                  <a:lnTo>
                    <a:pt x="4349496" y="3112770"/>
                  </a:lnTo>
                  <a:lnTo>
                    <a:pt x="4349496" y="3076206"/>
                  </a:lnTo>
                  <a:lnTo>
                    <a:pt x="4408170" y="3076206"/>
                  </a:lnTo>
                  <a:lnTo>
                    <a:pt x="4408170" y="3112770"/>
                  </a:lnTo>
                  <a:lnTo>
                    <a:pt x="4409694" y="3115818"/>
                  </a:lnTo>
                  <a:lnTo>
                    <a:pt x="4412742" y="3117342"/>
                  </a:lnTo>
                  <a:lnTo>
                    <a:pt x="4415790" y="3115818"/>
                  </a:lnTo>
                  <a:lnTo>
                    <a:pt x="4417314" y="3112770"/>
                  </a:lnTo>
                  <a:lnTo>
                    <a:pt x="4417314" y="3076206"/>
                  </a:lnTo>
                  <a:lnTo>
                    <a:pt x="4476750" y="3076206"/>
                  </a:lnTo>
                  <a:lnTo>
                    <a:pt x="4476750" y="3112770"/>
                  </a:lnTo>
                  <a:lnTo>
                    <a:pt x="4478274" y="3115818"/>
                  </a:lnTo>
                  <a:lnTo>
                    <a:pt x="4481322" y="3117342"/>
                  </a:lnTo>
                  <a:lnTo>
                    <a:pt x="4484370" y="3115818"/>
                  </a:lnTo>
                  <a:lnTo>
                    <a:pt x="4485894" y="3112770"/>
                  </a:lnTo>
                  <a:lnTo>
                    <a:pt x="4485894" y="3076206"/>
                  </a:lnTo>
                  <a:lnTo>
                    <a:pt x="4545330" y="3076206"/>
                  </a:lnTo>
                  <a:lnTo>
                    <a:pt x="4545330" y="3112770"/>
                  </a:lnTo>
                  <a:lnTo>
                    <a:pt x="4546854" y="3115818"/>
                  </a:lnTo>
                  <a:lnTo>
                    <a:pt x="4549902" y="3117342"/>
                  </a:lnTo>
                  <a:lnTo>
                    <a:pt x="4552950" y="3115818"/>
                  </a:lnTo>
                  <a:lnTo>
                    <a:pt x="4554474" y="3112770"/>
                  </a:lnTo>
                  <a:lnTo>
                    <a:pt x="4554474" y="3076206"/>
                  </a:lnTo>
                  <a:lnTo>
                    <a:pt x="4613148" y="3076206"/>
                  </a:lnTo>
                  <a:lnTo>
                    <a:pt x="4613148" y="3112770"/>
                  </a:lnTo>
                  <a:lnTo>
                    <a:pt x="4614672" y="3115818"/>
                  </a:lnTo>
                  <a:lnTo>
                    <a:pt x="4617720" y="3117342"/>
                  </a:lnTo>
                  <a:lnTo>
                    <a:pt x="4620768" y="3115818"/>
                  </a:lnTo>
                  <a:lnTo>
                    <a:pt x="4622292" y="3112770"/>
                  </a:lnTo>
                  <a:lnTo>
                    <a:pt x="4622292" y="3076206"/>
                  </a:lnTo>
                  <a:lnTo>
                    <a:pt x="4681728" y="3076206"/>
                  </a:lnTo>
                  <a:lnTo>
                    <a:pt x="4681728" y="3112770"/>
                  </a:lnTo>
                  <a:lnTo>
                    <a:pt x="4683252" y="3115818"/>
                  </a:lnTo>
                  <a:lnTo>
                    <a:pt x="4686300" y="3117342"/>
                  </a:lnTo>
                  <a:lnTo>
                    <a:pt x="4689348" y="3115818"/>
                  </a:lnTo>
                  <a:lnTo>
                    <a:pt x="4690872" y="3112770"/>
                  </a:lnTo>
                  <a:lnTo>
                    <a:pt x="4690872" y="3076206"/>
                  </a:lnTo>
                  <a:lnTo>
                    <a:pt x="4749546" y="3076206"/>
                  </a:lnTo>
                  <a:lnTo>
                    <a:pt x="4749546" y="3112770"/>
                  </a:lnTo>
                  <a:lnTo>
                    <a:pt x="4751070" y="3115818"/>
                  </a:lnTo>
                  <a:lnTo>
                    <a:pt x="4754118" y="3117342"/>
                  </a:lnTo>
                  <a:lnTo>
                    <a:pt x="4757166" y="3115818"/>
                  </a:lnTo>
                  <a:lnTo>
                    <a:pt x="4758690" y="3112770"/>
                  </a:lnTo>
                  <a:lnTo>
                    <a:pt x="4758690" y="3071622"/>
                  </a:lnTo>
                  <a:lnTo>
                    <a:pt x="4757166" y="3068574"/>
                  </a:lnTo>
                  <a:lnTo>
                    <a:pt x="4754118" y="3067050"/>
                  </a:lnTo>
                  <a:lnTo>
                    <a:pt x="4686300" y="3067062"/>
                  </a:lnTo>
                  <a:lnTo>
                    <a:pt x="4617720" y="3067062"/>
                  </a:lnTo>
                  <a:lnTo>
                    <a:pt x="4549902" y="3067062"/>
                  </a:lnTo>
                  <a:lnTo>
                    <a:pt x="4481322" y="3067062"/>
                  </a:lnTo>
                  <a:lnTo>
                    <a:pt x="4412742" y="3067062"/>
                  </a:lnTo>
                  <a:lnTo>
                    <a:pt x="4344924" y="3067062"/>
                  </a:lnTo>
                  <a:lnTo>
                    <a:pt x="4276344" y="3067062"/>
                  </a:lnTo>
                  <a:lnTo>
                    <a:pt x="4208526" y="3067062"/>
                  </a:lnTo>
                  <a:lnTo>
                    <a:pt x="4139946" y="3067062"/>
                  </a:lnTo>
                  <a:lnTo>
                    <a:pt x="4072128" y="3067062"/>
                  </a:lnTo>
                  <a:lnTo>
                    <a:pt x="4003548" y="3067062"/>
                  </a:lnTo>
                  <a:lnTo>
                    <a:pt x="3935730" y="3067062"/>
                  </a:lnTo>
                  <a:lnTo>
                    <a:pt x="3867150" y="3067062"/>
                  </a:lnTo>
                  <a:lnTo>
                    <a:pt x="3799332" y="3067062"/>
                  </a:lnTo>
                  <a:lnTo>
                    <a:pt x="3730752" y="3067062"/>
                  </a:lnTo>
                  <a:lnTo>
                    <a:pt x="3662172" y="3067062"/>
                  </a:lnTo>
                  <a:lnTo>
                    <a:pt x="3594354" y="3067062"/>
                  </a:lnTo>
                  <a:lnTo>
                    <a:pt x="3525774" y="3067062"/>
                  </a:lnTo>
                  <a:lnTo>
                    <a:pt x="3457956" y="3067062"/>
                  </a:lnTo>
                  <a:lnTo>
                    <a:pt x="3389376" y="3067062"/>
                  </a:lnTo>
                  <a:lnTo>
                    <a:pt x="3321558" y="3067062"/>
                  </a:lnTo>
                  <a:lnTo>
                    <a:pt x="3252978" y="3067062"/>
                  </a:lnTo>
                  <a:lnTo>
                    <a:pt x="3185160" y="3067062"/>
                  </a:lnTo>
                  <a:lnTo>
                    <a:pt x="3116580" y="3067062"/>
                  </a:lnTo>
                  <a:lnTo>
                    <a:pt x="3048000" y="3067062"/>
                  </a:lnTo>
                  <a:lnTo>
                    <a:pt x="2980182" y="3067062"/>
                  </a:lnTo>
                  <a:lnTo>
                    <a:pt x="2911602" y="3067062"/>
                  </a:lnTo>
                  <a:lnTo>
                    <a:pt x="2843784" y="3067062"/>
                  </a:lnTo>
                  <a:lnTo>
                    <a:pt x="2775204" y="3067062"/>
                  </a:lnTo>
                  <a:lnTo>
                    <a:pt x="2707386" y="3067062"/>
                  </a:lnTo>
                  <a:lnTo>
                    <a:pt x="2638806" y="3067062"/>
                  </a:lnTo>
                  <a:lnTo>
                    <a:pt x="2570988" y="3067062"/>
                  </a:lnTo>
                  <a:lnTo>
                    <a:pt x="2502408" y="3067062"/>
                  </a:lnTo>
                  <a:lnTo>
                    <a:pt x="2433828" y="3067062"/>
                  </a:lnTo>
                  <a:lnTo>
                    <a:pt x="2366022" y="3067062"/>
                  </a:lnTo>
                  <a:lnTo>
                    <a:pt x="2297442" y="3067062"/>
                  </a:lnTo>
                  <a:lnTo>
                    <a:pt x="2229624" y="3067062"/>
                  </a:lnTo>
                  <a:lnTo>
                    <a:pt x="2161044" y="3067062"/>
                  </a:lnTo>
                  <a:lnTo>
                    <a:pt x="2093226" y="3067062"/>
                  </a:lnTo>
                  <a:lnTo>
                    <a:pt x="2024646" y="3067062"/>
                  </a:lnTo>
                  <a:lnTo>
                    <a:pt x="1956828" y="3067062"/>
                  </a:lnTo>
                  <a:lnTo>
                    <a:pt x="1888248" y="3067062"/>
                  </a:lnTo>
                  <a:lnTo>
                    <a:pt x="1820430" y="3067062"/>
                  </a:lnTo>
                  <a:lnTo>
                    <a:pt x="1751850" y="3067062"/>
                  </a:lnTo>
                  <a:lnTo>
                    <a:pt x="1683270" y="3067062"/>
                  </a:lnTo>
                  <a:lnTo>
                    <a:pt x="1615452" y="3067062"/>
                  </a:lnTo>
                  <a:lnTo>
                    <a:pt x="1546872" y="3067062"/>
                  </a:lnTo>
                  <a:lnTo>
                    <a:pt x="1479054" y="3067062"/>
                  </a:lnTo>
                  <a:lnTo>
                    <a:pt x="1410474" y="3067062"/>
                  </a:lnTo>
                  <a:lnTo>
                    <a:pt x="1342656" y="3067062"/>
                  </a:lnTo>
                  <a:lnTo>
                    <a:pt x="1274076" y="3067062"/>
                  </a:lnTo>
                  <a:lnTo>
                    <a:pt x="1206258" y="3067062"/>
                  </a:lnTo>
                  <a:lnTo>
                    <a:pt x="1137678" y="3067062"/>
                  </a:lnTo>
                  <a:lnTo>
                    <a:pt x="1069098" y="3067062"/>
                  </a:lnTo>
                  <a:lnTo>
                    <a:pt x="1001280" y="3067062"/>
                  </a:lnTo>
                  <a:lnTo>
                    <a:pt x="932700" y="3067062"/>
                  </a:lnTo>
                  <a:lnTo>
                    <a:pt x="864882" y="3067062"/>
                  </a:lnTo>
                  <a:lnTo>
                    <a:pt x="796302" y="3067062"/>
                  </a:lnTo>
                  <a:lnTo>
                    <a:pt x="728484" y="3067062"/>
                  </a:lnTo>
                  <a:lnTo>
                    <a:pt x="659904" y="3067062"/>
                  </a:lnTo>
                  <a:lnTo>
                    <a:pt x="592086" y="3067062"/>
                  </a:lnTo>
                  <a:lnTo>
                    <a:pt x="523506" y="3067062"/>
                  </a:lnTo>
                  <a:lnTo>
                    <a:pt x="454926" y="3067062"/>
                  </a:lnTo>
                  <a:lnTo>
                    <a:pt x="387108" y="3067062"/>
                  </a:lnTo>
                  <a:lnTo>
                    <a:pt x="318528" y="3067062"/>
                  </a:lnTo>
                  <a:lnTo>
                    <a:pt x="250710" y="3067062"/>
                  </a:lnTo>
                  <a:lnTo>
                    <a:pt x="182130" y="3067062"/>
                  </a:lnTo>
                  <a:lnTo>
                    <a:pt x="114312" y="3067062"/>
                  </a:lnTo>
                  <a:lnTo>
                    <a:pt x="50292" y="3067062"/>
                  </a:lnTo>
                  <a:lnTo>
                    <a:pt x="50292" y="2638056"/>
                  </a:lnTo>
                  <a:lnTo>
                    <a:pt x="4754118" y="2638044"/>
                  </a:lnTo>
                  <a:lnTo>
                    <a:pt x="4757166" y="2636520"/>
                  </a:lnTo>
                  <a:lnTo>
                    <a:pt x="4758690" y="2633472"/>
                  </a:lnTo>
                  <a:lnTo>
                    <a:pt x="4757166" y="2630424"/>
                  </a:lnTo>
                  <a:lnTo>
                    <a:pt x="4754118" y="2628900"/>
                  </a:lnTo>
                  <a:lnTo>
                    <a:pt x="50292" y="2628912"/>
                  </a:lnTo>
                  <a:lnTo>
                    <a:pt x="50292" y="2199906"/>
                  </a:lnTo>
                  <a:lnTo>
                    <a:pt x="4754118" y="2199894"/>
                  </a:lnTo>
                  <a:lnTo>
                    <a:pt x="4757166" y="2198370"/>
                  </a:lnTo>
                  <a:lnTo>
                    <a:pt x="4758690" y="2195322"/>
                  </a:lnTo>
                  <a:lnTo>
                    <a:pt x="4757166" y="2192274"/>
                  </a:lnTo>
                  <a:lnTo>
                    <a:pt x="4754118" y="2190750"/>
                  </a:lnTo>
                  <a:lnTo>
                    <a:pt x="50292" y="2190762"/>
                  </a:lnTo>
                  <a:lnTo>
                    <a:pt x="50292" y="1761756"/>
                  </a:lnTo>
                  <a:lnTo>
                    <a:pt x="4754118" y="1761744"/>
                  </a:lnTo>
                  <a:lnTo>
                    <a:pt x="4757166" y="1760220"/>
                  </a:lnTo>
                  <a:lnTo>
                    <a:pt x="4758690" y="1757172"/>
                  </a:lnTo>
                  <a:lnTo>
                    <a:pt x="4757166" y="1754124"/>
                  </a:lnTo>
                  <a:lnTo>
                    <a:pt x="4754118" y="1752600"/>
                  </a:lnTo>
                  <a:lnTo>
                    <a:pt x="50292" y="1752612"/>
                  </a:lnTo>
                  <a:lnTo>
                    <a:pt x="50292" y="1323594"/>
                  </a:lnTo>
                  <a:lnTo>
                    <a:pt x="4754118" y="1323594"/>
                  </a:lnTo>
                  <a:lnTo>
                    <a:pt x="4757166" y="1322070"/>
                  </a:lnTo>
                  <a:lnTo>
                    <a:pt x="4758690" y="1319022"/>
                  </a:lnTo>
                  <a:lnTo>
                    <a:pt x="4757166" y="1315974"/>
                  </a:lnTo>
                  <a:lnTo>
                    <a:pt x="4754118" y="1314450"/>
                  </a:lnTo>
                  <a:lnTo>
                    <a:pt x="50292" y="1314450"/>
                  </a:lnTo>
                  <a:lnTo>
                    <a:pt x="50292" y="885444"/>
                  </a:lnTo>
                  <a:lnTo>
                    <a:pt x="4754118" y="885444"/>
                  </a:lnTo>
                  <a:lnTo>
                    <a:pt x="4757166" y="883920"/>
                  </a:lnTo>
                  <a:lnTo>
                    <a:pt x="4758690" y="880872"/>
                  </a:lnTo>
                  <a:lnTo>
                    <a:pt x="4757166" y="877824"/>
                  </a:lnTo>
                  <a:lnTo>
                    <a:pt x="4754118" y="876300"/>
                  </a:lnTo>
                  <a:lnTo>
                    <a:pt x="50292" y="876300"/>
                  </a:lnTo>
                  <a:lnTo>
                    <a:pt x="50292" y="447294"/>
                  </a:lnTo>
                  <a:lnTo>
                    <a:pt x="4754118" y="447294"/>
                  </a:lnTo>
                  <a:lnTo>
                    <a:pt x="4757166" y="445770"/>
                  </a:lnTo>
                  <a:lnTo>
                    <a:pt x="4758690" y="442722"/>
                  </a:lnTo>
                  <a:lnTo>
                    <a:pt x="4757166" y="439674"/>
                  </a:lnTo>
                  <a:lnTo>
                    <a:pt x="4754118" y="438150"/>
                  </a:lnTo>
                  <a:lnTo>
                    <a:pt x="50292" y="438150"/>
                  </a:lnTo>
                  <a:lnTo>
                    <a:pt x="50292" y="9144"/>
                  </a:lnTo>
                  <a:lnTo>
                    <a:pt x="4754118" y="9144"/>
                  </a:lnTo>
                  <a:lnTo>
                    <a:pt x="4757166" y="7620"/>
                  </a:lnTo>
                  <a:lnTo>
                    <a:pt x="4758690" y="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196846" y="3243833"/>
              <a:ext cx="4670425" cy="2741295"/>
            </a:xfrm>
            <a:custGeom>
              <a:avLst/>
              <a:gdLst/>
              <a:ahLst/>
              <a:cxnLst/>
              <a:rect l="l" t="t" r="r" b="b"/>
              <a:pathLst>
                <a:path w="4670425" h="2741295">
                  <a:moveTo>
                    <a:pt x="1921764" y="2514514"/>
                  </a:moveTo>
                  <a:lnTo>
                    <a:pt x="1921764" y="2485644"/>
                  </a:lnTo>
                  <a:lnTo>
                    <a:pt x="1853946" y="2501646"/>
                  </a:lnTo>
                  <a:lnTo>
                    <a:pt x="1852422" y="2501646"/>
                  </a:lnTo>
                  <a:lnTo>
                    <a:pt x="1783842" y="2530602"/>
                  </a:lnTo>
                  <a:lnTo>
                    <a:pt x="1716786" y="2554224"/>
                  </a:lnTo>
                  <a:lnTo>
                    <a:pt x="1648968" y="2574036"/>
                  </a:lnTo>
                  <a:lnTo>
                    <a:pt x="1582674" y="2586990"/>
                  </a:lnTo>
                  <a:lnTo>
                    <a:pt x="1513332" y="2593848"/>
                  </a:lnTo>
                  <a:lnTo>
                    <a:pt x="1445514" y="2605278"/>
                  </a:lnTo>
                  <a:lnTo>
                    <a:pt x="1377696" y="2617470"/>
                  </a:lnTo>
                  <a:lnTo>
                    <a:pt x="1308354" y="2624328"/>
                  </a:lnTo>
                  <a:lnTo>
                    <a:pt x="1240536" y="2634996"/>
                  </a:lnTo>
                  <a:lnTo>
                    <a:pt x="1172718" y="2644902"/>
                  </a:lnTo>
                  <a:lnTo>
                    <a:pt x="1105662" y="2651760"/>
                  </a:lnTo>
                  <a:lnTo>
                    <a:pt x="1036320" y="2657094"/>
                  </a:lnTo>
                  <a:lnTo>
                    <a:pt x="970788" y="2662306"/>
                  </a:lnTo>
                  <a:lnTo>
                    <a:pt x="969264" y="2662428"/>
                  </a:lnTo>
                  <a:lnTo>
                    <a:pt x="902208" y="2664663"/>
                  </a:lnTo>
                  <a:lnTo>
                    <a:pt x="900684" y="2664714"/>
                  </a:lnTo>
                  <a:lnTo>
                    <a:pt x="832104" y="2667762"/>
                  </a:lnTo>
                  <a:lnTo>
                    <a:pt x="765048" y="2674620"/>
                  </a:lnTo>
                  <a:lnTo>
                    <a:pt x="697230" y="2676110"/>
                  </a:lnTo>
                  <a:lnTo>
                    <a:pt x="695706" y="2676144"/>
                  </a:lnTo>
                  <a:lnTo>
                    <a:pt x="627888" y="2679192"/>
                  </a:lnTo>
                  <a:lnTo>
                    <a:pt x="558546" y="2683002"/>
                  </a:lnTo>
                  <a:lnTo>
                    <a:pt x="492252" y="2688336"/>
                  </a:lnTo>
                  <a:lnTo>
                    <a:pt x="424434" y="2689081"/>
                  </a:lnTo>
                  <a:lnTo>
                    <a:pt x="422910" y="2689098"/>
                  </a:lnTo>
                  <a:lnTo>
                    <a:pt x="356616" y="2692822"/>
                  </a:lnTo>
                  <a:lnTo>
                    <a:pt x="355092" y="2692908"/>
                  </a:lnTo>
                  <a:lnTo>
                    <a:pt x="285750" y="2695956"/>
                  </a:lnTo>
                  <a:lnTo>
                    <a:pt x="217932" y="2702814"/>
                  </a:lnTo>
                  <a:lnTo>
                    <a:pt x="150876" y="2708148"/>
                  </a:lnTo>
                  <a:lnTo>
                    <a:pt x="83820" y="2708893"/>
                  </a:lnTo>
                  <a:lnTo>
                    <a:pt x="82296" y="2708910"/>
                  </a:lnTo>
                  <a:lnTo>
                    <a:pt x="15240" y="2711890"/>
                  </a:lnTo>
                  <a:lnTo>
                    <a:pt x="13716" y="2711958"/>
                  </a:lnTo>
                  <a:lnTo>
                    <a:pt x="6096" y="2712720"/>
                  </a:lnTo>
                  <a:lnTo>
                    <a:pt x="0" y="2719578"/>
                  </a:lnTo>
                  <a:lnTo>
                    <a:pt x="0" y="2727198"/>
                  </a:lnTo>
                  <a:lnTo>
                    <a:pt x="762" y="2734818"/>
                  </a:lnTo>
                  <a:lnTo>
                    <a:pt x="7620" y="2740914"/>
                  </a:lnTo>
                  <a:lnTo>
                    <a:pt x="15240" y="2740152"/>
                  </a:lnTo>
                  <a:lnTo>
                    <a:pt x="82296" y="2737171"/>
                  </a:lnTo>
                  <a:lnTo>
                    <a:pt x="83820" y="2737104"/>
                  </a:lnTo>
                  <a:lnTo>
                    <a:pt x="150876" y="2736342"/>
                  </a:lnTo>
                  <a:lnTo>
                    <a:pt x="220980" y="2730246"/>
                  </a:lnTo>
                  <a:lnTo>
                    <a:pt x="288798" y="2723388"/>
                  </a:lnTo>
                  <a:lnTo>
                    <a:pt x="355092" y="2721153"/>
                  </a:lnTo>
                  <a:lnTo>
                    <a:pt x="356616" y="2721102"/>
                  </a:lnTo>
                  <a:lnTo>
                    <a:pt x="422910" y="2716632"/>
                  </a:lnTo>
                  <a:lnTo>
                    <a:pt x="492252" y="2716530"/>
                  </a:lnTo>
                  <a:lnTo>
                    <a:pt x="561594" y="2710434"/>
                  </a:lnTo>
                  <a:lnTo>
                    <a:pt x="695706" y="2704406"/>
                  </a:lnTo>
                  <a:lnTo>
                    <a:pt x="697230" y="2704338"/>
                  </a:lnTo>
                  <a:lnTo>
                    <a:pt x="765048" y="2702814"/>
                  </a:lnTo>
                  <a:lnTo>
                    <a:pt x="835152" y="2695194"/>
                  </a:lnTo>
                  <a:lnTo>
                    <a:pt x="900684" y="2692959"/>
                  </a:lnTo>
                  <a:lnTo>
                    <a:pt x="969264" y="2690672"/>
                  </a:lnTo>
                  <a:lnTo>
                    <a:pt x="970788" y="2690622"/>
                  </a:lnTo>
                  <a:lnTo>
                    <a:pt x="1039368" y="2684526"/>
                  </a:lnTo>
                  <a:lnTo>
                    <a:pt x="1105662" y="2679311"/>
                  </a:lnTo>
                  <a:lnTo>
                    <a:pt x="1175766" y="2672334"/>
                  </a:lnTo>
                  <a:lnTo>
                    <a:pt x="1245108" y="2662428"/>
                  </a:lnTo>
                  <a:lnTo>
                    <a:pt x="1312926" y="2651760"/>
                  </a:lnTo>
                  <a:lnTo>
                    <a:pt x="1380744" y="2644902"/>
                  </a:lnTo>
                  <a:lnTo>
                    <a:pt x="1450086" y="2632710"/>
                  </a:lnTo>
                  <a:lnTo>
                    <a:pt x="1517904" y="2621280"/>
                  </a:lnTo>
                  <a:lnTo>
                    <a:pt x="1585722" y="2614422"/>
                  </a:lnTo>
                  <a:lnTo>
                    <a:pt x="1654302" y="2601468"/>
                  </a:lnTo>
                  <a:lnTo>
                    <a:pt x="1724406" y="2581656"/>
                  </a:lnTo>
                  <a:lnTo>
                    <a:pt x="1792986" y="2556510"/>
                  </a:lnTo>
                  <a:lnTo>
                    <a:pt x="1860042" y="2529245"/>
                  </a:lnTo>
                  <a:lnTo>
                    <a:pt x="1860042" y="2529078"/>
                  </a:lnTo>
                  <a:lnTo>
                    <a:pt x="1861023" y="2528846"/>
                  </a:lnTo>
                  <a:lnTo>
                    <a:pt x="1862328" y="2528316"/>
                  </a:lnTo>
                  <a:lnTo>
                    <a:pt x="1862328" y="2528538"/>
                  </a:lnTo>
                  <a:lnTo>
                    <a:pt x="1921764" y="2514514"/>
                  </a:lnTo>
                  <a:close/>
                </a:path>
                <a:path w="4670425" h="2741295">
                  <a:moveTo>
                    <a:pt x="1861023" y="2528846"/>
                  </a:moveTo>
                  <a:lnTo>
                    <a:pt x="1860042" y="2529078"/>
                  </a:lnTo>
                  <a:lnTo>
                    <a:pt x="1860042" y="2529245"/>
                  </a:lnTo>
                  <a:lnTo>
                    <a:pt x="1861023" y="2528846"/>
                  </a:lnTo>
                  <a:close/>
                </a:path>
                <a:path w="4670425" h="2741295">
                  <a:moveTo>
                    <a:pt x="1862328" y="2528538"/>
                  </a:moveTo>
                  <a:lnTo>
                    <a:pt x="1862328" y="2528316"/>
                  </a:lnTo>
                  <a:lnTo>
                    <a:pt x="1861023" y="2528846"/>
                  </a:lnTo>
                  <a:lnTo>
                    <a:pt x="1862328" y="2528538"/>
                  </a:lnTo>
                  <a:close/>
                </a:path>
                <a:path w="4670425" h="2741295">
                  <a:moveTo>
                    <a:pt x="2397444" y="2213361"/>
                  </a:moveTo>
                  <a:lnTo>
                    <a:pt x="2332482" y="2225040"/>
                  </a:lnTo>
                  <a:lnTo>
                    <a:pt x="2330196" y="2225040"/>
                  </a:lnTo>
                  <a:lnTo>
                    <a:pt x="2327910" y="2225802"/>
                  </a:lnTo>
                  <a:lnTo>
                    <a:pt x="2326386" y="2227326"/>
                  </a:lnTo>
                  <a:lnTo>
                    <a:pt x="2258568" y="2277618"/>
                  </a:lnTo>
                  <a:lnTo>
                    <a:pt x="2189988" y="2324100"/>
                  </a:lnTo>
                  <a:lnTo>
                    <a:pt x="2122170" y="2372868"/>
                  </a:lnTo>
                  <a:lnTo>
                    <a:pt x="2055114" y="2415540"/>
                  </a:lnTo>
                  <a:lnTo>
                    <a:pt x="1987296" y="2453640"/>
                  </a:lnTo>
                  <a:lnTo>
                    <a:pt x="1918893" y="2486321"/>
                  </a:lnTo>
                  <a:lnTo>
                    <a:pt x="1921764" y="2485644"/>
                  </a:lnTo>
                  <a:lnTo>
                    <a:pt x="1921764" y="2514514"/>
                  </a:lnTo>
                  <a:lnTo>
                    <a:pt x="1927860" y="2513076"/>
                  </a:lnTo>
                  <a:lnTo>
                    <a:pt x="1929384" y="2513076"/>
                  </a:lnTo>
                  <a:lnTo>
                    <a:pt x="1930146" y="2512314"/>
                  </a:lnTo>
                  <a:lnTo>
                    <a:pt x="1930908" y="2512314"/>
                  </a:lnTo>
                  <a:lnTo>
                    <a:pt x="1999488" y="2479548"/>
                  </a:lnTo>
                  <a:lnTo>
                    <a:pt x="2068830" y="2439924"/>
                  </a:lnTo>
                  <a:lnTo>
                    <a:pt x="2137410" y="2397252"/>
                  </a:lnTo>
                  <a:lnTo>
                    <a:pt x="2206752" y="2346960"/>
                  </a:lnTo>
                  <a:lnTo>
                    <a:pt x="2273808" y="2300478"/>
                  </a:lnTo>
                  <a:lnTo>
                    <a:pt x="2337054" y="2254607"/>
                  </a:lnTo>
                  <a:lnTo>
                    <a:pt x="2337054" y="2252472"/>
                  </a:lnTo>
                  <a:lnTo>
                    <a:pt x="2343150" y="2250186"/>
                  </a:lnTo>
                  <a:lnTo>
                    <a:pt x="2343150" y="2251376"/>
                  </a:lnTo>
                  <a:lnTo>
                    <a:pt x="2395728" y="2241923"/>
                  </a:lnTo>
                  <a:lnTo>
                    <a:pt x="2395728" y="2214372"/>
                  </a:lnTo>
                  <a:lnTo>
                    <a:pt x="2397444" y="2213361"/>
                  </a:lnTo>
                  <a:close/>
                </a:path>
                <a:path w="4670425" h="2741295">
                  <a:moveTo>
                    <a:pt x="2343150" y="2250186"/>
                  </a:moveTo>
                  <a:lnTo>
                    <a:pt x="2337054" y="2252472"/>
                  </a:lnTo>
                  <a:lnTo>
                    <a:pt x="2340968" y="2251768"/>
                  </a:lnTo>
                  <a:lnTo>
                    <a:pt x="2343150" y="2250186"/>
                  </a:lnTo>
                  <a:close/>
                </a:path>
                <a:path w="4670425" h="2741295">
                  <a:moveTo>
                    <a:pt x="2340968" y="2251768"/>
                  </a:moveTo>
                  <a:lnTo>
                    <a:pt x="2337054" y="2252472"/>
                  </a:lnTo>
                  <a:lnTo>
                    <a:pt x="2337054" y="2254607"/>
                  </a:lnTo>
                  <a:lnTo>
                    <a:pt x="2340968" y="2251768"/>
                  </a:lnTo>
                  <a:close/>
                </a:path>
                <a:path w="4670425" h="2741295">
                  <a:moveTo>
                    <a:pt x="2343150" y="2251376"/>
                  </a:moveTo>
                  <a:lnTo>
                    <a:pt x="2343150" y="2250186"/>
                  </a:lnTo>
                  <a:lnTo>
                    <a:pt x="2340968" y="2251768"/>
                  </a:lnTo>
                  <a:lnTo>
                    <a:pt x="2343150" y="2251376"/>
                  </a:lnTo>
                  <a:close/>
                </a:path>
                <a:path w="4670425" h="2741295">
                  <a:moveTo>
                    <a:pt x="2400300" y="2212848"/>
                  </a:moveTo>
                  <a:lnTo>
                    <a:pt x="2397444" y="2213361"/>
                  </a:lnTo>
                  <a:lnTo>
                    <a:pt x="2395728" y="2214372"/>
                  </a:lnTo>
                  <a:lnTo>
                    <a:pt x="2400300" y="2212848"/>
                  </a:lnTo>
                  <a:close/>
                </a:path>
                <a:path w="4670425" h="2741295">
                  <a:moveTo>
                    <a:pt x="2400300" y="2241101"/>
                  </a:moveTo>
                  <a:lnTo>
                    <a:pt x="2400300" y="2212848"/>
                  </a:lnTo>
                  <a:lnTo>
                    <a:pt x="2395728" y="2214372"/>
                  </a:lnTo>
                  <a:lnTo>
                    <a:pt x="2395728" y="2241923"/>
                  </a:lnTo>
                  <a:lnTo>
                    <a:pt x="2400300" y="2241101"/>
                  </a:lnTo>
                  <a:close/>
                </a:path>
                <a:path w="4670425" h="2741295">
                  <a:moveTo>
                    <a:pt x="2462640" y="2174968"/>
                  </a:moveTo>
                  <a:lnTo>
                    <a:pt x="2397444" y="2213361"/>
                  </a:lnTo>
                  <a:lnTo>
                    <a:pt x="2400300" y="2212848"/>
                  </a:lnTo>
                  <a:lnTo>
                    <a:pt x="2400300" y="2241101"/>
                  </a:lnTo>
                  <a:lnTo>
                    <a:pt x="2404872" y="2240280"/>
                  </a:lnTo>
                  <a:lnTo>
                    <a:pt x="2406396" y="2240280"/>
                  </a:lnTo>
                  <a:lnTo>
                    <a:pt x="2409444" y="2238756"/>
                  </a:lnTo>
                  <a:lnTo>
                    <a:pt x="2462022" y="2207793"/>
                  </a:lnTo>
                  <a:lnTo>
                    <a:pt x="2462022" y="2175510"/>
                  </a:lnTo>
                  <a:lnTo>
                    <a:pt x="2462640" y="2174968"/>
                  </a:lnTo>
                  <a:close/>
                </a:path>
                <a:path w="4670425" h="2741295">
                  <a:moveTo>
                    <a:pt x="2464308" y="2173986"/>
                  </a:moveTo>
                  <a:lnTo>
                    <a:pt x="2462640" y="2174968"/>
                  </a:lnTo>
                  <a:lnTo>
                    <a:pt x="2462022" y="2175510"/>
                  </a:lnTo>
                  <a:lnTo>
                    <a:pt x="2464308" y="2173986"/>
                  </a:lnTo>
                  <a:close/>
                </a:path>
                <a:path w="4670425" h="2741295">
                  <a:moveTo>
                    <a:pt x="2464308" y="2206447"/>
                  </a:moveTo>
                  <a:lnTo>
                    <a:pt x="2464308" y="2173986"/>
                  </a:lnTo>
                  <a:lnTo>
                    <a:pt x="2462022" y="2175510"/>
                  </a:lnTo>
                  <a:lnTo>
                    <a:pt x="2462022" y="2207793"/>
                  </a:lnTo>
                  <a:lnTo>
                    <a:pt x="2464308" y="2206447"/>
                  </a:lnTo>
                  <a:close/>
                </a:path>
                <a:path w="4670425" h="2741295">
                  <a:moveTo>
                    <a:pt x="2669119" y="2050330"/>
                  </a:moveTo>
                  <a:lnTo>
                    <a:pt x="2602992" y="2071878"/>
                  </a:lnTo>
                  <a:lnTo>
                    <a:pt x="2602230" y="2072639"/>
                  </a:lnTo>
                  <a:lnTo>
                    <a:pt x="2601468" y="2072639"/>
                  </a:lnTo>
                  <a:lnTo>
                    <a:pt x="2599944" y="2073402"/>
                  </a:lnTo>
                  <a:lnTo>
                    <a:pt x="2531364" y="2114550"/>
                  </a:lnTo>
                  <a:lnTo>
                    <a:pt x="2531364" y="2115312"/>
                  </a:lnTo>
                  <a:lnTo>
                    <a:pt x="2530602" y="2115312"/>
                  </a:lnTo>
                  <a:lnTo>
                    <a:pt x="2529840" y="2116074"/>
                  </a:lnTo>
                  <a:lnTo>
                    <a:pt x="2462640" y="2174968"/>
                  </a:lnTo>
                  <a:lnTo>
                    <a:pt x="2464308" y="2173986"/>
                  </a:lnTo>
                  <a:lnTo>
                    <a:pt x="2464308" y="2206447"/>
                  </a:lnTo>
                  <a:lnTo>
                    <a:pt x="2478024" y="2198370"/>
                  </a:lnTo>
                  <a:lnTo>
                    <a:pt x="2478786" y="2197608"/>
                  </a:lnTo>
                  <a:lnTo>
                    <a:pt x="2479548" y="2197608"/>
                  </a:lnTo>
                  <a:lnTo>
                    <a:pt x="2480310" y="2196846"/>
                  </a:lnTo>
                  <a:lnTo>
                    <a:pt x="2545842" y="2139413"/>
                  </a:lnTo>
                  <a:lnTo>
                    <a:pt x="2545842" y="2138934"/>
                  </a:lnTo>
                  <a:lnTo>
                    <a:pt x="2547576" y="2137893"/>
                  </a:lnTo>
                  <a:lnTo>
                    <a:pt x="2548128" y="2137410"/>
                  </a:lnTo>
                  <a:lnTo>
                    <a:pt x="2548128" y="2137562"/>
                  </a:lnTo>
                  <a:lnTo>
                    <a:pt x="2614422" y="2097786"/>
                  </a:lnTo>
                  <a:lnTo>
                    <a:pt x="2614422" y="2098565"/>
                  </a:lnTo>
                  <a:lnTo>
                    <a:pt x="2666238" y="2081681"/>
                  </a:lnTo>
                  <a:lnTo>
                    <a:pt x="2666238" y="2052828"/>
                  </a:lnTo>
                  <a:lnTo>
                    <a:pt x="2669119" y="2050330"/>
                  </a:lnTo>
                  <a:close/>
                </a:path>
                <a:path w="4670425" h="2741295">
                  <a:moveTo>
                    <a:pt x="2547576" y="2137893"/>
                  </a:moveTo>
                  <a:lnTo>
                    <a:pt x="2545842" y="2138934"/>
                  </a:lnTo>
                  <a:lnTo>
                    <a:pt x="2545842" y="2139413"/>
                  </a:lnTo>
                  <a:lnTo>
                    <a:pt x="2547576" y="2137893"/>
                  </a:lnTo>
                  <a:close/>
                </a:path>
                <a:path w="4670425" h="2741295">
                  <a:moveTo>
                    <a:pt x="2548128" y="2137562"/>
                  </a:moveTo>
                  <a:lnTo>
                    <a:pt x="2548128" y="2137410"/>
                  </a:lnTo>
                  <a:lnTo>
                    <a:pt x="2547576" y="2137893"/>
                  </a:lnTo>
                  <a:lnTo>
                    <a:pt x="2548128" y="2137562"/>
                  </a:lnTo>
                  <a:close/>
                </a:path>
                <a:path w="4670425" h="2741295">
                  <a:moveTo>
                    <a:pt x="2614422" y="2098565"/>
                  </a:moveTo>
                  <a:lnTo>
                    <a:pt x="2614422" y="2097786"/>
                  </a:lnTo>
                  <a:lnTo>
                    <a:pt x="2611580" y="2099491"/>
                  </a:lnTo>
                  <a:lnTo>
                    <a:pt x="2614422" y="2098565"/>
                  </a:lnTo>
                  <a:close/>
                </a:path>
                <a:path w="4670425" h="2741295">
                  <a:moveTo>
                    <a:pt x="2670810" y="2049780"/>
                  </a:moveTo>
                  <a:lnTo>
                    <a:pt x="2669119" y="2050330"/>
                  </a:lnTo>
                  <a:lnTo>
                    <a:pt x="2666238" y="2052828"/>
                  </a:lnTo>
                  <a:lnTo>
                    <a:pt x="2670810" y="2049780"/>
                  </a:lnTo>
                  <a:close/>
                </a:path>
                <a:path w="4670425" h="2741295">
                  <a:moveTo>
                    <a:pt x="2670810" y="2080191"/>
                  </a:moveTo>
                  <a:lnTo>
                    <a:pt x="2670810" y="2049780"/>
                  </a:lnTo>
                  <a:lnTo>
                    <a:pt x="2666238" y="2052828"/>
                  </a:lnTo>
                  <a:lnTo>
                    <a:pt x="2666238" y="2081681"/>
                  </a:lnTo>
                  <a:lnTo>
                    <a:pt x="2670810" y="2080191"/>
                  </a:lnTo>
                  <a:close/>
                </a:path>
                <a:path w="4670425" h="2741295">
                  <a:moveTo>
                    <a:pt x="3010396" y="1807483"/>
                  </a:moveTo>
                  <a:lnTo>
                    <a:pt x="2945892" y="1822704"/>
                  </a:lnTo>
                  <a:lnTo>
                    <a:pt x="2871216" y="1874520"/>
                  </a:lnTo>
                  <a:lnTo>
                    <a:pt x="2802636" y="1930146"/>
                  </a:lnTo>
                  <a:lnTo>
                    <a:pt x="2734818" y="1993392"/>
                  </a:lnTo>
                  <a:lnTo>
                    <a:pt x="2669119" y="2050330"/>
                  </a:lnTo>
                  <a:lnTo>
                    <a:pt x="2670810" y="2049780"/>
                  </a:lnTo>
                  <a:lnTo>
                    <a:pt x="2670810" y="2080191"/>
                  </a:lnTo>
                  <a:lnTo>
                    <a:pt x="2679954" y="2077212"/>
                  </a:lnTo>
                  <a:lnTo>
                    <a:pt x="2683002" y="2075688"/>
                  </a:lnTo>
                  <a:lnTo>
                    <a:pt x="2684526" y="2074164"/>
                  </a:lnTo>
                  <a:lnTo>
                    <a:pt x="2753106" y="2014728"/>
                  </a:lnTo>
                  <a:lnTo>
                    <a:pt x="2822448" y="1951482"/>
                  </a:lnTo>
                  <a:lnTo>
                    <a:pt x="2889504" y="1895856"/>
                  </a:lnTo>
                  <a:lnTo>
                    <a:pt x="2951988" y="1851625"/>
                  </a:lnTo>
                  <a:lnTo>
                    <a:pt x="2951988" y="1850136"/>
                  </a:lnTo>
                  <a:lnTo>
                    <a:pt x="2957322" y="1847850"/>
                  </a:lnTo>
                  <a:lnTo>
                    <a:pt x="2957322" y="1848877"/>
                  </a:lnTo>
                  <a:lnTo>
                    <a:pt x="3008376" y="1836830"/>
                  </a:lnTo>
                  <a:lnTo>
                    <a:pt x="3008376" y="1808988"/>
                  </a:lnTo>
                  <a:lnTo>
                    <a:pt x="3010396" y="1807483"/>
                  </a:lnTo>
                  <a:close/>
                </a:path>
                <a:path w="4670425" h="2741295">
                  <a:moveTo>
                    <a:pt x="2957322" y="1847850"/>
                  </a:moveTo>
                  <a:lnTo>
                    <a:pt x="2951988" y="1850136"/>
                  </a:lnTo>
                  <a:lnTo>
                    <a:pt x="2955144" y="1849391"/>
                  </a:lnTo>
                  <a:lnTo>
                    <a:pt x="2957322" y="1847850"/>
                  </a:lnTo>
                  <a:close/>
                </a:path>
                <a:path w="4670425" h="2741295">
                  <a:moveTo>
                    <a:pt x="2955144" y="1849391"/>
                  </a:moveTo>
                  <a:lnTo>
                    <a:pt x="2951988" y="1850136"/>
                  </a:lnTo>
                  <a:lnTo>
                    <a:pt x="2951988" y="1851625"/>
                  </a:lnTo>
                  <a:lnTo>
                    <a:pt x="2955144" y="1849391"/>
                  </a:lnTo>
                  <a:close/>
                </a:path>
                <a:path w="4670425" h="2741295">
                  <a:moveTo>
                    <a:pt x="2957322" y="1848877"/>
                  </a:moveTo>
                  <a:lnTo>
                    <a:pt x="2957322" y="1847850"/>
                  </a:lnTo>
                  <a:lnTo>
                    <a:pt x="2955144" y="1849391"/>
                  </a:lnTo>
                  <a:lnTo>
                    <a:pt x="2957322" y="1848877"/>
                  </a:lnTo>
                  <a:close/>
                </a:path>
                <a:path w="4670425" h="2741295">
                  <a:moveTo>
                    <a:pt x="3013710" y="1806702"/>
                  </a:moveTo>
                  <a:lnTo>
                    <a:pt x="3010396" y="1807483"/>
                  </a:lnTo>
                  <a:lnTo>
                    <a:pt x="3008376" y="1808988"/>
                  </a:lnTo>
                  <a:lnTo>
                    <a:pt x="3013710" y="1806702"/>
                  </a:lnTo>
                  <a:close/>
                </a:path>
                <a:path w="4670425" h="2741295">
                  <a:moveTo>
                    <a:pt x="3013710" y="1835572"/>
                  </a:moveTo>
                  <a:lnTo>
                    <a:pt x="3013710" y="1806702"/>
                  </a:lnTo>
                  <a:lnTo>
                    <a:pt x="3008376" y="1808988"/>
                  </a:lnTo>
                  <a:lnTo>
                    <a:pt x="3008376" y="1836830"/>
                  </a:lnTo>
                  <a:lnTo>
                    <a:pt x="3013710" y="1835572"/>
                  </a:lnTo>
                  <a:close/>
                </a:path>
                <a:path w="4670425" h="2741295">
                  <a:moveTo>
                    <a:pt x="3758653" y="1075771"/>
                  </a:moveTo>
                  <a:lnTo>
                    <a:pt x="3694176" y="1101852"/>
                  </a:lnTo>
                  <a:lnTo>
                    <a:pt x="3625596" y="1127760"/>
                  </a:lnTo>
                  <a:lnTo>
                    <a:pt x="3622548" y="1128522"/>
                  </a:lnTo>
                  <a:lnTo>
                    <a:pt x="3620262" y="1130808"/>
                  </a:lnTo>
                  <a:lnTo>
                    <a:pt x="3618738" y="1133856"/>
                  </a:lnTo>
                  <a:lnTo>
                    <a:pt x="3551681" y="1248156"/>
                  </a:lnTo>
                  <a:lnTo>
                    <a:pt x="3484626" y="1340358"/>
                  </a:lnTo>
                  <a:lnTo>
                    <a:pt x="3416046" y="1412748"/>
                  </a:lnTo>
                  <a:lnTo>
                    <a:pt x="3348228" y="1492758"/>
                  </a:lnTo>
                  <a:lnTo>
                    <a:pt x="3279648" y="1564386"/>
                  </a:lnTo>
                  <a:lnTo>
                    <a:pt x="3211830" y="1636014"/>
                  </a:lnTo>
                  <a:lnTo>
                    <a:pt x="3144012" y="1704594"/>
                  </a:lnTo>
                  <a:lnTo>
                    <a:pt x="3076956" y="1757934"/>
                  </a:lnTo>
                  <a:lnTo>
                    <a:pt x="3010396" y="1807483"/>
                  </a:lnTo>
                  <a:lnTo>
                    <a:pt x="3013710" y="1806702"/>
                  </a:lnTo>
                  <a:lnTo>
                    <a:pt x="3013710" y="1835572"/>
                  </a:lnTo>
                  <a:lnTo>
                    <a:pt x="3019806" y="1834134"/>
                  </a:lnTo>
                  <a:lnTo>
                    <a:pt x="3093720" y="1780794"/>
                  </a:lnTo>
                  <a:lnTo>
                    <a:pt x="3162300" y="1725930"/>
                  </a:lnTo>
                  <a:lnTo>
                    <a:pt x="3231642" y="1655826"/>
                  </a:lnTo>
                  <a:lnTo>
                    <a:pt x="3299460" y="1584198"/>
                  </a:lnTo>
                  <a:lnTo>
                    <a:pt x="3368040" y="1512570"/>
                  </a:lnTo>
                  <a:lnTo>
                    <a:pt x="3437381" y="1431036"/>
                  </a:lnTo>
                  <a:lnTo>
                    <a:pt x="3504438" y="1360170"/>
                  </a:lnTo>
                  <a:lnTo>
                    <a:pt x="3574542" y="1264920"/>
                  </a:lnTo>
                  <a:lnTo>
                    <a:pt x="3636264" y="1159306"/>
                  </a:lnTo>
                  <a:lnTo>
                    <a:pt x="3636264" y="1153668"/>
                  </a:lnTo>
                  <a:lnTo>
                    <a:pt x="3643122" y="1147572"/>
                  </a:lnTo>
                  <a:lnTo>
                    <a:pt x="3643122" y="1151077"/>
                  </a:lnTo>
                  <a:lnTo>
                    <a:pt x="3704844" y="1127760"/>
                  </a:lnTo>
                  <a:lnTo>
                    <a:pt x="3756660" y="1106800"/>
                  </a:lnTo>
                  <a:lnTo>
                    <a:pt x="3756660" y="1078230"/>
                  </a:lnTo>
                  <a:lnTo>
                    <a:pt x="3758653" y="1075771"/>
                  </a:lnTo>
                  <a:close/>
                </a:path>
                <a:path w="4670425" h="2741295">
                  <a:moveTo>
                    <a:pt x="3643122" y="1147572"/>
                  </a:moveTo>
                  <a:lnTo>
                    <a:pt x="3636264" y="1153668"/>
                  </a:lnTo>
                  <a:lnTo>
                    <a:pt x="3640493" y="1152070"/>
                  </a:lnTo>
                  <a:lnTo>
                    <a:pt x="3643122" y="1147572"/>
                  </a:lnTo>
                  <a:close/>
                </a:path>
                <a:path w="4670425" h="2741295">
                  <a:moveTo>
                    <a:pt x="3640493" y="1152070"/>
                  </a:moveTo>
                  <a:lnTo>
                    <a:pt x="3636264" y="1153668"/>
                  </a:lnTo>
                  <a:lnTo>
                    <a:pt x="3636264" y="1159306"/>
                  </a:lnTo>
                  <a:lnTo>
                    <a:pt x="3640493" y="1152070"/>
                  </a:lnTo>
                  <a:close/>
                </a:path>
                <a:path w="4670425" h="2741295">
                  <a:moveTo>
                    <a:pt x="3643122" y="1151077"/>
                  </a:moveTo>
                  <a:lnTo>
                    <a:pt x="3643122" y="1147572"/>
                  </a:lnTo>
                  <a:lnTo>
                    <a:pt x="3640493" y="1152070"/>
                  </a:lnTo>
                  <a:lnTo>
                    <a:pt x="3643122" y="1151077"/>
                  </a:lnTo>
                  <a:close/>
                </a:path>
                <a:path w="4670425" h="2741295">
                  <a:moveTo>
                    <a:pt x="3761994" y="1074420"/>
                  </a:moveTo>
                  <a:lnTo>
                    <a:pt x="3758653" y="1075771"/>
                  </a:lnTo>
                  <a:lnTo>
                    <a:pt x="3756660" y="1078230"/>
                  </a:lnTo>
                  <a:lnTo>
                    <a:pt x="3761994" y="1074420"/>
                  </a:lnTo>
                  <a:close/>
                </a:path>
                <a:path w="4670425" h="2741295">
                  <a:moveTo>
                    <a:pt x="3761994" y="1104643"/>
                  </a:moveTo>
                  <a:lnTo>
                    <a:pt x="3761994" y="1074420"/>
                  </a:lnTo>
                  <a:lnTo>
                    <a:pt x="3756660" y="1078230"/>
                  </a:lnTo>
                  <a:lnTo>
                    <a:pt x="3756660" y="1106800"/>
                  </a:lnTo>
                  <a:lnTo>
                    <a:pt x="3761994" y="1104643"/>
                  </a:lnTo>
                  <a:close/>
                </a:path>
                <a:path w="4670425" h="2741295">
                  <a:moveTo>
                    <a:pt x="3823247" y="996104"/>
                  </a:moveTo>
                  <a:lnTo>
                    <a:pt x="3758653" y="1075771"/>
                  </a:lnTo>
                  <a:lnTo>
                    <a:pt x="3761994" y="1074420"/>
                  </a:lnTo>
                  <a:lnTo>
                    <a:pt x="3761994" y="1104643"/>
                  </a:lnTo>
                  <a:lnTo>
                    <a:pt x="3772662" y="1100328"/>
                  </a:lnTo>
                  <a:lnTo>
                    <a:pt x="3774948" y="1099566"/>
                  </a:lnTo>
                  <a:lnTo>
                    <a:pt x="3777996" y="1096518"/>
                  </a:lnTo>
                  <a:lnTo>
                    <a:pt x="3822954" y="1041069"/>
                  </a:lnTo>
                  <a:lnTo>
                    <a:pt x="3822954" y="996695"/>
                  </a:lnTo>
                  <a:lnTo>
                    <a:pt x="3823247" y="996104"/>
                  </a:lnTo>
                  <a:close/>
                </a:path>
                <a:path w="4670425" h="2741295">
                  <a:moveTo>
                    <a:pt x="3825240" y="993647"/>
                  </a:moveTo>
                  <a:lnTo>
                    <a:pt x="3823247" y="996104"/>
                  </a:lnTo>
                  <a:lnTo>
                    <a:pt x="3822954" y="996695"/>
                  </a:lnTo>
                  <a:lnTo>
                    <a:pt x="3825240" y="993647"/>
                  </a:lnTo>
                  <a:close/>
                </a:path>
                <a:path w="4670425" h="2741295">
                  <a:moveTo>
                    <a:pt x="3825240" y="1038250"/>
                  </a:moveTo>
                  <a:lnTo>
                    <a:pt x="3825240" y="993647"/>
                  </a:lnTo>
                  <a:lnTo>
                    <a:pt x="3822954" y="996695"/>
                  </a:lnTo>
                  <a:lnTo>
                    <a:pt x="3822954" y="1041069"/>
                  </a:lnTo>
                  <a:lnTo>
                    <a:pt x="3825240" y="1038250"/>
                  </a:lnTo>
                  <a:close/>
                </a:path>
                <a:path w="4670425" h="2741295">
                  <a:moveTo>
                    <a:pt x="4247607" y="572748"/>
                  </a:moveTo>
                  <a:lnTo>
                    <a:pt x="4190238" y="412241"/>
                  </a:lnTo>
                  <a:lnTo>
                    <a:pt x="4188714" y="407669"/>
                  </a:lnTo>
                  <a:lnTo>
                    <a:pt x="4185666" y="404621"/>
                  </a:lnTo>
                  <a:lnTo>
                    <a:pt x="4181094" y="403097"/>
                  </a:lnTo>
                  <a:lnTo>
                    <a:pt x="4176522" y="402335"/>
                  </a:lnTo>
                  <a:lnTo>
                    <a:pt x="4171188" y="403097"/>
                  </a:lnTo>
                  <a:lnTo>
                    <a:pt x="4168140" y="406145"/>
                  </a:lnTo>
                  <a:lnTo>
                    <a:pt x="4099560" y="465581"/>
                  </a:lnTo>
                  <a:lnTo>
                    <a:pt x="4098036" y="466344"/>
                  </a:lnTo>
                  <a:lnTo>
                    <a:pt x="4097274" y="467868"/>
                  </a:lnTo>
                  <a:lnTo>
                    <a:pt x="4096512" y="468630"/>
                  </a:lnTo>
                  <a:lnTo>
                    <a:pt x="4027931" y="579882"/>
                  </a:lnTo>
                  <a:lnTo>
                    <a:pt x="3959352" y="701801"/>
                  </a:lnTo>
                  <a:lnTo>
                    <a:pt x="3890772" y="860297"/>
                  </a:lnTo>
                  <a:lnTo>
                    <a:pt x="3823247" y="996104"/>
                  </a:lnTo>
                  <a:lnTo>
                    <a:pt x="3825240" y="993647"/>
                  </a:lnTo>
                  <a:lnTo>
                    <a:pt x="3825240" y="1038250"/>
                  </a:lnTo>
                  <a:lnTo>
                    <a:pt x="3846576" y="1011935"/>
                  </a:lnTo>
                  <a:lnTo>
                    <a:pt x="3847338" y="1011174"/>
                  </a:lnTo>
                  <a:lnTo>
                    <a:pt x="3848100" y="1009650"/>
                  </a:lnTo>
                  <a:lnTo>
                    <a:pt x="3848862" y="1008888"/>
                  </a:lnTo>
                  <a:lnTo>
                    <a:pt x="3916679" y="872489"/>
                  </a:lnTo>
                  <a:lnTo>
                    <a:pt x="3985260" y="712469"/>
                  </a:lnTo>
                  <a:lnTo>
                    <a:pt x="4052316" y="593597"/>
                  </a:lnTo>
                  <a:lnTo>
                    <a:pt x="4117848" y="488746"/>
                  </a:lnTo>
                  <a:lnTo>
                    <a:pt x="4117848" y="486918"/>
                  </a:lnTo>
                  <a:lnTo>
                    <a:pt x="4120896" y="483869"/>
                  </a:lnTo>
                  <a:lnTo>
                    <a:pt x="4120896" y="484276"/>
                  </a:lnTo>
                  <a:lnTo>
                    <a:pt x="4164329" y="446633"/>
                  </a:lnTo>
                  <a:lnTo>
                    <a:pt x="4164329" y="421385"/>
                  </a:lnTo>
                  <a:lnTo>
                    <a:pt x="4186428" y="427481"/>
                  </a:lnTo>
                  <a:lnTo>
                    <a:pt x="4186428" y="483210"/>
                  </a:lnTo>
                  <a:lnTo>
                    <a:pt x="4232148" y="611124"/>
                  </a:lnTo>
                  <a:lnTo>
                    <a:pt x="4232910" y="613791"/>
                  </a:lnTo>
                  <a:lnTo>
                    <a:pt x="4232910" y="599694"/>
                  </a:lnTo>
                  <a:lnTo>
                    <a:pt x="4247607" y="572748"/>
                  </a:lnTo>
                  <a:close/>
                </a:path>
                <a:path w="4670425" h="2741295">
                  <a:moveTo>
                    <a:pt x="4120896" y="483869"/>
                  </a:moveTo>
                  <a:lnTo>
                    <a:pt x="4117848" y="486918"/>
                  </a:lnTo>
                  <a:lnTo>
                    <a:pt x="4120341" y="484756"/>
                  </a:lnTo>
                  <a:lnTo>
                    <a:pt x="4120896" y="483869"/>
                  </a:lnTo>
                  <a:close/>
                </a:path>
                <a:path w="4670425" h="2741295">
                  <a:moveTo>
                    <a:pt x="4120341" y="484756"/>
                  </a:moveTo>
                  <a:lnTo>
                    <a:pt x="4117848" y="486918"/>
                  </a:lnTo>
                  <a:lnTo>
                    <a:pt x="4117848" y="488746"/>
                  </a:lnTo>
                  <a:lnTo>
                    <a:pt x="4120341" y="484756"/>
                  </a:lnTo>
                  <a:close/>
                </a:path>
                <a:path w="4670425" h="2741295">
                  <a:moveTo>
                    <a:pt x="4120896" y="484276"/>
                  </a:moveTo>
                  <a:lnTo>
                    <a:pt x="4120896" y="483869"/>
                  </a:lnTo>
                  <a:lnTo>
                    <a:pt x="4120341" y="484756"/>
                  </a:lnTo>
                  <a:lnTo>
                    <a:pt x="4120896" y="484276"/>
                  </a:lnTo>
                  <a:close/>
                </a:path>
                <a:path w="4670425" h="2741295">
                  <a:moveTo>
                    <a:pt x="4186428" y="427481"/>
                  </a:moveTo>
                  <a:lnTo>
                    <a:pt x="4164329" y="421385"/>
                  </a:lnTo>
                  <a:lnTo>
                    <a:pt x="4171188" y="440572"/>
                  </a:lnTo>
                  <a:lnTo>
                    <a:pt x="4176522" y="436067"/>
                  </a:lnTo>
                  <a:lnTo>
                    <a:pt x="4186428" y="427481"/>
                  </a:lnTo>
                  <a:close/>
                </a:path>
                <a:path w="4670425" h="2741295">
                  <a:moveTo>
                    <a:pt x="4171188" y="440690"/>
                  </a:moveTo>
                  <a:lnTo>
                    <a:pt x="4164329" y="421385"/>
                  </a:lnTo>
                  <a:lnTo>
                    <a:pt x="4164329" y="446633"/>
                  </a:lnTo>
                  <a:lnTo>
                    <a:pt x="4171188" y="440690"/>
                  </a:lnTo>
                  <a:close/>
                </a:path>
                <a:path w="4670425" h="2741295">
                  <a:moveTo>
                    <a:pt x="4186428" y="483210"/>
                  </a:moveTo>
                  <a:lnTo>
                    <a:pt x="4186428" y="427481"/>
                  </a:lnTo>
                  <a:lnTo>
                    <a:pt x="4171188" y="440690"/>
                  </a:lnTo>
                  <a:lnTo>
                    <a:pt x="4186428" y="483210"/>
                  </a:lnTo>
                  <a:close/>
                </a:path>
                <a:path w="4670425" h="2741295">
                  <a:moveTo>
                    <a:pt x="4258056" y="601980"/>
                  </a:moveTo>
                  <a:lnTo>
                    <a:pt x="4247607" y="572748"/>
                  </a:lnTo>
                  <a:lnTo>
                    <a:pt x="4232910" y="599694"/>
                  </a:lnTo>
                  <a:lnTo>
                    <a:pt x="4257294" y="601910"/>
                  </a:lnTo>
                  <a:lnTo>
                    <a:pt x="4258056" y="601980"/>
                  </a:lnTo>
                  <a:close/>
                </a:path>
                <a:path w="4670425" h="2741295">
                  <a:moveTo>
                    <a:pt x="4258056" y="612012"/>
                  </a:moveTo>
                  <a:lnTo>
                    <a:pt x="4258056" y="601980"/>
                  </a:lnTo>
                  <a:lnTo>
                    <a:pt x="4233672" y="599763"/>
                  </a:lnTo>
                  <a:lnTo>
                    <a:pt x="4232910" y="599694"/>
                  </a:lnTo>
                  <a:lnTo>
                    <a:pt x="4232910" y="613791"/>
                  </a:lnTo>
                  <a:lnTo>
                    <a:pt x="4233672" y="616457"/>
                  </a:lnTo>
                  <a:lnTo>
                    <a:pt x="4238244" y="620268"/>
                  </a:lnTo>
                  <a:lnTo>
                    <a:pt x="4244340" y="620268"/>
                  </a:lnTo>
                  <a:lnTo>
                    <a:pt x="4249674" y="621030"/>
                  </a:lnTo>
                  <a:lnTo>
                    <a:pt x="4255008" y="617982"/>
                  </a:lnTo>
                  <a:lnTo>
                    <a:pt x="4257294" y="613409"/>
                  </a:lnTo>
                  <a:lnTo>
                    <a:pt x="4258056" y="612012"/>
                  </a:lnTo>
                  <a:close/>
                </a:path>
                <a:path w="4670425" h="2741295">
                  <a:moveTo>
                    <a:pt x="4507230" y="208822"/>
                  </a:moveTo>
                  <a:lnTo>
                    <a:pt x="4507230" y="164591"/>
                  </a:lnTo>
                  <a:lnTo>
                    <a:pt x="4438650" y="247650"/>
                  </a:lnTo>
                  <a:lnTo>
                    <a:pt x="4369308" y="347471"/>
                  </a:lnTo>
                  <a:lnTo>
                    <a:pt x="4247607" y="572748"/>
                  </a:lnTo>
                  <a:lnTo>
                    <a:pt x="4258056" y="601980"/>
                  </a:lnTo>
                  <a:lnTo>
                    <a:pt x="4258056" y="612012"/>
                  </a:lnTo>
                  <a:lnTo>
                    <a:pt x="4393692" y="361188"/>
                  </a:lnTo>
                  <a:lnTo>
                    <a:pt x="4461510" y="264413"/>
                  </a:lnTo>
                  <a:lnTo>
                    <a:pt x="4507230" y="208822"/>
                  </a:lnTo>
                  <a:close/>
                </a:path>
                <a:path w="4670425" h="2741295">
                  <a:moveTo>
                    <a:pt x="4670298" y="14477"/>
                  </a:moveTo>
                  <a:lnTo>
                    <a:pt x="4665726" y="8381"/>
                  </a:lnTo>
                  <a:lnTo>
                    <a:pt x="4661916" y="1524"/>
                  </a:lnTo>
                  <a:lnTo>
                    <a:pt x="4652772" y="0"/>
                  </a:lnTo>
                  <a:lnTo>
                    <a:pt x="4646676" y="3809"/>
                  </a:lnTo>
                  <a:lnTo>
                    <a:pt x="4578858" y="48006"/>
                  </a:lnTo>
                  <a:lnTo>
                    <a:pt x="4574286" y="52577"/>
                  </a:lnTo>
                  <a:lnTo>
                    <a:pt x="4505706" y="166115"/>
                  </a:lnTo>
                  <a:lnTo>
                    <a:pt x="4507230" y="164591"/>
                  </a:lnTo>
                  <a:lnTo>
                    <a:pt x="4507230" y="208822"/>
                  </a:lnTo>
                  <a:lnTo>
                    <a:pt x="4528566" y="182880"/>
                  </a:lnTo>
                  <a:lnTo>
                    <a:pt x="4529328" y="182118"/>
                  </a:lnTo>
                  <a:lnTo>
                    <a:pt x="4529328" y="181356"/>
                  </a:lnTo>
                  <a:lnTo>
                    <a:pt x="4530090" y="181356"/>
                  </a:lnTo>
                  <a:lnTo>
                    <a:pt x="4594098" y="75387"/>
                  </a:lnTo>
                  <a:lnTo>
                    <a:pt x="4594098" y="71627"/>
                  </a:lnTo>
                  <a:lnTo>
                    <a:pt x="4598670" y="67818"/>
                  </a:lnTo>
                  <a:lnTo>
                    <a:pt x="4598670" y="68648"/>
                  </a:lnTo>
                  <a:lnTo>
                    <a:pt x="4661916" y="27431"/>
                  </a:lnTo>
                  <a:lnTo>
                    <a:pt x="4668774" y="23621"/>
                  </a:lnTo>
                  <a:lnTo>
                    <a:pt x="4670298" y="14477"/>
                  </a:lnTo>
                  <a:close/>
                </a:path>
                <a:path w="4670425" h="2741295">
                  <a:moveTo>
                    <a:pt x="4598670" y="67818"/>
                  </a:moveTo>
                  <a:lnTo>
                    <a:pt x="4594098" y="71627"/>
                  </a:lnTo>
                  <a:lnTo>
                    <a:pt x="4597842" y="69187"/>
                  </a:lnTo>
                  <a:lnTo>
                    <a:pt x="4598670" y="67818"/>
                  </a:lnTo>
                  <a:close/>
                </a:path>
                <a:path w="4670425" h="2741295">
                  <a:moveTo>
                    <a:pt x="4597842" y="69187"/>
                  </a:moveTo>
                  <a:lnTo>
                    <a:pt x="4594098" y="71627"/>
                  </a:lnTo>
                  <a:lnTo>
                    <a:pt x="4594098" y="75387"/>
                  </a:lnTo>
                  <a:lnTo>
                    <a:pt x="4597842" y="69187"/>
                  </a:lnTo>
                  <a:close/>
                </a:path>
                <a:path w="4670425" h="2741295">
                  <a:moveTo>
                    <a:pt x="4598670" y="68648"/>
                  </a:moveTo>
                  <a:lnTo>
                    <a:pt x="4598670" y="67818"/>
                  </a:lnTo>
                  <a:lnTo>
                    <a:pt x="4597842" y="69187"/>
                  </a:lnTo>
                  <a:lnTo>
                    <a:pt x="4598670" y="68648"/>
                  </a:lnTo>
                  <a:close/>
                </a:path>
              </a:pathLst>
            </a:custGeom>
            <a:solidFill>
              <a:srgbClr val="A5B59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1906776" y="5037077"/>
            <a:ext cx="167640" cy="1054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10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Arial MT"/>
              <a:cs typeface="Arial MT"/>
            </a:endParaRPr>
          </a:p>
          <a:p>
            <a:pPr marL="83185">
              <a:lnSpc>
                <a:spcPct val="100000"/>
              </a:lnSpc>
            </a:pPr>
            <a:r>
              <a:rPr dirty="0" sz="1000" spc="-5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Arial MT"/>
              <a:cs typeface="Arial MT"/>
            </a:endParaRPr>
          </a:p>
          <a:p>
            <a:pPr marL="83185">
              <a:lnSpc>
                <a:spcPct val="100000"/>
              </a:lnSpc>
            </a:pPr>
            <a:r>
              <a:rPr dirty="0" sz="1000" spc="-5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906776" y="4598929"/>
            <a:ext cx="1663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15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06776" y="2846336"/>
            <a:ext cx="166370" cy="1492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35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30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25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20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131430" y="6080017"/>
            <a:ext cx="4671060" cy="30797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1947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1950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1953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1956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1959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1962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1965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1968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1971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1974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1977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1980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1983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1986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1989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1992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1995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1998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2001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2004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2007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2010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2013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26088" y="4258861"/>
            <a:ext cx="167640" cy="43751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Dollars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375658" y="6401052"/>
            <a:ext cx="31051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Year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20572" y="1368805"/>
            <a:ext cx="7980680" cy="1301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8450" algn="l"/>
                <a:tab pos="4944110" algn="l"/>
              </a:tabLst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35">
                <a:solidFill>
                  <a:srgbClr val="FFFFFF"/>
                </a:solidFill>
                <a:latin typeface="Arial MT"/>
                <a:cs typeface="Arial MT"/>
              </a:rPr>
              <a:t>graph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40">
                <a:solidFill>
                  <a:srgbClr val="FFFFFF"/>
                </a:solidFill>
                <a:latin typeface="Arial MT"/>
                <a:cs typeface="Arial MT"/>
              </a:rPr>
              <a:t>below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30">
                <a:solidFill>
                  <a:srgbClr val="FFFFFF"/>
                </a:solidFill>
                <a:latin typeface="Arial MT"/>
                <a:cs typeface="Arial MT"/>
              </a:rPr>
              <a:t>called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2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u="sng"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line</a:t>
            </a:r>
            <a:r>
              <a:rPr dirty="0" u="sng" sz="1800" spc="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800" spc="1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graph</a:t>
            </a:r>
            <a:r>
              <a:rPr dirty="0" sz="1800" spc="11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dirty="0" sz="18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shows</a:t>
            </a:r>
            <a:r>
              <a:rPr dirty="0" sz="18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50">
                <a:solidFill>
                  <a:srgbClr val="FFFFFF"/>
                </a:solidFill>
                <a:latin typeface="Arial MT"/>
                <a:cs typeface="Arial MT"/>
              </a:rPr>
              <a:t>how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2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85">
                <a:solidFill>
                  <a:srgbClr val="FFFFFF"/>
                </a:solidFill>
                <a:latin typeface="Arial MT"/>
                <a:cs typeface="Arial MT"/>
              </a:rPr>
              <a:t>variable </a:t>
            </a:r>
            <a:r>
              <a:rPr dirty="0" sz="1800" spc="55">
                <a:solidFill>
                  <a:srgbClr val="FFFFFF"/>
                </a:solidFill>
                <a:latin typeface="Arial MT"/>
                <a:cs typeface="Arial MT"/>
              </a:rPr>
              <a:t>evolves</a:t>
            </a:r>
            <a:r>
              <a:rPr dirty="0" sz="18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85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90">
                <a:solidFill>
                  <a:srgbClr val="FFFFFF"/>
                </a:solidFill>
                <a:latin typeface="Arial MT"/>
                <a:cs typeface="Arial MT"/>
              </a:rPr>
              <a:t>respect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3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05">
                <a:solidFill>
                  <a:srgbClr val="FFFFFF"/>
                </a:solidFill>
                <a:latin typeface="Arial MT"/>
                <a:cs typeface="Arial MT"/>
              </a:rPr>
              <a:t>another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70">
                <a:solidFill>
                  <a:srgbClr val="FFFFFF"/>
                </a:solidFill>
                <a:latin typeface="Arial MT"/>
                <a:cs typeface="Arial MT"/>
              </a:rPr>
              <a:t>variable.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	In</a:t>
            </a:r>
            <a:r>
              <a:rPr dirty="0" sz="18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2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line</a:t>
            </a:r>
            <a:r>
              <a:rPr dirty="0" sz="18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30">
                <a:solidFill>
                  <a:srgbClr val="FFFFFF"/>
                </a:solidFill>
                <a:latin typeface="Arial MT"/>
                <a:cs typeface="Arial MT"/>
              </a:rPr>
              <a:t>graph</a:t>
            </a:r>
            <a:r>
              <a:rPr dirty="0" sz="18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14">
                <a:solidFill>
                  <a:srgbClr val="FFFFFF"/>
                </a:solidFill>
                <a:latin typeface="Arial MT"/>
                <a:cs typeface="Arial MT"/>
              </a:rPr>
              <a:t>below,</a:t>
            </a:r>
            <a:r>
              <a:rPr dirty="0" sz="180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55">
                <a:solidFill>
                  <a:srgbClr val="FFFFFF"/>
                </a:solidFill>
                <a:latin typeface="Arial MT"/>
                <a:cs typeface="Arial MT"/>
              </a:rPr>
              <a:t>we </a:t>
            </a:r>
            <a:r>
              <a:rPr dirty="0" sz="1800" spc="55">
                <a:solidFill>
                  <a:srgbClr val="FFFFFF"/>
                </a:solidFill>
                <a:latin typeface="Arial MT"/>
                <a:cs typeface="Arial MT"/>
              </a:rPr>
              <a:t>show</a:t>
            </a:r>
            <a:r>
              <a:rPr dirty="0" sz="18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45">
                <a:solidFill>
                  <a:srgbClr val="FFFFFF"/>
                </a:solidFill>
                <a:latin typeface="Arial MT"/>
                <a:cs typeface="Arial MT"/>
              </a:rPr>
              <a:t>how</a:t>
            </a:r>
            <a:r>
              <a:rPr dirty="0" sz="18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GDP</a:t>
            </a:r>
            <a:r>
              <a:rPr dirty="0" sz="18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has</a:t>
            </a:r>
            <a:r>
              <a:rPr dirty="0" sz="18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20">
                <a:solidFill>
                  <a:srgbClr val="FFFFFF"/>
                </a:solidFill>
                <a:latin typeface="Arial MT"/>
                <a:cs typeface="Arial MT"/>
              </a:rPr>
              <a:t>evolved</a:t>
            </a:r>
            <a:r>
              <a:rPr dirty="0" sz="18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35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Arial MT"/>
                <a:cs typeface="Arial MT"/>
              </a:rPr>
              <a:t>year.</a:t>
            </a:r>
            <a:endParaRPr sz="1800">
              <a:latin typeface="Arial MT"/>
              <a:cs typeface="Arial MT"/>
            </a:endParaRPr>
          </a:p>
          <a:p>
            <a:pPr algn="ctr" marL="113664">
              <a:lnSpc>
                <a:spcPct val="100000"/>
              </a:lnSpc>
              <a:spcBef>
                <a:spcPts val="14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Yearly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GDP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(in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75" b="1">
                <a:solidFill>
                  <a:srgbClr val="FFFFFF"/>
                </a:solidFill>
                <a:latin typeface="Arial"/>
                <a:cs typeface="Arial"/>
              </a:rPr>
              <a:t>trillions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dollars)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7559040" y="4636008"/>
            <a:ext cx="272415" cy="28575"/>
          </a:xfrm>
          <a:custGeom>
            <a:avLst/>
            <a:gdLst/>
            <a:ahLst/>
            <a:cxnLst/>
            <a:rect l="l" t="t" r="r" b="b"/>
            <a:pathLst>
              <a:path w="272415" h="28575">
                <a:moveTo>
                  <a:pt x="272034" y="22097"/>
                </a:moveTo>
                <a:lnTo>
                  <a:pt x="272034" y="6095"/>
                </a:lnTo>
                <a:lnTo>
                  <a:pt x="265938" y="0"/>
                </a:lnTo>
                <a:lnTo>
                  <a:pt x="13716" y="0"/>
                </a:lnTo>
                <a:lnTo>
                  <a:pt x="6096" y="0"/>
                </a:lnTo>
                <a:lnTo>
                  <a:pt x="0" y="6096"/>
                </a:lnTo>
                <a:lnTo>
                  <a:pt x="0" y="22098"/>
                </a:lnTo>
                <a:lnTo>
                  <a:pt x="6096" y="28194"/>
                </a:lnTo>
                <a:lnTo>
                  <a:pt x="265938" y="28193"/>
                </a:lnTo>
                <a:lnTo>
                  <a:pt x="272034" y="22097"/>
                </a:lnTo>
                <a:close/>
              </a:path>
            </a:pathLst>
          </a:custGeom>
          <a:solidFill>
            <a:srgbClr val="A5B5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829804" y="4551679"/>
            <a:ext cx="1045844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Yearly</a:t>
            </a:r>
            <a:r>
              <a:rPr dirty="0" sz="1000" spc="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Total</a:t>
            </a:r>
            <a:r>
              <a:rPr dirty="0" sz="1000" spc="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GDP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180"/>
              <a:t>When</a:t>
            </a:r>
            <a:r>
              <a:rPr dirty="0" sz="3600" spc="40"/>
              <a:t> </a:t>
            </a:r>
            <a:r>
              <a:rPr dirty="0" sz="3600" spc="280"/>
              <a:t>to</a:t>
            </a:r>
            <a:r>
              <a:rPr dirty="0" sz="3600" spc="45"/>
              <a:t> </a:t>
            </a:r>
            <a:r>
              <a:rPr dirty="0" sz="3600"/>
              <a:t>use</a:t>
            </a:r>
            <a:r>
              <a:rPr dirty="0" sz="3600" spc="45"/>
              <a:t> </a:t>
            </a:r>
            <a:r>
              <a:rPr dirty="0" sz="3600" spc="440"/>
              <a:t>a</a:t>
            </a:r>
            <a:r>
              <a:rPr dirty="0" sz="3600" spc="45"/>
              <a:t> </a:t>
            </a:r>
            <a:r>
              <a:rPr dirty="0" sz="3600"/>
              <a:t>Line</a:t>
            </a:r>
            <a:r>
              <a:rPr dirty="0" sz="3600" spc="45"/>
              <a:t> </a:t>
            </a:r>
            <a:r>
              <a:rPr dirty="0" sz="3600" spc="210"/>
              <a:t>Graph,</a:t>
            </a:r>
            <a:r>
              <a:rPr dirty="0" sz="3600" spc="45"/>
              <a:t> </a:t>
            </a:r>
            <a:r>
              <a:rPr dirty="0" sz="3600" spc="-25"/>
              <a:t>Pie </a:t>
            </a:r>
            <a:r>
              <a:rPr dirty="0" sz="3600" spc="170"/>
              <a:t>Chart,</a:t>
            </a:r>
            <a:r>
              <a:rPr dirty="0" sz="3600" spc="5"/>
              <a:t> </a:t>
            </a:r>
            <a:r>
              <a:rPr dirty="0" sz="3600" spc="110"/>
              <a:t>or</a:t>
            </a:r>
            <a:r>
              <a:rPr dirty="0" sz="3600" spc="10"/>
              <a:t> </a:t>
            </a:r>
            <a:r>
              <a:rPr dirty="0" sz="3600"/>
              <a:t>Bar</a:t>
            </a:r>
            <a:r>
              <a:rPr dirty="0" sz="3600" spc="10"/>
              <a:t> </a:t>
            </a:r>
            <a:r>
              <a:rPr dirty="0" sz="3600" spc="220"/>
              <a:t>Graph?</a:t>
            </a:r>
            <a:endParaRPr sz="36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marR="1397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750" spc="100">
                <a:solidFill>
                  <a:srgbClr val="BECB95"/>
                </a:solidFill>
                <a:latin typeface="Lucida Sans Unicode"/>
                <a:cs typeface="Lucida Sans Unicode"/>
              </a:rPr>
              <a:t>▶</a:t>
            </a:r>
            <a:r>
              <a:rPr dirty="0" sz="1750">
                <a:solidFill>
                  <a:srgbClr val="BECB95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105"/>
              <a:t>We</a:t>
            </a:r>
            <a:r>
              <a:rPr dirty="0" sz="2200" spc="-5"/>
              <a:t> </a:t>
            </a:r>
            <a:r>
              <a:rPr dirty="0" sz="2200"/>
              <a:t>use </a:t>
            </a:r>
            <a:r>
              <a:rPr dirty="0" sz="2200" spc="140"/>
              <a:t>the</a:t>
            </a:r>
            <a:r>
              <a:rPr dirty="0" sz="2200"/>
              <a:t> </a:t>
            </a:r>
            <a:r>
              <a:rPr dirty="0" u="sng" sz="2200" spc="135">
                <a:uFill>
                  <a:solidFill>
                    <a:srgbClr val="FFFFFF"/>
                  </a:solidFill>
                </a:uFill>
              </a:rPr>
              <a:t>pie</a:t>
            </a:r>
            <a:r>
              <a:rPr dirty="0" u="sng" sz="220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sng" sz="2200" spc="145">
                <a:uFill>
                  <a:solidFill>
                    <a:srgbClr val="FFFFFF"/>
                  </a:solidFill>
                </a:uFill>
              </a:rPr>
              <a:t>chart</a:t>
            </a:r>
            <a:r>
              <a:rPr dirty="0" sz="2200"/>
              <a:t> </a:t>
            </a:r>
            <a:r>
              <a:rPr dirty="0" sz="2200" spc="100"/>
              <a:t>here</a:t>
            </a:r>
            <a:r>
              <a:rPr dirty="0" sz="2200"/>
              <a:t> </a:t>
            </a:r>
            <a:r>
              <a:rPr dirty="0" sz="2200" spc="165"/>
              <a:t>to</a:t>
            </a:r>
            <a:r>
              <a:rPr dirty="0" sz="2200" spc="15"/>
              <a:t> </a:t>
            </a:r>
            <a:r>
              <a:rPr dirty="0" sz="2200" spc="195"/>
              <a:t>compare</a:t>
            </a:r>
            <a:r>
              <a:rPr dirty="0" sz="2200"/>
              <a:t> </a:t>
            </a:r>
            <a:r>
              <a:rPr dirty="0" sz="2200" spc="60"/>
              <a:t>parts</a:t>
            </a:r>
            <a:r>
              <a:rPr dirty="0" sz="2200" spc="5"/>
              <a:t> </a:t>
            </a:r>
            <a:r>
              <a:rPr dirty="0" sz="2200" spc="135"/>
              <a:t>of</a:t>
            </a:r>
            <a:r>
              <a:rPr dirty="0" sz="2200"/>
              <a:t> </a:t>
            </a:r>
            <a:r>
              <a:rPr dirty="0" sz="2200" spc="265"/>
              <a:t>a</a:t>
            </a:r>
            <a:r>
              <a:rPr dirty="0" sz="2200"/>
              <a:t> </a:t>
            </a:r>
            <a:r>
              <a:rPr dirty="0" sz="2200" spc="100"/>
              <a:t>whole. </a:t>
            </a:r>
            <a:r>
              <a:rPr dirty="0" sz="2200"/>
              <a:t>In </a:t>
            </a:r>
            <a:r>
              <a:rPr dirty="0" sz="2200" spc="75"/>
              <a:t>our</a:t>
            </a:r>
            <a:r>
              <a:rPr dirty="0" sz="2200" spc="5"/>
              <a:t> </a:t>
            </a:r>
            <a:r>
              <a:rPr dirty="0" sz="2200" spc="125"/>
              <a:t>example,</a:t>
            </a:r>
            <a:r>
              <a:rPr dirty="0" sz="2200" spc="-15"/>
              <a:t> </a:t>
            </a:r>
            <a:r>
              <a:rPr dirty="0" sz="2200" spc="210"/>
              <a:t>we</a:t>
            </a:r>
            <a:r>
              <a:rPr dirty="0" sz="2200" spc="-5"/>
              <a:t> </a:t>
            </a:r>
            <a:r>
              <a:rPr dirty="0" sz="2200" spc="204"/>
              <a:t>compared</a:t>
            </a:r>
            <a:r>
              <a:rPr dirty="0" sz="2200"/>
              <a:t> </a:t>
            </a:r>
            <a:r>
              <a:rPr dirty="0" sz="2200" spc="145"/>
              <a:t>components</a:t>
            </a:r>
            <a:r>
              <a:rPr dirty="0" sz="2200" spc="-10"/>
              <a:t> </a:t>
            </a:r>
            <a:r>
              <a:rPr dirty="0" sz="2200" spc="135"/>
              <a:t>of</a:t>
            </a:r>
            <a:r>
              <a:rPr dirty="0" sz="2200"/>
              <a:t> </a:t>
            </a:r>
            <a:r>
              <a:rPr dirty="0" sz="2200" spc="-275"/>
              <a:t>US</a:t>
            </a:r>
            <a:r>
              <a:rPr dirty="0" sz="2200" spc="5"/>
              <a:t> </a:t>
            </a:r>
            <a:r>
              <a:rPr dirty="0" sz="2200" spc="-20"/>
              <a:t>GDP.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110"/>
              </a:spcBef>
            </a:pPr>
            <a:endParaRPr sz="2200"/>
          </a:p>
          <a:p>
            <a:pPr marL="355600" marR="5080" indent="-342900">
              <a:lnSpc>
                <a:spcPct val="100000"/>
              </a:lnSpc>
              <a:tabLst>
                <a:tab pos="354965" algn="l"/>
                <a:tab pos="4310380" algn="l"/>
              </a:tabLst>
            </a:pPr>
            <a:r>
              <a:rPr dirty="0" sz="1750" spc="100">
                <a:solidFill>
                  <a:srgbClr val="BECB95"/>
                </a:solidFill>
                <a:latin typeface="Lucida Sans Unicode"/>
                <a:cs typeface="Lucida Sans Unicode"/>
              </a:rPr>
              <a:t>▶</a:t>
            </a:r>
            <a:r>
              <a:rPr dirty="0" sz="1750">
                <a:solidFill>
                  <a:srgbClr val="BECB95"/>
                </a:solidFill>
                <a:latin typeface="Lucida Sans Unicode"/>
                <a:cs typeface="Lucida Sans Unicode"/>
              </a:rPr>
              <a:t>	</a:t>
            </a:r>
            <a:r>
              <a:rPr dirty="0" sz="2200"/>
              <a:t>The</a:t>
            </a:r>
            <a:r>
              <a:rPr dirty="0" sz="2200" spc="10"/>
              <a:t> </a:t>
            </a:r>
            <a:r>
              <a:rPr dirty="0" u="sng" sz="2200">
                <a:uFill>
                  <a:solidFill>
                    <a:srgbClr val="FFFFFF"/>
                  </a:solidFill>
                </a:uFill>
              </a:rPr>
              <a:t>line</a:t>
            </a:r>
            <a:r>
              <a:rPr dirty="0" u="sng" sz="2200" spc="15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sng" sz="2200" spc="145">
                <a:uFill>
                  <a:solidFill>
                    <a:srgbClr val="FFFFFF"/>
                  </a:solidFill>
                </a:uFill>
              </a:rPr>
              <a:t>chart</a:t>
            </a:r>
            <a:r>
              <a:rPr dirty="0" sz="2200" spc="20"/>
              <a:t> </a:t>
            </a:r>
            <a:r>
              <a:rPr dirty="0" sz="2200" spc="-160"/>
              <a:t>is</a:t>
            </a:r>
            <a:r>
              <a:rPr dirty="0" sz="2200" spc="30"/>
              <a:t> </a:t>
            </a:r>
            <a:r>
              <a:rPr dirty="0" sz="2200"/>
              <a:t>useful</a:t>
            </a:r>
            <a:r>
              <a:rPr dirty="0" sz="2200" spc="15"/>
              <a:t> </a:t>
            </a:r>
            <a:r>
              <a:rPr dirty="0" sz="2200" spc="155"/>
              <a:t>when</a:t>
            </a:r>
            <a:r>
              <a:rPr dirty="0" sz="2200" spc="10"/>
              <a:t> </a:t>
            </a:r>
            <a:r>
              <a:rPr dirty="0" sz="2200" spc="125"/>
              <a:t>you</a:t>
            </a:r>
            <a:r>
              <a:rPr dirty="0" sz="2200" spc="15"/>
              <a:t> </a:t>
            </a:r>
            <a:r>
              <a:rPr dirty="0" sz="2200" spc="180"/>
              <a:t>want</a:t>
            </a:r>
            <a:r>
              <a:rPr dirty="0" sz="2200" spc="10"/>
              <a:t> </a:t>
            </a:r>
            <a:r>
              <a:rPr dirty="0" sz="2200" spc="165"/>
              <a:t>to</a:t>
            </a:r>
            <a:r>
              <a:rPr dirty="0" sz="2200" spc="35"/>
              <a:t> </a:t>
            </a:r>
            <a:r>
              <a:rPr dirty="0" sz="2200" spc="70"/>
              <a:t>show</a:t>
            </a:r>
            <a:r>
              <a:rPr dirty="0" sz="2200" spc="15"/>
              <a:t> </a:t>
            </a:r>
            <a:r>
              <a:rPr dirty="0" sz="2200" spc="180"/>
              <a:t>how</a:t>
            </a:r>
            <a:r>
              <a:rPr dirty="0" sz="2200" spc="10"/>
              <a:t> </a:t>
            </a:r>
            <a:r>
              <a:rPr dirty="0" sz="2200" spc="215"/>
              <a:t>a </a:t>
            </a:r>
            <a:r>
              <a:rPr dirty="0" sz="2200" spc="110"/>
              <a:t>variable</a:t>
            </a:r>
            <a:r>
              <a:rPr dirty="0" sz="2200" spc="5"/>
              <a:t> </a:t>
            </a:r>
            <a:r>
              <a:rPr dirty="0" sz="2200" spc="135"/>
              <a:t>changes</a:t>
            </a:r>
            <a:r>
              <a:rPr dirty="0" sz="2200"/>
              <a:t> </a:t>
            </a:r>
            <a:r>
              <a:rPr dirty="0" sz="2200" spc="100"/>
              <a:t>over</a:t>
            </a:r>
            <a:r>
              <a:rPr dirty="0" sz="2200" spc="15"/>
              <a:t> </a:t>
            </a:r>
            <a:r>
              <a:rPr dirty="0" sz="2200" spc="70"/>
              <a:t>time.</a:t>
            </a:r>
            <a:r>
              <a:rPr dirty="0" sz="2200"/>
              <a:t>	</a:t>
            </a:r>
            <a:r>
              <a:rPr dirty="0" sz="2200" spc="-10"/>
              <a:t>For</a:t>
            </a:r>
            <a:r>
              <a:rPr dirty="0" sz="2200" spc="-30"/>
              <a:t> </a:t>
            </a:r>
            <a:r>
              <a:rPr dirty="0" sz="2200" spc="75"/>
              <a:t>our</a:t>
            </a:r>
            <a:r>
              <a:rPr dirty="0" sz="2200" spc="-25"/>
              <a:t> </a:t>
            </a:r>
            <a:r>
              <a:rPr dirty="0" sz="2200" spc="45"/>
              <a:t>purposes,</a:t>
            </a:r>
            <a:r>
              <a:rPr dirty="0" sz="2200" spc="-40"/>
              <a:t> </a:t>
            </a:r>
            <a:r>
              <a:rPr dirty="0" sz="2200" spc="210"/>
              <a:t>we</a:t>
            </a:r>
            <a:r>
              <a:rPr dirty="0" sz="2200" spc="-40"/>
              <a:t> </a:t>
            </a:r>
            <a:r>
              <a:rPr dirty="0" sz="2200" spc="80"/>
              <a:t>used</a:t>
            </a:r>
            <a:r>
              <a:rPr dirty="0" sz="2200" spc="-25"/>
              <a:t> it </a:t>
            </a:r>
            <a:r>
              <a:rPr dirty="0" sz="2200" spc="70"/>
              <a:t>show</a:t>
            </a:r>
            <a:r>
              <a:rPr dirty="0" sz="2200" spc="10"/>
              <a:t> </a:t>
            </a:r>
            <a:r>
              <a:rPr dirty="0" sz="2200" spc="180"/>
              <a:t>how</a:t>
            </a:r>
            <a:r>
              <a:rPr dirty="0" sz="2200" spc="15"/>
              <a:t> </a:t>
            </a:r>
            <a:r>
              <a:rPr dirty="0" sz="2200"/>
              <a:t>GDP</a:t>
            </a:r>
            <a:r>
              <a:rPr dirty="0" sz="2200" spc="15"/>
              <a:t> </a:t>
            </a:r>
            <a:r>
              <a:rPr dirty="0" sz="2200" spc="210"/>
              <a:t>changed</a:t>
            </a:r>
            <a:r>
              <a:rPr dirty="0" sz="2200" spc="15"/>
              <a:t> </a:t>
            </a:r>
            <a:r>
              <a:rPr dirty="0" sz="2200" spc="100"/>
              <a:t>over</a:t>
            </a:r>
            <a:r>
              <a:rPr dirty="0" sz="2200" spc="30"/>
              <a:t> </a:t>
            </a:r>
            <a:r>
              <a:rPr dirty="0" sz="2200" spc="70"/>
              <a:t>time.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105"/>
              </a:spcBef>
            </a:pPr>
            <a:endParaRPr sz="2200"/>
          </a:p>
          <a:p>
            <a:pPr marL="355600" marR="123825" indent="-342900">
              <a:lnSpc>
                <a:spcPct val="100000"/>
              </a:lnSpc>
              <a:tabLst>
                <a:tab pos="354965" algn="l"/>
                <a:tab pos="1799589" algn="l"/>
                <a:tab pos="1951355" algn="l"/>
              </a:tabLst>
            </a:pPr>
            <a:r>
              <a:rPr dirty="0" sz="1750" spc="100">
                <a:solidFill>
                  <a:srgbClr val="BECB95"/>
                </a:solidFill>
                <a:latin typeface="Lucida Sans Unicode"/>
                <a:cs typeface="Lucida Sans Unicode"/>
              </a:rPr>
              <a:t>▶</a:t>
            </a:r>
            <a:r>
              <a:rPr dirty="0" sz="1750">
                <a:solidFill>
                  <a:srgbClr val="BECB95"/>
                </a:solidFill>
                <a:latin typeface="Lucida Sans Unicode"/>
                <a:cs typeface="Lucida Sans Unicode"/>
              </a:rPr>
              <a:t>	</a:t>
            </a:r>
            <a:r>
              <a:rPr dirty="0" u="sng" sz="2200">
                <a:uFill>
                  <a:solidFill>
                    <a:srgbClr val="FFFFFF"/>
                  </a:solidFill>
                </a:uFill>
              </a:rPr>
              <a:t>Bar</a:t>
            </a:r>
            <a:r>
              <a:rPr dirty="0" u="sng" sz="2200" spc="5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sng" sz="2200" spc="85">
                <a:uFill>
                  <a:solidFill>
                    <a:srgbClr val="FFFFFF"/>
                  </a:solidFill>
                </a:uFill>
              </a:rPr>
              <a:t>graphs</a:t>
            </a:r>
            <a:r>
              <a:rPr dirty="0" sz="2200" spc="-5"/>
              <a:t> </a:t>
            </a:r>
            <a:r>
              <a:rPr dirty="0" sz="2200" spc="120"/>
              <a:t>are</a:t>
            </a:r>
            <a:r>
              <a:rPr dirty="0" sz="2200" spc="5"/>
              <a:t> </a:t>
            </a:r>
            <a:r>
              <a:rPr dirty="0" sz="2200" spc="229"/>
              <a:t>good</a:t>
            </a:r>
            <a:r>
              <a:rPr dirty="0" sz="2200" spc="5"/>
              <a:t> </a:t>
            </a:r>
            <a:r>
              <a:rPr dirty="0" sz="2200" spc="60"/>
              <a:t>for</a:t>
            </a:r>
            <a:r>
              <a:rPr dirty="0" sz="2200" spc="5"/>
              <a:t> </a:t>
            </a:r>
            <a:r>
              <a:rPr dirty="0" sz="2200" spc="160"/>
              <a:t>comparing</a:t>
            </a:r>
            <a:r>
              <a:rPr dirty="0" sz="2200" spc="-5"/>
              <a:t> </a:t>
            </a:r>
            <a:r>
              <a:rPr dirty="0" sz="2200" spc="95"/>
              <a:t>different</a:t>
            </a:r>
            <a:r>
              <a:rPr dirty="0" sz="2200" spc="5"/>
              <a:t> </a:t>
            </a:r>
            <a:r>
              <a:rPr dirty="0" sz="2200" spc="75"/>
              <a:t>groups</a:t>
            </a:r>
            <a:r>
              <a:rPr dirty="0" sz="2200" spc="5"/>
              <a:t> </a:t>
            </a:r>
            <a:r>
              <a:rPr dirty="0" sz="2200" spc="110"/>
              <a:t>of </a:t>
            </a:r>
            <a:r>
              <a:rPr dirty="0" sz="2200" spc="50"/>
              <a:t>variables.</a:t>
            </a:r>
            <a:r>
              <a:rPr dirty="0" sz="2200"/>
              <a:t>	</a:t>
            </a:r>
            <a:r>
              <a:rPr dirty="0" sz="2200" spc="105"/>
              <a:t>We</a:t>
            </a:r>
            <a:r>
              <a:rPr dirty="0" sz="2200" spc="5"/>
              <a:t> </a:t>
            </a:r>
            <a:r>
              <a:rPr dirty="0" sz="2200" spc="80"/>
              <a:t>used</a:t>
            </a:r>
            <a:r>
              <a:rPr dirty="0" sz="2200" spc="10"/>
              <a:t> </a:t>
            </a:r>
            <a:r>
              <a:rPr dirty="0" sz="2200"/>
              <a:t>it</a:t>
            </a:r>
            <a:r>
              <a:rPr dirty="0" sz="2200" spc="30"/>
              <a:t> </a:t>
            </a:r>
            <a:r>
              <a:rPr dirty="0" sz="2200" spc="165"/>
              <a:t>to</a:t>
            </a:r>
            <a:r>
              <a:rPr dirty="0" sz="2200" spc="20"/>
              <a:t> </a:t>
            </a:r>
            <a:r>
              <a:rPr dirty="0" sz="2200" spc="195"/>
              <a:t>compare</a:t>
            </a:r>
            <a:r>
              <a:rPr dirty="0" sz="2200" spc="10"/>
              <a:t> </a:t>
            </a:r>
            <a:r>
              <a:rPr dirty="0" sz="2200" spc="95"/>
              <a:t>different</a:t>
            </a:r>
            <a:r>
              <a:rPr dirty="0" sz="2200" spc="5"/>
              <a:t> </a:t>
            </a:r>
            <a:r>
              <a:rPr dirty="0" sz="2200" spc="135"/>
              <a:t>components of</a:t>
            </a:r>
            <a:r>
              <a:rPr dirty="0" sz="2200" spc="-5"/>
              <a:t> </a:t>
            </a:r>
            <a:r>
              <a:rPr dirty="0" sz="2200" spc="-275"/>
              <a:t>US</a:t>
            </a:r>
            <a:r>
              <a:rPr dirty="0" sz="2200" spc="-5"/>
              <a:t> </a:t>
            </a:r>
            <a:r>
              <a:rPr dirty="0" sz="2200" spc="-20"/>
              <a:t>GDP.</a:t>
            </a:r>
            <a:r>
              <a:rPr dirty="0" sz="2200"/>
              <a:t>		</a:t>
            </a:r>
            <a:r>
              <a:rPr dirty="0" sz="2200" spc="105"/>
              <a:t>We</a:t>
            </a:r>
            <a:r>
              <a:rPr dirty="0" sz="2200" spc="-5"/>
              <a:t> </a:t>
            </a:r>
            <a:r>
              <a:rPr dirty="0" sz="2200" spc="165"/>
              <a:t>did</a:t>
            </a:r>
            <a:r>
              <a:rPr dirty="0" sz="2200" spc="20"/>
              <a:t> </a:t>
            </a:r>
            <a:r>
              <a:rPr dirty="0" sz="2200" spc="140"/>
              <a:t>the</a:t>
            </a:r>
            <a:r>
              <a:rPr dirty="0" sz="2200" spc="-5"/>
              <a:t> </a:t>
            </a:r>
            <a:r>
              <a:rPr dirty="0" sz="2200" spc="100"/>
              <a:t>same</a:t>
            </a:r>
            <a:r>
              <a:rPr dirty="0" sz="2200" spc="-10"/>
              <a:t> </a:t>
            </a:r>
            <a:r>
              <a:rPr dirty="0" sz="2200" spc="100"/>
              <a:t>with</a:t>
            </a:r>
            <a:r>
              <a:rPr dirty="0" sz="2200" spc="-5"/>
              <a:t> </a:t>
            </a:r>
            <a:r>
              <a:rPr dirty="0" sz="2200" spc="140"/>
              <a:t>the</a:t>
            </a:r>
            <a:r>
              <a:rPr dirty="0" sz="2200"/>
              <a:t> </a:t>
            </a:r>
            <a:r>
              <a:rPr dirty="0" sz="2200" spc="135"/>
              <a:t>pie</a:t>
            </a:r>
            <a:r>
              <a:rPr dirty="0" sz="2200" spc="-5"/>
              <a:t> </a:t>
            </a:r>
            <a:r>
              <a:rPr dirty="0" sz="2200" spc="105"/>
              <a:t>chart; </a:t>
            </a:r>
            <a:r>
              <a:rPr dirty="0" sz="2200" spc="175"/>
              <a:t>depending</a:t>
            </a:r>
            <a:r>
              <a:rPr dirty="0" sz="2200"/>
              <a:t> </a:t>
            </a:r>
            <a:r>
              <a:rPr dirty="0" sz="2200" spc="155"/>
              <a:t>on</a:t>
            </a:r>
            <a:r>
              <a:rPr dirty="0" sz="2200"/>
              <a:t> </a:t>
            </a:r>
            <a:r>
              <a:rPr dirty="0" sz="2200" spc="70"/>
              <a:t>your</a:t>
            </a:r>
            <a:r>
              <a:rPr dirty="0" sz="2200" spc="10"/>
              <a:t> </a:t>
            </a:r>
            <a:r>
              <a:rPr dirty="0" sz="2200" spc="50"/>
              <a:t>purposes</a:t>
            </a:r>
            <a:r>
              <a:rPr dirty="0" sz="2200"/>
              <a:t> </a:t>
            </a:r>
            <a:r>
              <a:rPr dirty="0" sz="2200" spc="125"/>
              <a:t>you</a:t>
            </a:r>
            <a:r>
              <a:rPr dirty="0" sz="2200" spc="5"/>
              <a:t> </a:t>
            </a:r>
            <a:r>
              <a:rPr dirty="0" sz="2200" spc="185"/>
              <a:t>may</a:t>
            </a:r>
            <a:r>
              <a:rPr dirty="0" sz="2200" spc="5"/>
              <a:t> </a:t>
            </a:r>
            <a:r>
              <a:rPr dirty="0" sz="2200" spc="125"/>
              <a:t>choose</a:t>
            </a:r>
            <a:r>
              <a:rPr dirty="0" sz="2200"/>
              <a:t> </a:t>
            </a:r>
            <a:r>
              <a:rPr dirty="0" sz="2200" spc="165"/>
              <a:t>to</a:t>
            </a:r>
            <a:r>
              <a:rPr dirty="0" sz="2200" spc="25"/>
              <a:t> </a:t>
            </a:r>
            <a:r>
              <a:rPr dirty="0" sz="2200"/>
              <a:t>use </a:t>
            </a:r>
            <a:r>
              <a:rPr dirty="0" sz="2200" spc="215"/>
              <a:t>a </a:t>
            </a:r>
            <a:r>
              <a:rPr dirty="0" sz="2200" spc="135"/>
              <a:t>pie</a:t>
            </a:r>
            <a:r>
              <a:rPr dirty="0" sz="2200" spc="-10"/>
              <a:t> </a:t>
            </a:r>
            <a:r>
              <a:rPr dirty="0" sz="2200" spc="145"/>
              <a:t>chart</a:t>
            </a:r>
            <a:r>
              <a:rPr dirty="0" sz="2200" spc="-5"/>
              <a:t> </a:t>
            </a:r>
            <a:r>
              <a:rPr dirty="0" sz="2200" spc="60"/>
              <a:t>or</a:t>
            </a:r>
            <a:r>
              <a:rPr dirty="0" sz="2200" spc="10"/>
              <a:t> </a:t>
            </a:r>
            <a:r>
              <a:rPr dirty="0" sz="2200" spc="265"/>
              <a:t>a</a:t>
            </a:r>
            <a:r>
              <a:rPr dirty="0" sz="2200" spc="-5"/>
              <a:t> </a:t>
            </a:r>
            <a:r>
              <a:rPr dirty="0" sz="2200" spc="145"/>
              <a:t>bar</a:t>
            </a:r>
            <a:r>
              <a:rPr dirty="0" sz="2200" spc="-5"/>
              <a:t> </a:t>
            </a:r>
            <a:r>
              <a:rPr dirty="0" sz="2200" spc="120"/>
              <a:t>graph.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3467100" y="2971800"/>
          <a:ext cx="3276600" cy="3706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/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1221732" y="1765015"/>
            <a:ext cx="759777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8450" algn="l"/>
              </a:tabLst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00">
                <a:solidFill>
                  <a:srgbClr val="FFFFFF"/>
                </a:solidFill>
                <a:latin typeface="Arial MT"/>
                <a:cs typeface="Arial MT"/>
              </a:rPr>
              <a:t>given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2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35">
                <a:solidFill>
                  <a:srgbClr val="FFFFFF"/>
                </a:solidFill>
                <a:latin typeface="Arial MT"/>
                <a:cs typeface="Arial MT"/>
              </a:rPr>
              <a:t>table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14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55">
                <a:solidFill>
                  <a:srgbClr val="FFFFFF"/>
                </a:solidFill>
                <a:latin typeface="Arial MT"/>
                <a:cs typeface="Arial MT"/>
              </a:rPr>
              <a:t>data,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8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Arial MT"/>
                <a:cs typeface="Arial MT"/>
              </a:rPr>
              <a:t>should</a:t>
            </a:r>
            <a:r>
              <a:rPr dirty="0" sz="18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95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40">
                <a:solidFill>
                  <a:srgbClr val="FFFFFF"/>
                </a:solidFill>
                <a:latin typeface="Arial MT"/>
                <a:cs typeface="Arial MT"/>
              </a:rPr>
              <a:t>able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4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14">
                <a:solidFill>
                  <a:srgbClr val="FFFFFF"/>
                </a:solidFill>
                <a:latin typeface="Arial MT"/>
                <a:cs typeface="Arial MT"/>
              </a:rPr>
              <a:t>plot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it.  </a:t>
            </a:r>
            <a:r>
              <a:rPr dirty="0" sz="1800" spc="65">
                <a:solidFill>
                  <a:srgbClr val="FFFFFF"/>
                </a:solidFill>
                <a:latin typeface="Arial MT"/>
                <a:cs typeface="Arial MT"/>
              </a:rPr>
              <a:t>Below</a:t>
            </a:r>
            <a:r>
              <a:rPr dirty="0" sz="18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some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90">
                <a:solidFill>
                  <a:srgbClr val="FFFFFF"/>
                </a:solidFill>
                <a:latin typeface="Arial MT"/>
                <a:cs typeface="Arial MT"/>
              </a:rPr>
              <a:t>sample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55">
                <a:solidFill>
                  <a:srgbClr val="FFFFFF"/>
                </a:solidFill>
                <a:latin typeface="Arial MT"/>
                <a:cs typeface="Arial MT"/>
              </a:rPr>
              <a:t>data;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14">
                <a:solidFill>
                  <a:srgbClr val="FFFFFF"/>
                </a:solidFill>
                <a:latin typeface="Arial MT"/>
                <a:cs typeface="Arial MT"/>
              </a:rPr>
              <a:t>plot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2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95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85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3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2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x-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axis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8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6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3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95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y-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axis.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961132" y="4097273"/>
            <a:ext cx="4143375" cy="2444750"/>
            <a:chOff x="2961132" y="4097273"/>
            <a:chExt cx="4143375" cy="2444750"/>
          </a:xfrm>
        </p:grpSpPr>
        <p:sp>
          <p:nvSpPr>
            <p:cNvPr id="3" name="object 3" descr=""/>
            <p:cNvSpPr/>
            <p:nvPr/>
          </p:nvSpPr>
          <p:spPr>
            <a:xfrm>
              <a:off x="2961132" y="4097273"/>
              <a:ext cx="4143375" cy="2444750"/>
            </a:xfrm>
            <a:custGeom>
              <a:avLst/>
              <a:gdLst/>
              <a:ahLst/>
              <a:cxnLst/>
              <a:rect l="l" t="t" r="r" b="b"/>
              <a:pathLst>
                <a:path w="4143375" h="2444750">
                  <a:moveTo>
                    <a:pt x="4142994" y="4572"/>
                  </a:moveTo>
                  <a:lnTo>
                    <a:pt x="4141470" y="1524"/>
                  </a:lnTo>
                  <a:lnTo>
                    <a:pt x="4138422" y="0"/>
                  </a:lnTo>
                  <a:lnTo>
                    <a:pt x="45720" y="0"/>
                  </a:lnTo>
                  <a:lnTo>
                    <a:pt x="4572" y="0"/>
                  </a:lnTo>
                  <a:lnTo>
                    <a:pt x="1524" y="1524"/>
                  </a:lnTo>
                  <a:lnTo>
                    <a:pt x="0" y="4572"/>
                  </a:lnTo>
                  <a:lnTo>
                    <a:pt x="1524" y="7620"/>
                  </a:lnTo>
                  <a:lnTo>
                    <a:pt x="4572" y="9144"/>
                  </a:lnTo>
                  <a:lnTo>
                    <a:pt x="41148" y="9144"/>
                  </a:lnTo>
                  <a:lnTo>
                    <a:pt x="41148" y="399288"/>
                  </a:lnTo>
                  <a:lnTo>
                    <a:pt x="4572" y="399288"/>
                  </a:lnTo>
                  <a:lnTo>
                    <a:pt x="1524" y="400812"/>
                  </a:lnTo>
                  <a:lnTo>
                    <a:pt x="0" y="403860"/>
                  </a:lnTo>
                  <a:lnTo>
                    <a:pt x="1524" y="406908"/>
                  </a:lnTo>
                  <a:lnTo>
                    <a:pt x="4572" y="408432"/>
                  </a:lnTo>
                  <a:lnTo>
                    <a:pt x="41148" y="408432"/>
                  </a:lnTo>
                  <a:lnTo>
                    <a:pt x="41148" y="798576"/>
                  </a:lnTo>
                  <a:lnTo>
                    <a:pt x="4572" y="798576"/>
                  </a:lnTo>
                  <a:lnTo>
                    <a:pt x="1524" y="800100"/>
                  </a:lnTo>
                  <a:lnTo>
                    <a:pt x="0" y="803148"/>
                  </a:lnTo>
                  <a:lnTo>
                    <a:pt x="1524" y="806196"/>
                  </a:lnTo>
                  <a:lnTo>
                    <a:pt x="4572" y="807720"/>
                  </a:lnTo>
                  <a:lnTo>
                    <a:pt x="41148" y="807720"/>
                  </a:lnTo>
                  <a:lnTo>
                    <a:pt x="41148" y="1197102"/>
                  </a:lnTo>
                  <a:lnTo>
                    <a:pt x="4572" y="1197102"/>
                  </a:lnTo>
                  <a:lnTo>
                    <a:pt x="1524" y="1198626"/>
                  </a:lnTo>
                  <a:lnTo>
                    <a:pt x="0" y="1201674"/>
                  </a:lnTo>
                  <a:lnTo>
                    <a:pt x="1524" y="1204722"/>
                  </a:lnTo>
                  <a:lnTo>
                    <a:pt x="4572" y="1206246"/>
                  </a:lnTo>
                  <a:lnTo>
                    <a:pt x="41148" y="1206246"/>
                  </a:lnTo>
                  <a:lnTo>
                    <a:pt x="41148" y="1596390"/>
                  </a:lnTo>
                  <a:lnTo>
                    <a:pt x="4572" y="1596390"/>
                  </a:lnTo>
                  <a:lnTo>
                    <a:pt x="1524" y="1597914"/>
                  </a:lnTo>
                  <a:lnTo>
                    <a:pt x="0" y="1600962"/>
                  </a:lnTo>
                  <a:lnTo>
                    <a:pt x="1524" y="1604010"/>
                  </a:lnTo>
                  <a:lnTo>
                    <a:pt x="4572" y="1605534"/>
                  </a:lnTo>
                  <a:lnTo>
                    <a:pt x="41148" y="1605534"/>
                  </a:lnTo>
                  <a:lnTo>
                    <a:pt x="41148" y="1994916"/>
                  </a:lnTo>
                  <a:lnTo>
                    <a:pt x="4572" y="1994916"/>
                  </a:lnTo>
                  <a:lnTo>
                    <a:pt x="1524" y="1996440"/>
                  </a:lnTo>
                  <a:lnTo>
                    <a:pt x="0" y="1999488"/>
                  </a:lnTo>
                  <a:lnTo>
                    <a:pt x="1524" y="2002536"/>
                  </a:lnTo>
                  <a:lnTo>
                    <a:pt x="4572" y="2004060"/>
                  </a:lnTo>
                  <a:lnTo>
                    <a:pt x="41148" y="2004060"/>
                  </a:lnTo>
                  <a:lnTo>
                    <a:pt x="41148" y="2394204"/>
                  </a:lnTo>
                  <a:lnTo>
                    <a:pt x="4572" y="2394204"/>
                  </a:lnTo>
                  <a:lnTo>
                    <a:pt x="1524" y="2395728"/>
                  </a:lnTo>
                  <a:lnTo>
                    <a:pt x="0" y="2398776"/>
                  </a:lnTo>
                  <a:lnTo>
                    <a:pt x="1524" y="2401824"/>
                  </a:lnTo>
                  <a:lnTo>
                    <a:pt x="4572" y="2403348"/>
                  </a:lnTo>
                  <a:lnTo>
                    <a:pt x="41148" y="2403348"/>
                  </a:lnTo>
                  <a:lnTo>
                    <a:pt x="41148" y="2439924"/>
                  </a:lnTo>
                  <a:lnTo>
                    <a:pt x="42672" y="2442972"/>
                  </a:lnTo>
                  <a:lnTo>
                    <a:pt x="45720" y="2444496"/>
                  </a:lnTo>
                  <a:lnTo>
                    <a:pt x="48768" y="2442972"/>
                  </a:lnTo>
                  <a:lnTo>
                    <a:pt x="50292" y="2439924"/>
                  </a:lnTo>
                  <a:lnTo>
                    <a:pt x="50292" y="2403348"/>
                  </a:lnTo>
                  <a:lnTo>
                    <a:pt x="496062" y="2403348"/>
                  </a:lnTo>
                  <a:lnTo>
                    <a:pt x="496062" y="2439924"/>
                  </a:lnTo>
                  <a:lnTo>
                    <a:pt x="497586" y="2442972"/>
                  </a:lnTo>
                  <a:lnTo>
                    <a:pt x="500634" y="2444496"/>
                  </a:lnTo>
                  <a:lnTo>
                    <a:pt x="503682" y="2442972"/>
                  </a:lnTo>
                  <a:lnTo>
                    <a:pt x="505206" y="2439924"/>
                  </a:lnTo>
                  <a:lnTo>
                    <a:pt x="505206" y="2403348"/>
                  </a:lnTo>
                  <a:lnTo>
                    <a:pt x="950976" y="2403348"/>
                  </a:lnTo>
                  <a:lnTo>
                    <a:pt x="950976" y="2439924"/>
                  </a:lnTo>
                  <a:lnTo>
                    <a:pt x="952500" y="2442972"/>
                  </a:lnTo>
                  <a:lnTo>
                    <a:pt x="955548" y="2444496"/>
                  </a:lnTo>
                  <a:lnTo>
                    <a:pt x="958596" y="2442972"/>
                  </a:lnTo>
                  <a:lnTo>
                    <a:pt x="960120" y="2439924"/>
                  </a:lnTo>
                  <a:lnTo>
                    <a:pt x="960120" y="2403348"/>
                  </a:lnTo>
                  <a:lnTo>
                    <a:pt x="1405128" y="2403348"/>
                  </a:lnTo>
                  <a:lnTo>
                    <a:pt x="1405128" y="2439924"/>
                  </a:lnTo>
                  <a:lnTo>
                    <a:pt x="1406652" y="2442972"/>
                  </a:lnTo>
                  <a:lnTo>
                    <a:pt x="1409700" y="2444496"/>
                  </a:lnTo>
                  <a:lnTo>
                    <a:pt x="1412748" y="2442972"/>
                  </a:lnTo>
                  <a:lnTo>
                    <a:pt x="1414272" y="2439924"/>
                  </a:lnTo>
                  <a:lnTo>
                    <a:pt x="1414272" y="2403348"/>
                  </a:lnTo>
                  <a:lnTo>
                    <a:pt x="1860042" y="2403348"/>
                  </a:lnTo>
                  <a:lnTo>
                    <a:pt x="1860042" y="2439924"/>
                  </a:lnTo>
                  <a:lnTo>
                    <a:pt x="1861566" y="2442972"/>
                  </a:lnTo>
                  <a:lnTo>
                    <a:pt x="1864614" y="2444496"/>
                  </a:lnTo>
                  <a:lnTo>
                    <a:pt x="1867662" y="2442972"/>
                  </a:lnTo>
                  <a:lnTo>
                    <a:pt x="1869186" y="2439924"/>
                  </a:lnTo>
                  <a:lnTo>
                    <a:pt x="1869186" y="2403348"/>
                  </a:lnTo>
                  <a:lnTo>
                    <a:pt x="2314956" y="2403348"/>
                  </a:lnTo>
                  <a:lnTo>
                    <a:pt x="2314956" y="2439924"/>
                  </a:lnTo>
                  <a:lnTo>
                    <a:pt x="2316480" y="2442972"/>
                  </a:lnTo>
                  <a:lnTo>
                    <a:pt x="2319528" y="2444496"/>
                  </a:lnTo>
                  <a:lnTo>
                    <a:pt x="2322576" y="2442972"/>
                  </a:lnTo>
                  <a:lnTo>
                    <a:pt x="2324100" y="2439924"/>
                  </a:lnTo>
                  <a:lnTo>
                    <a:pt x="2324100" y="2403348"/>
                  </a:lnTo>
                  <a:lnTo>
                    <a:pt x="2769870" y="2403348"/>
                  </a:lnTo>
                  <a:lnTo>
                    <a:pt x="2769870" y="2439924"/>
                  </a:lnTo>
                  <a:lnTo>
                    <a:pt x="2771394" y="2442972"/>
                  </a:lnTo>
                  <a:lnTo>
                    <a:pt x="2774442" y="2444496"/>
                  </a:lnTo>
                  <a:lnTo>
                    <a:pt x="2777490" y="2442972"/>
                  </a:lnTo>
                  <a:lnTo>
                    <a:pt x="2779014" y="2439924"/>
                  </a:lnTo>
                  <a:lnTo>
                    <a:pt x="2779014" y="2403348"/>
                  </a:lnTo>
                  <a:lnTo>
                    <a:pt x="3224022" y="2403348"/>
                  </a:lnTo>
                  <a:lnTo>
                    <a:pt x="3224022" y="2439924"/>
                  </a:lnTo>
                  <a:lnTo>
                    <a:pt x="3225546" y="2442972"/>
                  </a:lnTo>
                  <a:lnTo>
                    <a:pt x="3228594" y="2444496"/>
                  </a:lnTo>
                  <a:lnTo>
                    <a:pt x="3231642" y="2442972"/>
                  </a:lnTo>
                  <a:lnTo>
                    <a:pt x="3233166" y="2439924"/>
                  </a:lnTo>
                  <a:lnTo>
                    <a:pt x="3233166" y="2403348"/>
                  </a:lnTo>
                  <a:lnTo>
                    <a:pt x="3678936" y="2403348"/>
                  </a:lnTo>
                  <a:lnTo>
                    <a:pt x="3678936" y="2439924"/>
                  </a:lnTo>
                  <a:lnTo>
                    <a:pt x="3680460" y="2442972"/>
                  </a:lnTo>
                  <a:lnTo>
                    <a:pt x="3683508" y="2444496"/>
                  </a:lnTo>
                  <a:lnTo>
                    <a:pt x="3686556" y="2442972"/>
                  </a:lnTo>
                  <a:lnTo>
                    <a:pt x="3688080" y="2439924"/>
                  </a:lnTo>
                  <a:lnTo>
                    <a:pt x="3688080" y="2403348"/>
                  </a:lnTo>
                  <a:lnTo>
                    <a:pt x="4133850" y="2403348"/>
                  </a:lnTo>
                  <a:lnTo>
                    <a:pt x="4133850" y="2439924"/>
                  </a:lnTo>
                  <a:lnTo>
                    <a:pt x="4135374" y="2442972"/>
                  </a:lnTo>
                  <a:lnTo>
                    <a:pt x="4138422" y="2444496"/>
                  </a:lnTo>
                  <a:lnTo>
                    <a:pt x="4141470" y="2442972"/>
                  </a:lnTo>
                  <a:lnTo>
                    <a:pt x="4142994" y="2439924"/>
                  </a:lnTo>
                  <a:lnTo>
                    <a:pt x="4142994" y="2398776"/>
                  </a:lnTo>
                  <a:lnTo>
                    <a:pt x="4141470" y="2395728"/>
                  </a:lnTo>
                  <a:lnTo>
                    <a:pt x="4138422" y="2394204"/>
                  </a:lnTo>
                  <a:lnTo>
                    <a:pt x="3683508" y="2394204"/>
                  </a:lnTo>
                  <a:lnTo>
                    <a:pt x="3228594" y="2394204"/>
                  </a:lnTo>
                  <a:lnTo>
                    <a:pt x="50292" y="2394204"/>
                  </a:lnTo>
                  <a:lnTo>
                    <a:pt x="50292" y="2004060"/>
                  </a:lnTo>
                  <a:lnTo>
                    <a:pt x="4138422" y="2004060"/>
                  </a:lnTo>
                  <a:lnTo>
                    <a:pt x="4141470" y="2002536"/>
                  </a:lnTo>
                  <a:lnTo>
                    <a:pt x="4142994" y="1999488"/>
                  </a:lnTo>
                  <a:lnTo>
                    <a:pt x="4141470" y="1996440"/>
                  </a:lnTo>
                  <a:lnTo>
                    <a:pt x="4138422" y="1994916"/>
                  </a:lnTo>
                  <a:lnTo>
                    <a:pt x="50292" y="1994916"/>
                  </a:lnTo>
                  <a:lnTo>
                    <a:pt x="50292" y="1605534"/>
                  </a:lnTo>
                  <a:lnTo>
                    <a:pt x="4138422" y="1605534"/>
                  </a:lnTo>
                  <a:lnTo>
                    <a:pt x="4141470" y="1604010"/>
                  </a:lnTo>
                  <a:lnTo>
                    <a:pt x="4142994" y="1600962"/>
                  </a:lnTo>
                  <a:lnTo>
                    <a:pt x="4141470" y="1597914"/>
                  </a:lnTo>
                  <a:lnTo>
                    <a:pt x="4138422" y="1596390"/>
                  </a:lnTo>
                  <a:lnTo>
                    <a:pt x="50292" y="1596390"/>
                  </a:lnTo>
                  <a:lnTo>
                    <a:pt x="50292" y="1206246"/>
                  </a:lnTo>
                  <a:lnTo>
                    <a:pt x="4138422" y="1206246"/>
                  </a:lnTo>
                  <a:lnTo>
                    <a:pt x="4141470" y="1204722"/>
                  </a:lnTo>
                  <a:lnTo>
                    <a:pt x="4142994" y="1201674"/>
                  </a:lnTo>
                  <a:lnTo>
                    <a:pt x="4141470" y="1198626"/>
                  </a:lnTo>
                  <a:lnTo>
                    <a:pt x="4138422" y="1197102"/>
                  </a:lnTo>
                  <a:lnTo>
                    <a:pt x="50292" y="1197102"/>
                  </a:lnTo>
                  <a:lnTo>
                    <a:pt x="50292" y="807720"/>
                  </a:lnTo>
                  <a:lnTo>
                    <a:pt x="4138422" y="807720"/>
                  </a:lnTo>
                  <a:lnTo>
                    <a:pt x="4141470" y="806196"/>
                  </a:lnTo>
                  <a:lnTo>
                    <a:pt x="4142994" y="803148"/>
                  </a:lnTo>
                  <a:lnTo>
                    <a:pt x="4141470" y="800100"/>
                  </a:lnTo>
                  <a:lnTo>
                    <a:pt x="4138422" y="798576"/>
                  </a:lnTo>
                  <a:lnTo>
                    <a:pt x="50292" y="798576"/>
                  </a:lnTo>
                  <a:lnTo>
                    <a:pt x="50292" y="408432"/>
                  </a:lnTo>
                  <a:lnTo>
                    <a:pt x="4138422" y="408432"/>
                  </a:lnTo>
                  <a:lnTo>
                    <a:pt x="4141470" y="406908"/>
                  </a:lnTo>
                  <a:lnTo>
                    <a:pt x="4142994" y="403860"/>
                  </a:lnTo>
                  <a:lnTo>
                    <a:pt x="4141470" y="400812"/>
                  </a:lnTo>
                  <a:lnTo>
                    <a:pt x="4138422" y="399288"/>
                  </a:lnTo>
                  <a:lnTo>
                    <a:pt x="50292" y="399288"/>
                  </a:lnTo>
                  <a:lnTo>
                    <a:pt x="50292" y="9144"/>
                  </a:lnTo>
                  <a:lnTo>
                    <a:pt x="4138422" y="9144"/>
                  </a:lnTo>
                  <a:lnTo>
                    <a:pt x="4141470" y="7620"/>
                  </a:lnTo>
                  <a:lnTo>
                    <a:pt x="4142994" y="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218688" y="4565141"/>
              <a:ext cx="3669029" cy="1940560"/>
            </a:xfrm>
            <a:custGeom>
              <a:avLst/>
              <a:gdLst/>
              <a:ahLst/>
              <a:cxnLst/>
              <a:rect l="l" t="t" r="r" b="b"/>
              <a:pathLst>
                <a:path w="3669029" h="1940559">
                  <a:moveTo>
                    <a:pt x="3669029" y="16002"/>
                  </a:moveTo>
                  <a:lnTo>
                    <a:pt x="3665219" y="9143"/>
                  </a:lnTo>
                  <a:lnTo>
                    <a:pt x="3662171" y="2286"/>
                  </a:lnTo>
                  <a:lnTo>
                    <a:pt x="3653028" y="0"/>
                  </a:lnTo>
                  <a:lnTo>
                    <a:pt x="3646169" y="3810"/>
                  </a:lnTo>
                  <a:lnTo>
                    <a:pt x="3192018" y="243078"/>
                  </a:lnTo>
                  <a:lnTo>
                    <a:pt x="9143" y="1918716"/>
                  </a:lnTo>
                  <a:lnTo>
                    <a:pt x="2286" y="1921764"/>
                  </a:lnTo>
                  <a:lnTo>
                    <a:pt x="0" y="1930908"/>
                  </a:lnTo>
                  <a:lnTo>
                    <a:pt x="3810" y="1937766"/>
                  </a:lnTo>
                  <a:lnTo>
                    <a:pt x="4825" y="1940052"/>
                  </a:lnTo>
                  <a:lnTo>
                    <a:pt x="28645" y="1940052"/>
                  </a:lnTo>
                  <a:lnTo>
                    <a:pt x="477011" y="1703832"/>
                  </a:lnTo>
                  <a:lnTo>
                    <a:pt x="3659885" y="28193"/>
                  </a:lnTo>
                  <a:lnTo>
                    <a:pt x="3666744" y="25146"/>
                  </a:lnTo>
                  <a:lnTo>
                    <a:pt x="3669029" y="16002"/>
                  </a:lnTo>
                  <a:close/>
                </a:path>
              </a:pathLst>
            </a:custGeom>
            <a:solidFill>
              <a:srgbClr val="A5B59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2736594" y="4003822"/>
            <a:ext cx="167640" cy="2572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30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25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20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15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10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000">
              <a:latin typeface="Arial MT"/>
              <a:cs typeface="Arial MT"/>
            </a:endParaRPr>
          </a:p>
          <a:p>
            <a:pPr marL="83185">
              <a:lnSpc>
                <a:spcPct val="100000"/>
              </a:lnSpc>
            </a:pPr>
            <a:r>
              <a:rPr dirty="0" sz="1000" spc="-5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000">
              <a:latin typeface="Arial MT"/>
              <a:cs typeface="Arial MT"/>
            </a:endParaRPr>
          </a:p>
          <a:p>
            <a:pPr marL="83185">
              <a:lnSpc>
                <a:spcPct val="100000"/>
              </a:lnSpc>
              <a:spcBef>
                <a:spcPts val="5"/>
              </a:spcBef>
            </a:pPr>
            <a:r>
              <a:rPr dirty="0" sz="1000" spc="-5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186169" y="6561856"/>
            <a:ext cx="9652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641325" y="6561856"/>
            <a:ext cx="9652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096482" y="6561856"/>
            <a:ext cx="9652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551638" y="6561856"/>
            <a:ext cx="9652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006043" y="6561856"/>
            <a:ext cx="9652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61212" y="6561856"/>
            <a:ext cx="9652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916367" y="6561856"/>
            <a:ext cx="9652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370773" y="6561856"/>
            <a:ext cx="9652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825929" y="6561856"/>
            <a:ext cx="9652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221739" y="1018285"/>
            <a:ext cx="7557770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8450" marR="880744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8450" algn="l"/>
              </a:tabLst>
            </a:pPr>
            <a:r>
              <a:rPr dirty="0" sz="1800" spc="60">
                <a:solidFill>
                  <a:srgbClr val="FFFFFF"/>
                </a:solidFill>
                <a:latin typeface="Arial MT"/>
                <a:cs typeface="Arial MT"/>
              </a:rPr>
              <a:t>Below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2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10">
                <a:solidFill>
                  <a:srgbClr val="FFFFFF"/>
                </a:solidFill>
                <a:latin typeface="Arial MT"/>
                <a:cs typeface="Arial MT"/>
              </a:rPr>
              <a:t>plot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14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2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9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25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2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30">
                <a:solidFill>
                  <a:srgbClr val="FFFFFF"/>
                </a:solidFill>
                <a:latin typeface="Arial MT"/>
                <a:cs typeface="Arial MT"/>
              </a:rPr>
              <a:t>table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85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2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Arial MT"/>
                <a:cs typeface="Arial MT"/>
              </a:rPr>
              <a:t>previous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slide.</a:t>
            </a:r>
            <a:r>
              <a:rPr dirty="0" sz="1800" spc="3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dirty="0" sz="1800" spc="114">
                <a:solidFill>
                  <a:srgbClr val="FFFFFF"/>
                </a:solidFill>
                <a:latin typeface="Arial MT"/>
                <a:cs typeface="Arial MT"/>
              </a:rPr>
              <a:t>Notice</a:t>
            </a:r>
            <a:r>
              <a:rPr dirty="0" sz="18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3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dirty="0" sz="18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14">
                <a:solidFill>
                  <a:srgbClr val="FFFFFF"/>
                </a:solidFill>
                <a:latin typeface="Arial MT"/>
                <a:cs typeface="Arial MT"/>
              </a:rPr>
              <a:t>plot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8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2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Arial MT"/>
                <a:cs typeface="Arial MT"/>
              </a:rPr>
              <a:t>straight</a:t>
            </a:r>
            <a:r>
              <a:rPr dirty="0" sz="18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line</a:t>
            </a:r>
            <a:r>
              <a:rPr dirty="0" sz="18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30">
                <a:solidFill>
                  <a:srgbClr val="FFFFFF"/>
                </a:solidFill>
                <a:latin typeface="Arial MT"/>
                <a:cs typeface="Arial MT"/>
              </a:rPr>
              <a:t>meaning</a:t>
            </a:r>
            <a:r>
              <a:rPr dirty="0" sz="18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3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7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dirty="0" sz="1800" spc="55">
                <a:solidFill>
                  <a:srgbClr val="FFFFFF"/>
                </a:solidFill>
                <a:latin typeface="Arial MT"/>
                <a:cs typeface="Arial MT"/>
              </a:rPr>
              <a:t>linear</a:t>
            </a:r>
            <a:r>
              <a:rPr dirty="0" sz="18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25">
                <a:solidFill>
                  <a:srgbClr val="FFFFFF"/>
                </a:solidFill>
                <a:latin typeface="Arial MT"/>
                <a:cs typeface="Arial MT"/>
              </a:rPr>
              <a:t>equation</a:t>
            </a:r>
            <a:r>
              <a:rPr dirty="0" sz="18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must</a:t>
            </a:r>
            <a:r>
              <a:rPr dirty="0" sz="18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4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dirty="0" sz="18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45">
                <a:solidFill>
                  <a:srgbClr val="FFFFFF"/>
                </a:solidFill>
                <a:latin typeface="Arial MT"/>
                <a:cs typeface="Arial MT"/>
              </a:rPr>
              <a:t>generated</a:t>
            </a:r>
            <a:r>
              <a:rPr dirty="0" sz="18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dirty="0" sz="18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45">
                <a:solidFill>
                  <a:srgbClr val="FFFFFF"/>
                </a:solidFill>
                <a:latin typeface="Arial MT"/>
                <a:cs typeface="Arial MT"/>
              </a:rPr>
              <a:t>data.</a:t>
            </a:r>
            <a:endParaRPr sz="1800">
              <a:latin typeface="Arial MT"/>
              <a:cs typeface="Arial MT"/>
            </a:endParaRPr>
          </a:p>
          <a:p>
            <a:pPr marL="298450" marR="5080" indent="-285750">
              <a:lnSpc>
                <a:spcPct val="100000"/>
              </a:lnSpc>
              <a:buChar char="•"/>
              <a:tabLst>
                <a:tab pos="298450" algn="l"/>
                <a:tab pos="3441700" algn="l"/>
                <a:tab pos="6569709" algn="l"/>
              </a:tabLst>
            </a:pPr>
            <a:r>
              <a:rPr dirty="0" sz="1800" spc="105">
                <a:solidFill>
                  <a:srgbClr val="FFFFFF"/>
                </a:solidFill>
                <a:latin typeface="Arial MT"/>
                <a:cs typeface="Arial MT"/>
              </a:rPr>
              <a:t>What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2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95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20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45">
                <a:solidFill>
                  <a:srgbClr val="FFFFFF"/>
                </a:solidFill>
                <a:latin typeface="Arial MT"/>
                <a:cs typeface="Arial MT"/>
              </a:rPr>
              <a:t>generated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4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2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Arial MT"/>
                <a:cs typeface="Arial MT"/>
              </a:rPr>
              <a:t>linear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10">
                <a:solidFill>
                  <a:srgbClr val="FFFFFF"/>
                </a:solidFill>
                <a:latin typeface="Arial MT"/>
                <a:cs typeface="Arial MT"/>
              </a:rPr>
              <a:t>equation?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1800" spc="9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65">
                <a:solidFill>
                  <a:srgbClr val="FFFFFF"/>
                </a:solidFill>
                <a:latin typeface="Arial MT"/>
                <a:cs typeface="Arial MT"/>
              </a:rPr>
              <a:t>can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fit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2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9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2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50">
                <a:solidFill>
                  <a:srgbClr val="FFFFFF"/>
                </a:solidFill>
                <a:latin typeface="Arial MT"/>
                <a:cs typeface="Arial MT"/>
              </a:rPr>
              <a:t> linear</a:t>
            </a:r>
            <a:r>
              <a:rPr dirty="0" sz="18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regression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7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8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use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25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dirty="0" sz="18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line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8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25">
                <a:solidFill>
                  <a:srgbClr val="FFFFFF"/>
                </a:solidFill>
                <a:latin typeface="Arial MT"/>
                <a:cs typeface="Arial MT"/>
              </a:rPr>
              <a:t>an </a:t>
            </a:r>
            <a:r>
              <a:rPr dirty="0" sz="1800" spc="100">
                <a:solidFill>
                  <a:srgbClr val="FFFFFF"/>
                </a:solidFill>
                <a:latin typeface="Arial MT"/>
                <a:cs typeface="Arial MT"/>
              </a:rPr>
              <a:t>approximation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3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8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2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30">
                <a:solidFill>
                  <a:srgbClr val="FFFFFF"/>
                </a:solidFill>
                <a:latin typeface="Arial MT"/>
                <a:cs typeface="Arial MT"/>
              </a:rPr>
              <a:t>data.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Regressions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05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50">
                <a:solidFill>
                  <a:srgbClr val="FFFFFF"/>
                </a:solidFill>
                <a:latin typeface="Arial MT"/>
                <a:cs typeface="Arial MT"/>
              </a:rPr>
              <a:t>beyond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2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14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9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workshop.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0572" y="931417"/>
            <a:ext cx="699897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45"/>
              <a:t>Example</a:t>
            </a:r>
            <a:r>
              <a:rPr dirty="0"/>
              <a:t> </a:t>
            </a:r>
            <a:r>
              <a:rPr dirty="0" spc="200"/>
              <a:t>from</a:t>
            </a:r>
            <a:r>
              <a:rPr dirty="0" spc="5"/>
              <a:t> </a:t>
            </a:r>
            <a:r>
              <a:rPr dirty="0" spc="155"/>
              <a:t>Urban</a:t>
            </a:r>
            <a:r>
              <a:rPr dirty="0" spc="5"/>
              <a:t> </a:t>
            </a:r>
            <a:r>
              <a:rPr dirty="0" spc="40"/>
              <a:t>Affairs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26717" y="5387898"/>
            <a:ext cx="7189470" cy="156400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dirty="0" sz="1500" spc="90">
                <a:solidFill>
                  <a:srgbClr val="BECB95"/>
                </a:solidFill>
                <a:latin typeface="Lucida Sans Unicode"/>
                <a:cs typeface="Lucida Sans Unicode"/>
              </a:rPr>
              <a:t>▶</a:t>
            </a:r>
            <a:r>
              <a:rPr dirty="0" sz="1500">
                <a:solidFill>
                  <a:srgbClr val="BECB95"/>
                </a:solidFill>
                <a:latin typeface="Lucida Sans Unicode"/>
                <a:cs typeface="Lucida Sans Unicode"/>
              </a:rPr>
              <a:t>	</a:t>
            </a:r>
            <a:r>
              <a:rPr dirty="0" sz="1900" spc="114">
                <a:solidFill>
                  <a:srgbClr val="FFFFFF"/>
                </a:solidFill>
                <a:latin typeface="Arial MT"/>
                <a:cs typeface="Arial MT"/>
              </a:rPr>
              <a:t>What</a:t>
            </a:r>
            <a:r>
              <a:rPr dirty="0" sz="19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00" spc="65">
                <a:solidFill>
                  <a:srgbClr val="FFFFFF"/>
                </a:solidFill>
                <a:latin typeface="Arial MT"/>
                <a:cs typeface="Arial MT"/>
              </a:rPr>
              <a:t>kind</a:t>
            </a:r>
            <a:r>
              <a:rPr dirty="0" sz="19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00" spc="12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9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00" spc="125">
                <a:solidFill>
                  <a:srgbClr val="FFFFFF"/>
                </a:solidFill>
                <a:latin typeface="Arial MT"/>
                <a:cs typeface="Arial MT"/>
              </a:rPr>
              <a:t>bar</a:t>
            </a:r>
            <a:r>
              <a:rPr dirty="0" sz="19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00" spc="135">
                <a:solidFill>
                  <a:srgbClr val="FFFFFF"/>
                </a:solidFill>
                <a:latin typeface="Arial MT"/>
                <a:cs typeface="Arial MT"/>
              </a:rPr>
              <a:t>graph</a:t>
            </a:r>
            <a:r>
              <a:rPr dirty="0" sz="19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00" spc="-14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9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Arial MT"/>
                <a:cs typeface="Arial MT"/>
              </a:rPr>
              <a:t>this?</a:t>
            </a: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500" spc="90">
                <a:solidFill>
                  <a:srgbClr val="BECB95"/>
                </a:solidFill>
                <a:latin typeface="Lucida Sans Unicode"/>
                <a:cs typeface="Lucida Sans Unicode"/>
              </a:rPr>
              <a:t>▶</a:t>
            </a:r>
            <a:r>
              <a:rPr dirty="0" sz="1500">
                <a:solidFill>
                  <a:srgbClr val="BECB95"/>
                </a:solidFill>
                <a:latin typeface="Lucida Sans Unicode"/>
                <a:cs typeface="Lucida Sans Unicode"/>
              </a:rPr>
              <a:t>	</a:t>
            </a:r>
            <a:r>
              <a:rPr dirty="0" sz="1900">
                <a:solidFill>
                  <a:srgbClr val="FFFFFF"/>
                </a:solidFill>
                <a:latin typeface="Arial MT"/>
                <a:cs typeface="Arial MT"/>
              </a:rPr>
              <a:t>Whose</a:t>
            </a:r>
            <a:r>
              <a:rPr dirty="0" sz="190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00">
                <a:solidFill>
                  <a:srgbClr val="FFFFFF"/>
                </a:solidFill>
                <a:latin typeface="Arial MT"/>
                <a:cs typeface="Arial MT"/>
              </a:rPr>
              <a:t>life</a:t>
            </a:r>
            <a:r>
              <a:rPr dirty="0" sz="19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00" spc="155">
                <a:solidFill>
                  <a:srgbClr val="FFFFFF"/>
                </a:solidFill>
                <a:latin typeface="Arial MT"/>
                <a:cs typeface="Arial MT"/>
              </a:rPr>
              <a:t>expectancy</a:t>
            </a:r>
            <a:r>
              <a:rPr dirty="0" sz="19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00">
                <a:solidFill>
                  <a:srgbClr val="FFFFFF"/>
                </a:solidFill>
                <a:latin typeface="Arial MT"/>
                <a:cs typeface="Arial MT"/>
              </a:rPr>
              <a:t>has</a:t>
            </a:r>
            <a:r>
              <a:rPr dirty="0" sz="190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00" spc="180">
                <a:solidFill>
                  <a:srgbClr val="FFFFFF"/>
                </a:solidFill>
                <a:latin typeface="Arial MT"/>
                <a:cs typeface="Arial MT"/>
              </a:rPr>
              <a:t>changed</a:t>
            </a:r>
            <a:r>
              <a:rPr dirty="0" sz="19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00" spc="12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900" spc="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00" spc="60">
                <a:solidFill>
                  <a:srgbClr val="FFFFFF"/>
                </a:solidFill>
                <a:latin typeface="Arial MT"/>
                <a:cs typeface="Arial MT"/>
              </a:rPr>
              <a:t>most</a:t>
            </a:r>
            <a:r>
              <a:rPr dirty="0" sz="1900" spc="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00" spc="50">
                <a:solidFill>
                  <a:srgbClr val="FFFFFF"/>
                </a:solidFill>
                <a:latin typeface="Arial MT"/>
                <a:cs typeface="Arial MT"/>
              </a:rPr>
              <a:t>since</a:t>
            </a:r>
            <a:r>
              <a:rPr dirty="0" sz="19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Arial MT"/>
                <a:cs typeface="Arial MT"/>
              </a:rPr>
              <a:t>1925?</a:t>
            </a:r>
            <a:endParaRPr sz="1900">
              <a:latin typeface="Arial MT"/>
              <a:cs typeface="Arial MT"/>
            </a:endParaRPr>
          </a:p>
          <a:p>
            <a:pPr marL="355600" marR="98425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dirty="0" sz="1500" spc="90">
                <a:solidFill>
                  <a:srgbClr val="BECB95"/>
                </a:solidFill>
                <a:latin typeface="Lucida Sans Unicode"/>
                <a:cs typeface="Lucida Sans Unicode"/>
              </a:rPr>
              <a:t>▶</a:t>
            </a:r>
            <a:r>
              <a:rPr dirty="0" sz="1500">
                <a:solidFill>
                  <a:srgbClr val="BECB95"/>
                </a:solidFill>
                <a:latin typeface="Lucida Sans Unicode"/>
                <a:cs typeface="Lucida Sans Unicode"/>
              </a:rPr>
              <a:t>	</a:t>
            </a:r>
            <a:r>
              <a:rPr dirty="0" sz="19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19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00">
                <a:solidFill>
                  <a:srgbClr val="FFFFFF"/>
                </a:solidFill>
                <a:latin typeface="Arial MT"/>
                <a:cs typeface="Arial MT"/>
              </a:rPr>
              <a:t>1925,</a:t>
            </a:r>
            <a:r>
              <a:rPr dirty="0" sz="19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00" spc="165">
                <a:solidFill>
                  <a:srgbClr val="FFFFFF"/>
                </a:solidFill>
                <a:latin typeface="Arial MT"/>
                <a:cs typeface="Arial MT"/>
              </a:rPr>
              <a:t>about</a:t>
            </a:r>
            <a:r>
              <a:rPr dirty="0" sz="19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00" spc="150">
                <a:solidFill>
                  <a:srgbClr val="FFFFFF"/>
                </a:solidFill>
                <a:latin typeface="Arial MT"/>
                <a:cs typeface="Arial MT"/>
              </a:rPr>
              <a:t>how</a:t>
            </a:r>
            <a:r>
              <a:rPr dirty="0" sz="19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00" spc="155">
                <a:solidFill>
                  <a:srgbClr val="FFFFFF"/>
                </a:solidFill>
                <a:latin typeface="Arial MT"/>
                <a:cs typeface="Arial MT"/>
              </a:rPr>
              <a:t>much</a:t>
            </a:r>
            <a:r>
              <a:rPr dirty="0" sz="19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00" spc="85">
                <a:solidFill>
                  <a:srgbClr val="FFFFFF"/>
                </a:solidFill>
                <a:latin typeface="Arial MT"/>
                <a:cs typeface="Arial MT"/>
              </a:rPr>
              <a:t>longer</a:t>
            </a:r>
            <a:r>
              <a:rPr dirty="0" sz="19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00" spc="65">
                <a:solidFill>
                  <a:srgbClr val="FFFFFF"/>
                </a:solidFill>
                <a:latin typeface="Arial MT"/>
                <a:cs typeface="Arial MT"/>
              </a:rPr>
              <a:t>was</a:t>
            </a:r>
            <a:r>
              <a:rPr dirty="0" sz="19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00" spc="229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9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00" spc="170">
                <a:solidFill>
                  <a:srgbClr val="FFFFFF"/>
                </a:solidFill>
                <a:latin typeface="Arial MT"/>
                <a:cs typeface="Arial MT"/>
              </a:rPr>
              <a:t>woman</a:t>
            </a:r>
            <a:r>
              <a:rPr dirty="0" sz="19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00" spc="150">
                <a:solidFill>
                  <a:srgbClr val="FFFFFF"/>
                </a:solidFill>
                <a:latin typeface="Arial MT"/>
                <a:cs typeface="Arial MT"/>
              </a:rPr>
              <a:t>expected </a:t>
            </a:r>
            <a:r>
              <a:rPr dirty="0" sz="1900" spc="14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9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00">
                <a:solidFill>
                  <a:srgbClr val="FFFFFF"/>
                </a:solidFill>
                <a:latin typeface="Arial MT"/>
                <a:cs typeface="Arial MT"/>
              </a:rPr>
              <a:t>live</a:t>
            </a:r>
            <a:r>
              <a:rPr dirty="0" sz="19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00" spc="130">
                <a:solidFill>
                  <a:srgbClr val="FFFFFF"/>
                </a:solidFill>
                <a:latin typeface="Arial MT"/>
                <a:cs typeface="Arial MT"/>
              </a:rPr>
              <a:t>than</a:t>
            </a:r>
            <a:r>
              <a:rPr dirty="0" sz="19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00" spc="229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9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00" spc="114">
                <a:solidFill>
                  <a:srgbClr val="FFFFFF"/>
                </a:solidFill>
                <a:latin typeface="Arial MT"/>
                <a:cs typeface="Arial MT"/>
              </a:rPr>
              <a:t>man?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1977390"/>
            <a:ext cx="5334000" cy="350900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45"/>
              <a:t>Example</a:t>
            </a:r>
            <a:r>
              <a:rPr dirty="0" spc="5"/>
              <a:t> </a:t>
            </a:r>
            <a:r>
              <a:rPr dirty="0" spc="200"/>
              <a:t>from</a:t>
            </a:r>
            <a:r>
              <a:rPr dirty="0" spc="5"/>
              <a:t> </a:t>
            </a:r>
            <a:r>
              <a:rPr dirty="0" spc="-10"/>
              <a:t>History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2438400"/>
            <a:ext cx="2781300" cy="327660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94461" rIns="0" bIns="0" rtlCol="0" vert="horz">
            <a:spAutoFit/>
          </a:bodyPr>
          <a:lstStyle/>
          <a:p>
            <a:pPr marL="3746500" marR="508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In</a:t>
            </a:r>
            <a:r>
              <a:rPr dirty="0" spc="80"/>
              <a:t> </a:t>
            </a:r>
            <a:r>
              <a:rPr dirty="0" spc="150"/>
              <a:t>what</a:t>
            </a:r>
            <a:r>
              <a:rPr dirty="0" spc="80"/>
              <a:t> </a:t>
            </a:r>
            <a:r>
              <a:rPr dirty="0" spc="10"/>
              <a:t>years</a:t>
            </a:r>
            <a:r>
              <a:rPr dirty="0" spc="80"/>
              <a:t> </a:t>
            </a:r>
            <a:r>
              <a:rPr dirty="0" spc="114"/>
              <a:t>were</a:t>
            </a:r>
            <a:r>
              <a:rPr dirty="0" spc="95"/>
              <a:t> </a:t>
            </a:r>
            <a:r>
              <a:rPr dirty="0" spc="120"/>
              <a:t>the</a:t>
            </a:r>
            <a:r>
              <a:rPr dirty="0" spc="80"/>
              <a:t> </a:t>
            </a:r>
            <a:r>
              <a:rPr dirty="0" spc="10"/>
              <a:t>affiliations</a:t>
            </a:r>
            <a:r>
              <a:rPr dirty="0" spc="80"/>
              <a:t> </a:t>
            </a:r>
            <a:r>
              <a:rPr dirty="0" spc="30"/>
              <a:t>for </a:t>
            </a:r>
            <a:r>
              <a:rPr dirty="0" spc="70"/>
              <a:t>Republicans</a:t>
            </a:r>
            <a:r>
              <a:rPr dirty="0"/>
              <a:t> </a:t>
            </a:r>
            <a:r>
              <a:rPr dirty="0" spc="180"/>
              <a:t>and</a:t>
            </a:r>
            <a:r>
              <a:rPr dirty="0" spc="5"/>
              <a:t> </a:t>
            </a:r>
            <a:r>
              <a:rPr dirty="0" spc="105"/>
              <a:t>Independents</a:t>
            </a:r>
            <a:r>
              <a:rPr dirty="0" spc="30"/>
              <a:t> </a:t>
            </a:r>
            <a:r>
              <a:rPr dirty="0" spc="95"/>
              <a:t>the </a:t>
            </a:r>
            <a:r>
              <a:rPr dirty="0" spc="70"/>
              <a:t>same?</a:t>
            </a:r>
          </a:p>
          <a:p>
            <a:pPr marL="3746500" marR="494665">
              <a:lnSpc>
                <a:spcPct val="100000"/>
              </a:lnSpc>
            </a:pPr>
            <a:r>
              <a:rPr dirty="0" spc="50"/>
              <a:t>During</a:t>
            </a:r>
            <a:r>
              <a:rPr dirty="0" spc="10"/>
              <a:t> </a:t>
            </a:r>
            <a:r>
              <a:rPr dirty="0" spc="150"/>
              <a:t>what</a:t>
            </a:r>
            <a:r>
              <a:rPr dirty="0" spc="15"/>
              <a:t> </a:t>
            </a:r>
            <a:r>
              <a:rPr dirty="0" spc="105"/>
              <a:t>time</a:t>
            </a:r>
            <a:r>
              <a:rPr dirty="0" spc="15"/>
              <a:t> </a:t>
            </a:r>
            <a:r>
              <a:rPr dirty="0" spc="114"/>
              <a:t>period</a:t>
            </a:r>
            <a:r>
              <a:rPr dirty="0" spc="5"/>
              <a:t> </a:t>
            </a:r>
            <a:r>
              <a:rPr dirty="0" spc="140"/>
              <a:t>did</a:t>
            </a:r>
            <a:r>
              <a:rPr dirty="0" spc="10"/>
              <a:t> </a:t>
            </a:r>
            <a:r>
              <a:rPr dirty="0" spc="95"/>
              <a:t>the </a:t>
            </a:r>
            <a:r>
              <a:rPr dirty="0" spc="110"/>
              <a:t>party</a:t>
            </a:r>
            <a:r>
              <a:rPr dirty="0" spc="-5"/>
              <a:t> </a:t>
            </a:r>
            <a:r>
              <a:rPr dirty="0" spc="45"/>
              <a:t>affiliations</a:t>
            </a:r>
            <a:r>
              <a:rPr dirty="0" spc="15"/>
              <a:t> </a:t>
            </a:r>
            <a:r>
              <a:rPr dirty="0" spc="140"/>
              <a:t>have</a:t>
            </a:r>
            <a:r>
              <a:rPr dirty="0" spc="15"/>
              <a:t> </a:t>
            </a:r>
            <a:r>
              <a:rPr dirty="0" spc="120"/>
              <a:t>the</a:t>
            </a:r>
            <a:r>
              <a:rPr dirty="0" spc="15"/>
              <a:t> </a:t>
            </a:r>
            <a:r>
              <a:rPr dirty="0" spc="40"/>
              <a:t>most </a:t>
            </a:r>
            <a:r>
              <a:rPr dirty="0" spc="145"/>
              <a:t>change?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45"/>
              <a:t>Example</a:t>
            </a:r>
            <a:r>
              <a:rPr dirty="0" spc="5"/>
              <a:t> </a:t>
            </a:r>
            <a:r>
              <a:rPr dirty="0" spc="200"/>
              <a:t>from</a:t>
            </a:r>
            <a:r>
              <a:rPr dirty="0" spc="5"/>
              <a:t> </a:t>
            </a:r>
            <a:r>
              <a:rPr dirty="0" spc="215"/>
              <a:t>Education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2590800"/>
            <a:ext cx="4048505" cy="269595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717540" y="2694685"/>
            <a:ext cx="3330575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105">
                <a:solidFill>
                  <a:srgbClr val="FFFFFF"/>
                </a:solidFill>
                <a:latin typeface="Arial MT"/>
                <a:cs typeface="Arial MT"/>
              </a:rPr>
              <a:t>What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35">
                <a:solidFill>
                  <a:srgbClr val="FFFFFF"/>
                </a:solidFill>
                <a:latin typeface="Arial MT"/>
                <a:cs typeface="Arial MT"/>
              </a:rPr>
              <a:t>percent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14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2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90">
                <a:solidFill>
                  <a:srgbClr val="FFFFFF"/>
                </a:solidFill>
                <a:latin typeface="Arial MT"/>
                <a:cs typeface="Arial MT"/>
              </a:rPr>
              <a:t>total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14">
                <a:solidFill>
                  <a:srgbClr val="FFFFFF"/>
                </a:solidFill>
                <a:latin typeface="Arial MT"/>
                <a:cs typeface="Arial MT"/>
              </a:rPr>
              <a:t>received</a:t>
            </a:r>
            <a:r>
              <a:rPr dirty="0" sz="18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85">
                <a:solidFill>
                  <a:srgbClr val="FFFFFF"/>
                </a:solidFill>
                <a:latin typeface="Arial MT"/>
                <a:cs typeface="Arial MT"/>
              </a:rPr>
              <a:t>grades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14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72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Arial MT"/>
                <a:cs typeface="Arial MT"/>
              </a:rPr>
              <a:t>or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77?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 marR="283845">
              <a:lnSpc>
                <a:spcPct val="100000"/>
              </a:lnSpc>
            </a:pPr>
            <a:r>
              <a:rPr dirty="0" sz="1800" spc="8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50">
                <a:solidFill>
                  <a:srgbClr val="FFFFFF"/>
                </a:solidFill>
                <a:latin typeface="Arial MT"/>
                <a:cs typeface="Arial MT"/>
              </a:rPr>
              <a:t>grade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05">
                <a:solidFill>
                  <a:srgbClr val="FFFFFF"/>
                </a:solidFill>
                <a:latin typeface="Arial MT"/>
                <a:cs typeface="Arial MT"/>
              </a:rPr>
              <a:t>showed</a:t>
            </a:r>
            <a:r>
              <a:rPr dirty="0" sz="18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95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z="1800" spc="55">
                <a:solidFill>
                  <a:srgbClr val="FFFFFF"/>
                </a:solidFill>
                <a:latin typeface="Arial MT"/>
                <a:cs typeface="Arial MT"/>
              </a:rPr>
              <a:t>largest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10">
                <a:solidFill>
                  <a:srgbClr val="FFFFFF"/>
                </a:solidFill>
                <a:latin typeface="Arial MT"/>
                <a:cs typeface="Arial MT"/>
              </a:rPr>
              <a:t>difference</a:t>
            </a:r>
            <a:r>
              <a:rPr dirty="0" sz="18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50">
                <a:solidFill>
                  <a:srgbClr val="FFFFFF"/>
                </a:solidFill>
                <a:latin typeface="Arial MT"/>
                <a:cs typeface="Arial MT"/>
              </a:rPr>
              <a:t>between </a:t>
            </a:r>
            <a:r>
              <a:rPr dirty="0" sz="1800" spc="60">
                <a:solidFill>
                  <a:srgbClr val="FFFFFF"/>
                </a:solidFill>
                <a:latin typeface="Arial MT"/>
                <a:cs typeface="Arial MT"/>
              </a:rPr>
              <a:t>males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7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60">
                <a:solidFill>
                  <a:srgbClr val="FFFFFF"/>
                </a:solidFill>
                <a:latin typeface="Arial MT"/>
                <a:cs typeface="Arial MT"/>
              </a:rPr>
              <a:t>females?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0"/>
              <a:t>Example</a:t>
            </a:r>
            <a:r>
              <a:rPr dirty="0"/>
              <a:t> </a:t>
            </a:r>
            <a:r>
              <a:rPr dirty="0" spc="204"/>
              <a:t>from</a:t>
            </a:r>
            <a:r>
              <a:rPr dirty="0"/>
              <a:t> </a:t>
            </a:r>
            <a:r>
              <a:rPr dirty="0" spc="135"/>
              <a:t>Psychology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847088"/>
            <a:ext cx="5791200" cy="490118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089140" y="2466085"/>
            <a:ext cx="223456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105">
                <a:solidFill>
                  <a:srgbClr val="FFFFFF"/>
                </a:solidFill>
                <a:latin typeface="Arial MT"/>
                <a:cs typeface="Arial MT"/>
              </a:rPr>
              <a:t>What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95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0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10">
                <a:solidFill>
                  <a:srgbClr val="FFFFFF"/>
                </a:solidFill>
                <a:latin typeface="Arial MT"/>
                <a:cs typeface="Arial MT"/>
              </a:rPr>
              <a:t>notice </a:t>
            </a:r>
            <a:r>
              <a:rPr dirty="0" sz="1800" spc="-12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8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85">
                <a:solidFill>
                  <a:srgbClr val="FFFFFF"/>
                </a:solidFill>
                <a:latin typeface="Arial MT"/>
                <a:cs typeface="Arial MT"/>
              </a:rPr>
              <a:t>different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18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this </a:t>
            </a:r>
            <a:r>
              <a:rPr dirty="0" sz="1800" spc="135">
                <a:solidFill>
                  <a:srgbClr val="FFFFFF"/>
                </a:solidFill>
                <a:latin typeface="Arial MT"/>
                <a:cs typeface="Arial MT"/>
              </a:rPr>
              <a:t>graph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25">
                <a:solidFill>
                  <a:srgbClr val="FFFFFF"/>
                </a:solidFill>
                <a:latin typeface="Arial MT"/>
                <a:cs typeface="Arial MT"/>
              </a:rPr>
              <a:t>than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95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others</a:t>
            </a:r>
            <a:r>
              <a:rPr dirty="0" sz="1800" spc="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10">
                <a:solidFill>
                  <a:srgbClr val="FFFFFF"/>
                </a:solidFill>
                <a:latin typeface="Arial MT"/>
                <a:cs typeface="Arial MT"/>
              </a:rPr>
              <a:t>reviewed</a:t>
            </a:r>
            <a:r>
              <a:rPr dirty="0" sz="1800" spc="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so 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far?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286000"/>
            <a:ext cx="8305800" cy="45140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2333" y="3945890"/>
            <a:ext cx="4725670" cy="1245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000"/>
              <a:t>Tables,</a:t>
            </a:r>
            <a:r>
              <a:rPr dirty="0" sz="4000" spc="-5"/>
              <a:t> </a:t>
            </a:r>
            <a:r>
              <a:rPr dirty="0" sz="4000" spc="95"/>
              <a:t>Charts,</a:t>
            </a:r>
            <a:r>
              <a:rPr dirty="0" sz="4000"/>
              <a:t> </a:t>
            </a:r>
            <a:r>
              <a:rPr dirty="0" sz="4000" spc="375"/>
              <a:t>and </a:t>
            </a:r>
            <a:r>
              <a:rPr dirty="0" sz="4000" spc="155"/>
              <a:t>Graphs</a:t>
            </a:r>
            <a:r>
              <a:rPr dirty="0" sz="4000" spc="20"/>
              <a:t> </a:t>
            </a:r>
            <a:r>
              <a:rPr dirty="0" sz="4000" spc="-10"/>
              <a:t>Basics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93139" y="1347927"/>
            <a:ext cx="7890509" cy="193040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54965" algn="l"/>
              </a:tabLst>
            </a:pPr>
            <a:r>
              <a:rPr dirty="0" sz="1600" spc="75">
                <a:solidFill>
                  <a:srgbClr val="BECB95"/>
                </a:solidFill>
                <a:latin typeface="Lucida Sans Unicode"/>
                <a:cs typeface="Lucida Sans Unicode"/>
              </a:rPr>
              <a:t>▶</a:t>
            </a:r>
            <a:r>
              <a:rPr dirty="0" sz="1600">
                <a:solidFill>
                  <a:srgbClr val="BECB95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95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dirty="0" sz="20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use</a:t>
            </a:r>
            <a:r>
              <a:rPr dirty="0" sz="20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Arial MT"/>
                <a:cs typeface="Arial MT"/>
              </a:rPr>
              <a:t>charts</a:t>
            </a:r>
            <a:r>
              <a:rPr dirty="0" sz="20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9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0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80">
                <a:solidFill>
                  <a:srgbClr val="FFFFFF"/>
                </a:solidFill>
                <a:latin typeface="Arial MT"/>
                <a:cs typeface="Arial MT"/>
              </a:rPr>
              <a:t>graphs</a:t>
            </a:r>
            <a:r>
              <a:rPr dirty="0" sz="20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5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2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visualize</a:t>
            </a:r>
            <a:r>
              <a:rPr dirty="0" sz="20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50">
                <a:solidFill>
                  <a:srgbClr val="FFFFFF"/>
                </a:solidFill>
                <a:latin typeface="Arial MT"/>
                <a:cs typeface="Arial MT"/>
              </a:rPr>
              <a:t>data.</a:t>
            </a:r>
            <a:endParaRPr sz="20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dirty="0" sz="1600" spc="75">
                <a:solidFill>
                  <a:srgbClr val="BECB95"/>
                </a:solidFill>
                <a:latin typeface="Lucida Sans Unicode"/>
                <a:cs typeface="Lucida Sans Unicode"/>
              </a:rPr>
              <a:t>▶</a:t>
            </a:r>
            <a:r>
              <a:rPr dirty="0" sz="1600">
                <a:solidFill>
                  <a:srgbClr val="BECB95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-145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dirty="0" sz="20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21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20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204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20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Arial MT"/>
                <a:cs typeface="Arial MT"/>
              </a:rPr>
              <a:t>either</a:t>
            </a:r>
            <a:r>
              <a:rPr dirty="0" sz="20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204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dirty="0" sz="20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50">
                <a:solidFill>
                  <a:srgbClr val="FFFFFF"/>
                </a:solidFill>
                <a:latin typeface="Arial MT"/>
                <a:cs typeface="Arial MT"/>
              </a:rPr>
              <a:t>generated</a:t>
            </a:r>
            <a:r>
              <a:rPr dirty="0" sz="20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70">
                <a:solidFill>
                  <a:srgbClr val="FFFFFF"/>
                </a:solidFill>
                <a:latin typeface="Arial MT"/>
                <a:cs typeface="Arial MT"/>
              </a:rPr>
              <a:t>data,</a:t>
            </a:r>
            <a:r>
              <a:rPr dirty="0" sz="2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21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20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50">
                <a:solidFill>
                  <a:srgbClr val="FFFFFF"/>
                </a:solidFill>
                <a:latin typeface="Arial MT"/>
                <a:cs typeface="Arial MT"/>
              </a:rPr>
              <a:t>gathered</a:t>
            </a:r>
            <a:r>
              <a:rPr dirty="0" sz="20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75">
                <a:solidFill>
                  <a:srgbClr val="FFFFFF"/>
                </a:solidFill>
                <a:latin typeface="Arial MT"/>
                <a:cs typeface="Arial MT"/>
              </a:rPr>
              <a:t>from </a:t>
            </a:r>
            <a:r>
              <a:rPr dirty="0" sz="2000" spc="165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dirty="0" sz="20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85">
                <a:solidFill>
                  <a:srgbClr val="FFFFFF"/>
                </a:solidFill>
                <a:latin typeface="Arial MT"/>
                <a:cs typeface="Arial MT"/>
              </a:rPr>
              <a:t>experiment,</a:t>
            </a:r>
            <a:r>
              <a:rPr dirty="0" sz="20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2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21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2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50">
                <a:solidFill>
                  <a:srgbClr val="FFFFFF"/>
                </a:solidFill>
                <a:latin typeface="Arial MT"/>
                <a:cs typeface="Arial MT"/>
              </a:rPr>
              <a:t>collected</a:t>
            </a:r>
            <a:r>
              <a:rPr dirty="0" sz="200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95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2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80">
                <a:solidFill>
                  <a:srgbClr val="FFFFFF"/>
                </a:solidFill>
                <a:latin typeface="Arial MT"/>
                <a:cs typeface="Arial MT"/>
              </a:rPr>
              <a:t>some</a:t>
            </a:r>
            <a:r>
              <a:rPr dirty="0" sz="20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Arial MT"/>
                <a:cs typeface="Arial MT"/>
              </a:rPr>
              <a:t>source.</a:t>
            </a:r>
            <a:endParaRPr sz="2000">
              <a:latin typeface="Arial MT"/>
              <a:cs typeface="Arial MT"/>
            </a:endParaRPr>
          </a:p>
          <a:p>
            <a:pPr marL="355600" marR="21590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600" spc="75">
                <a:solidFill>
                  <a:srgbClr val="BECB95"/>
                </a:solidFill>
                <a:latin typeface="Lucida Sans Unicode"/>
                <a:cs typeface="Lucida Sans Unicode"/>
              </a:rPr>
              <a:t>▶</a:t>
            </a:r>
            <a:r>
              <a:rPr dirty="0" sz="1600">
                <a:solidFill>
                  <a:srgbClr val="BECB95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13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0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10">
                <a:solidFill>
                  <a:srgbClr val="FFFFFF"/>
                </a:solidFill>
                <a:latin typeface="Arial MT"/>
                <a:cs typeface="Arial MT"/>
              </a:rPr>
              <a:t>picture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tells</a:t>
            </a:r>
            <a:r>
              <a:rPr dirty="0" sz="2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24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05">
                <a:solidFill>
                  <a:srgbClr val="FFFFFF"/>
                </a:solidFill>
                <a:latin typeface="Arial MT"/>
                <a:cs typeface="Arial MT"/>
              </a:rPr>
              <a:t>thousand</a:t>
            </a:r>
            <a:r>
              <a:rPr dirty="0" sz="2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Arial MT"/>
                <a:cs typeface="Arial MT"/>
              </a:rPr>
              <a:t>words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 so</a:t>
            </a:r>
            <a:r>
              <a:rPr dirty="0" sz="2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dirty="0" sz="2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5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35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r>
              <a:rPr dirty="0" sz="20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24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surprise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25">
                <a:solidFill>
                  <a:srgbClr val="FFFFFF"/>
                </a:solidFill>
                <a:latin typeface="Arial MT"/>
                <a:cs typeface="Arial MT"/>
              </a:rPr>
              <a:t>that </a:t>
            </a:r>
            <a:r>
              <a:rPr dirty="0" sz="2000" spc="145">
                <a:solidFill>
                  <a:srgbClr val="FFFFFF"/>
                </a:solidFill>
                <a:latin typeface="Arial MT"/>
                <a:cs typeface="Arial MT"/>
              </a:rPr>
              <a:t>many</a:t>
            </a:r>
            <a:r>
              <a:rPr dirty="0" sz="20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55">
                <a:solidFill>
                  <a:srgbClr val="FFFFFF"/>
                </a:solidFill>
                <a:latin typeface="Arial MT"/>
                <a:cs typeface="Arial MT"/>
              </a:rPr>
              <a:t>people</a:t>
            </a:r>
            <a:r>
              <a:rPr dirty="0" sz="20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use</a:t>
            </a:r>
            <a:r>
              <a:rPr dirty="0" sz="20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Arial MT"/>
                <a:cs typeface="Arial MT"/>
              </a:rPr>
              <a:t>charts</a:t>
            </a:r>
            <a:r>
              <a:rPr dirty="0" sz="20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9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0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80">
                <a:solidFill>
                  <a:srgbClr val="FFFFFF"/>
                </a:solidFill>
                <a:latin typeface="Arial MT"/>
                <a:cs typeface="Arial MT"/>
              </a:rPr>
              <a:t>graphs</a:t>
            </a:r>
            <a:r>
              <a:rPr dirty="0" sz="20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40">
                <a:solidFill>
                  <a:srgbClr val="FFFFFF"/>
                </a:solidFill>
                <a:latin typeface="Arial MT"/>
                <a:cs typeface="Arial MT"/>
              </a:rPr>
              <a:t>when</a:t>
            </a:r>
            <a:r>
              <a:rPr dirty="0" sz="20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80">
                <a:solidFill>
                  <a:srgbClr val="FFFFFF"/>
                </a:solidFill>
                <a:latin typeface="Arial MT"/>
                <a:cs typeface="Arial MT"/>
              </a:rPr>
              <a:t>explaining</a:t>
            </a:r>
            <a:r>
              <a:rPr dirty="0" sz="20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60">
                <a:solidFill>
                  <a:srgbClr val="FFFFFF"/>
                </a:solidFill>
                <a:latin typeface="Arial MT"/>
                <a:cs typeface="Arial MT"/>
              </a:rPr>
              <a:t>data.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2333" y="3945890"/>
            <a:ext cx="5981700" cy="1245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000"/>
              <a:t>Types</a:t>
            </a:r>
            <a:r>
              <a:rPr dirty="0" sz="4000" spc="-120"/>
              <a:t> </a:t>
            </a:r>
            <a:r>
              <a:rPr dirty="0" sz="4000" spc="254"/>
              <a:t>of</a:t>
            </a:r>
            <a:r>
              <a:rPr dirty="0" sz="4000" spc="-120"/>
              <a:t> </a:t>
            </a:r>
            <a:r>
              <a:rPr dirty="0" sz="4000" spc="-10"/>
              <a:t>Visual </a:t>
            </a:r>
            <a:r>
              <a:rPr dirty="0" sz="4000" spc="105"/>
              <a:t>Representations</a:t>
            </a:r>
            <a:r>
              <a:rPr dirty="0" sz="4000" spc="15"/>
              <a:t> </a:t>
            </a:r>
            <a:r>
              <a:rPr dirty="0" sz="4000" spc="250"/>
              <a:t>of</a:t>
            </a:r>
            <a:r>
              <a:rPr dirty="0" sz="4000" spc="15"/>
              <a:t> </a:t>
            </a:r>
            <a:r>
              <a:rPr dirty="0" sz="4000" spc="300"/>
              <a:t>Data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200" spc="80"/>
              <a:t>Table</a:t>
            </a:r>
            <a:r>
              <a:rPr dirty="0" sz="3200" spc="25"/>
              <a:t> </a:t>
            </a:r>
            <a:r>
              <a:rPr dirty="0" sz="3200" spc="215"/>
              <a:t>of</a:t>
            </a:r>
            <a:r>
              <a:rPr dirty="0" sz="3200" spc="30"/>
              <a:t> </a:t>
            </a:r>
            <a:r>
              <a:rPr dirty="0" sz="3200" spc="60"/>
              <a:t>Yearly</a:t>
            </a:r>
            <a:r>
              <a:rPr dirty="0" sz="3200" spc="30"/>
              <a:t> </a:t>
            </a:r>
            <a:r>
              <a:rPr dirty="0" sz="3200" spc="-195"/>
              <a:t>U.S.</a:t>
            </a:r>
            <a:r>
              <a:rPr dirty="0" sz="3200" spc="30"/>
              <a:t> </a:t>
            </a:r>
            <a:r>
              <a:rPr dirty="0" sz="3200"/>
              <a:t>GDP</a:t>
            </a:r>
            <a:r>
              <a:rPr dirty="0" sz="3200" spc="30"/>
              <a:t> </a:t>
            </a:r>
            <a:r>
              <a:rPr dirty="0" sz="3200" spc="225"/>
              <a:t>by </a:t>
            </a:r>
            <a:r>
              <a:rPr dirty="0" sz="3200" spc="45"/>
              <a:t>Industry</a:t>
            </a:r>
            <a:r>
              <a:rPr dirty="0" sz="3200" spc="35"/>
              <a:t> </a:t>
            </a:r>
            <a:r>
              <a:rPr dirty="0" sz="3200" spc="65"/>
              <a:t>(in</a:t>
            </a:r>
            <a:r>
              <a:rPr dirty="0" sz="3200" spc="40"/>
              <a:t> </a:t>
            </a:r>
            <a:r>
              <a:rPr dirty="0" sz="3200"/>
              <a:t>millions</a:t>
            </a:r>
            <a:r>
              <a:rPr dirty="0" sz="3200" spc="20"/>
              <a:t> </a:t>
            </a:r>
            <a:r>
              <a:rPr dirty="0" sz="3200" spc="215"/>
              <a:t>of</a:t>
            </a:r>
            <a:r>
              <a:rPr dirty="0" sz="3200" spc="40"/>
              <a:t> </a:t>
            </a:r>
            <a:r>
              <a:rPr dirty="0" sz="3200" spc="65"/>
              <a:t>dollars)</a:t>
            </a:r>
            <a:endParaRPr sz="3200"/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79450" y="2736850"/>
          <a:ext cx="8606790" cy="3585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810260"/>
                <a:gridCol w="1176019"/>
                <a:gridCol w="1176020"/>
                <a:gridCol w="1176020"/>
                <a:gridCol w="1176020"/>
                <a:gridCol w="117602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Year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400" spc="-20">
                          <a:latin typeface="Calibri"/>
                          <a:cs typeface="Calibri"/>
                        </a:rPr>
                        <a:t>2010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400" spc="-20">
                          <a:latin typeface="Calibri"/>
                          <a:cs typeface="Calibri"/>
                        </a:rPr>
                        <a:t>2011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400" spc="-20">
                          <a:latin typeface="Calibri"/>
                          <a:cs typeface="Calibri"/>
                        </a:rPr>
                        <a:t>2012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400" spc="-20">
                          <a:latin typeface="Calibri"/>
                          <a:cs typeface="Calibri"/>
                        </a:rPr>
                        <a:t>2013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400" spc="-20">
                          <a:latin typeface="Calibri"/>
                          <a:cs typeface="Calibri"/>
                        </a:rPr>
                        <a:t>2014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400" spc="-20">
                          <a:latin typeface="Calibri"/>
                          <a:cs typeface="Calibri"/>
                        </a:rPr>
                        <a:t>2015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All</a:t>
                      </a:r>
                      <a:r>
                        <a:rPr dirty="0" sz="1400" spc="-8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Industries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26093515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27535971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28663246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29601191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30895407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31397023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Manufacturing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4992521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5581942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5841608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5953299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6047477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5829554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 algn="ctr" marL="252095" marR="2457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Finance,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Insurance,</a:t>
                      </a:r>
                      <a:r>
                        <a:rPr dirty="0" sz="1400" spc="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 b="1">
                          <a:latin typeface="Arial"/>
                          <a:cs typeface="Arial"/>
                        </a:rPr>
                        <a:t>Real </a:t>
                      </a:r>
                      <a:r>
                        <a:rPr dirty="0" sz="1400" spc="-25" b="1">
                          <a:latin typeface="Arial"/>
                          <a:cs typeface="Arial"/>
                        </a:rPr>
                        <a:t>Estate,</a:t>
                      </a:r>
                      <a:r>
                        <a:rPr dirty="0" sz="14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Rental, Leasing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4522451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53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4618678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53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4797313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53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5031881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53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5339678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53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5597018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53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</a:tr>
              <a:tr h="1158240">
                <a:tc>
                  <a:txBody>
                    <a:bodyPr/>
                    <a:lstStyle/>
                    <a:p>
                      <a:pPr algn="ctr" marL="153670" marR="146050" indent="-12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Arts, Entertainment, Recreation, Accommodation, </a:t>
                      </a:r>
                      <a:r>
                        <a:rPr dirty="0" sz="1400" spc="65" b="1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4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Food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Service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964032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1015238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1076249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1120496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1189646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1283813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Other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15614511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16320113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16948076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17495515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18318606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18686638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840739" y="2389885"/>
            <a:ext cx="41262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Source:</a:t>
            </a:r>
            <a:r>
              <a:rPr dirty="0" sz="180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Arial MT"/>
                <a:cs typeface="Arial MT"/>
              </a:rPr>
              <a:t>U.S.</a:t>
            </a:r>
            <a:r>
              <a:rPr dirty="0" sz="180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Arial MT"/>
                <a:cs typeface="Arial MT"/>
              </a:rPr>
              <a:t>Bureau</a:t>
            </a:r>
            <a:r>
              <a:rPr dirty="0" sz="180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14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8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70">
                <a:solidFill>
                  <a:srgbClr val="FFFFFF"/>
                </a:solidFill>
                <a:latin typeface="Arial MT"/>
                <a:cs typeface="Arial MT"/>
              </a:rPr>
              <a:t>Labor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Statistics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588514" y="4146041"/>
            <a:ext cx="2809240" cy="2809240"/>
            <a:chOff x="2588514" y="4146041"/>
            <a:chExt cx="2809240" cy="2809240"/>
          </a:xfrm>
        </p:grpSpPr>
        <p:sp>
          <p:nvSpPr>
            <p:cNvPr id="3" name="object 3" descr=""/>
            <p:cNvSpPr/>
            <p:nvPr/>
          </p:nvSpPr>
          <p:spPr>
            <a:xfrm>
              <a:off x="3992880" y="4146041"/>
              <a:ext cx="1291590" cy="1404620"/>
            </a:xfrm>
            <a:custGeom>
              <a:avLst/>
              <a:gdLst/>
              <a:ahLst/>
              <a:cxnLst/>
              <a:rect l="l" t="t" r="r" b="b"/>
              <a:pathLst>
                <a:path w="1291589" h="1404620">
                  <a:moveTo>
                    <a:pt x="1291590" y="851915"/>
                  </a:moveTo>
                  <a:lnTo>
                    <a:pt x="1271352" y="806805"/>
                  </a:lnTo>
                  <a:lnTo>
                    <a:pt x="1249658" y="762658"/>
                  </a:lnTo>
                  <a:lnTo>
                    <a:pt x="1226545" y="719500"/>
                  </a:lnTo>
                  <a:lnTo>
                    <a:pt x="1202048" y="677354"/>
                  </a:lnTo>
                  <a:lnTo>
                    <a:pt x="1176202" y="636244"/>
                  </a:lnTo>
                  <a:lnTo>
                    <a:pt x="1149043" y="596192"/>
                  </a:lnTo>
                  <a:lnTo>
                    <a:pt x="1120606" y="557222"/>
                  </a:lnTo>
                  <a:lnTo>
                    <a:pt x="1090928" y="519358"/>
                  </a:lnTo>
                  <a:lnTo>
                    <a:pt x="1060043" y="482623"/>
                  </a:lnTo>
                  <a:lnTo>
                    <a:pt x="1027988" y="447041"/>
                  </a:lnTo>
                  <a:lnTo>
                    <a:pt x="994797" y="412635"/>
                  </a:lnTo>
                  <a:lnTo>
                    <a:pt x="960507" y="379430"/>
                  </a:lnTo>
                  <a:lnTo>
                    <a:pt x="925153" y="347447"/>
                  </a:lnTo>
                  <a:lnTo>
                    <a:pt x="888771" y="316711"/>
                  </a:lnTo>
                  <a:lnTo>
                    <a:pt x="851396" y="287245"/>
                  </a:lnTo>
                  <a:lnTo>
                    <a:pt x="813064" y="259074"/>
                  </a:lnTo>
                  <a:lnTo>
                    <a:pt x="773810" y="232219"/>
                  </a:lnTo>
                  <a:lnTo>
                    <a:pt x="733671" y="206705"/>
                  </a:lnTo>
                  <a:lnTo>
                    <a:pt x="692681" y="182556"/>
                  </a:lnTo>
                  <a:lnTo>
                    <a:pt x="650877" y="159794"/>
                  </a:lnTo>
                  <a:lnTo>
                    <a:pt x="608293" y="138443"/>
                  </a:lnTo>
                  <a:lnTo>
                    <a:pt x="564966" y="118527"/>
                  </a:lnTo>
                  <a:lnTo>
                    <a:pt x="520931" y="100070"/>
                  </a:lnTo>
                  <a:lnTo>
                    <a:pt x="476223" y="83094"/>
                  </a:lnTo>
                  <a:lnTo>
                    <a:pt x="430879" y="67623"/>
                  </a:lnTo>
                  <a:lnTo>
                    <a:pt x="384933" y="53681"/>
                  </a:lnTo>
                  <a:lnTo>
                    <a:pt x="338422" y="41291"/>
                  </a:lnTo>
                  <a:lnTo>
                    <a:pt x="291381" y="30477"/>
                  </a:lnTo>
                  <a:lnTo>
                    <a:pt x="243846" y="21263"/>
                  </a:lnTo>
                  <a:lnTo>
                    <a:pt x="195852" y="13671"/>
                  </a:lnTo>
                  <a:lnTo>
                    <a:pt x="147435" y="7725"/>
                  </a:lnTo>
                  <a:lnTo>
                    <a:pt x="98630" y="3449"/>
                  </a:lnTo>
                  <a:lnTo>
                    <a:pt x="49473" y="866"/>
                  </a:lnTo>
                  <a:lnTo>
                    <a:pt x="0" y="0"/>
                  </a:lnTo>
                  <a:lnTo>
                    <a:pt x="0" y="1404365"/>
                  </a:lnTo>
                  <a:lnTo>
                    <a:pt x="1291590" y="851915"/>
                  </a:lnTo>
                  <a:close/>
                </a:path>
              </a:pathLst>
            </a:custGeom>
            <a:solidFill>
              <a:srgbClr val="A5B5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992880" y="4997957"/>
              <a:ext cx="1405255" cy="1474470"/>
            </a:xfrm>
            <a:custGeom>
              <a:avLst/>
              <a:gdLst/>
              <a:ahLst/>
              <a:cxnLst/>
              <a:rect l="l" t="t" r="r" b="b"/>
              <a:pathLst>
                <a:path w="1405254" h="1474470">
                  <a:moveTo>
                    <a:pt x="1404812" y="559206"/>
                  </a:moveTo>
                  <a:lnTo>
                    <a:pt x="1404253" y="511979"/>
                  </a:lnTo>
                  <a:lnTo>
                    <a:pt x="1402101" y="464731"/>
                  </a:lnTo>
                  <a:lnTo>
                    <a:pt x="1398350" y="417503"/>
                  </a:lnTo>
                  <a:lnTo>
                    <a:pt x="1392993" y="370334"/>
                  </a:lnTo>
                  <a:lnTo>
                    <a:pt x="1386026" y="323266"/>
                  </a:lnTo>
                  <a:lnTo>
                    <a:pt x="1377440" y="276339"/>
                  </a:lnTo>
                  <a:lnTo>
                    <a:pt x="1367229" y="229593"/>
                  </a:lnTo>
                  <a:lnTo>
                    <a:pt x="1355388" y="183069"/>
                  </a:lnTo>
                  <a:lnTo>
                    <a:pt x="1341910" y="136807"/>
                  </a:lnTo>
                  <a:lnTo>
                    <a:pt x="1326789" y="90848"/>
                  </a:lnTo>
                  <a:lnTo>
                    <a:pt x="1310017" y="45232"/>
                  </a:lnTo>
                  <a:lnTo>
                    <a:pt x="1291590" y="0"/>
                  </a:lnTo>
                  <a:lnTo>
                    <a:pt x="0" y="552450"/>
                  </a:lnTo>
                  <a:lnTo>
                    <a:pt x="1059942" y="1474470"/>
                  </a:lnTo>
                  <a:lnTo>
                    <a:pt x="1091357" y="1437029"/>
                  </a:lnTo>
                  <a:lnTo>
                    <a:pt x="1121313" y="1398718"/>
                  </a:lnTo>
                  <a:lnTo>
                    <a:pt x="1149804" y="1359577"/>
                  </a:lnTo>
                  <a:lnTo>
                    <a:pt x="1176823" y="1319646"/>
                  </a:lnTo>
                  <a:lnTo>
                    <a:pt x="1202364" y="1278966"/>
                  </a:lnTo>
                  <a:lnTo>
                    <a:pt x="1226420" y="1237577"/>
                  </a:lnTo>
                  <a:lnTo>
                    <a:pt x="1248986" y="1195520"/>
                  </a:lnTo>
                  <a:lnTo>
                    <a:pt x="1270055" y="1152835"/>
                  </a:lnTo>
                  <a:lnTo>
                    <a:pt x="1289620" y="1109563"/>
                  </a:lnTo>
                  <a:lnTo>
                    <a:pt x="1307675" y="1065744"/>
                  </a:lnTo>
                  <a:lnTo>
                    <a:pt x="1324214" y="1021418"/>
                  </a:lnTo>
                  <a:lnTo>
                    <a:pt x="1339231" y="976626"/>
                  </a:lnTo>
                  <a:lnTo>
                    <a:pt x="1352718" y="931409"/>
                  </a:lnTo>
                  <a:lnTo>
                    <a:pt x="1364670" y="885807"/>
                  </a:lnTo>
                  <a:lnTo>
                    <a:pt x="1375081" y="839860"/>
                  </a:lnTo>
                  <a:lnTo>
                    <a:pt x="1383943" y="793609"/>
                  </a:lnTo>
                  <a:lnTo>
                    <a:pt x="1391251" y="747094"/>
                  </a:lnTo>
                  <a:lnTo>
                    <a:pt x="1396999" y="700355"/>
                  </a:lnTo>
                  <a:lnTo>
                    <a:pt x="1401179" y="653434"/>
                  </a:lnTo>
                  <a:lnTo>
                    <a:pt x="1403785" y="606371"/>
                  </a:lnTo>
                  <a:lnTo>
                    <a:pt x="1404812" y="559206"/>
                  </a:lnTo>
                  <a:close/>
                </a:path>
              </a:pathLst>
            </a:custGeom>
            <a:solidFill>
              <a:srgbClr val="F3A4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992880" y="5550407"/>
              <a:ext cx="1060450" cy="1160780"/>
            </a:xfrm>
            <a:custGeom>
              <a:avLst/>
              <a:gdLst/>
              <a:ahLst/>
              <a:cxnLst/>
              <a:rect l="l" t="t" r="r" b="b"/>
              <a:pathLst>
                <a:path w="1060450" h="1160779">
                  <a:moveTo>
                    <a:pt x="1059942" y="922019"/>
                  </a:moveTo>
                  <a:lnTo>
                    <a:pt x="0" y="0"/>
                  </a:lnTo>
                  <a:lnTo>
                    <a:pt x="790956" y="1160526"/>
                  </a:lnTo>
                  <a:lnTo>
                    <a:pt x="833128" y="1130719"/>
                  </a:lnTo>
                  <a:lnTo>
                    <a:pt x="874073" y="1099446"/>
                  </a:lnTo>
                  <a:lnTo>
                    <a:pt x="913780" y="1066733"/>
                  </a:lnTo>
                  <a:lnTo>
                    <a:pt x="952233" y="1032607"/>
                  </a:lnTo>
                  <a:lnTo>
                    <a:pt x="989420" y="997095"/>
                  </a:lnTo>
                  <a:lnTo>
                    <a:pt x="1025327" y="960224"/>
                  </a:lnTo>
                  <a:lnTo>
                    <a:pt x="1059942" y="922019"/>
                  </a:lnTo>
                  <a:close/>
                </a:path>
              </a:pathLst>
            </a:custGeom>
            <a:solidFill>
              <a:srgbClr val="E7BC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588514" y="4146041"/>
              <a:ext cx="2195830" cy="2809240"/>
            </a:xfrm>
            <a:custGeom>
              <a:avLst/>
              <a:gdLst/>
              <a:ahLst/>
              <a:cxnLst/>
              <a:rect l="l" t="t" r="r" b="b"/>
              <a:pathLst>
                <a:path w="2195829" h="2809240">
                  <a:moveTo>
                    <a:pt x="2195322" y="2564891"/>
                  </a:moveTo>
                  <a:lnTo>
                    <a:pt x="1404365" y="1404365"/>
                  </a:lnTo>
                  <a:lnTo>
                    <a:pt x="1404365" y="0"/>
                  </a:lnTo>
                  <a:lnTo>
                    <a:pt x="1356079" y="814"/>
                  </a:lnTo>
                  <a:lnTo>
                    <a:pt x="1308202" y="3239"/>
                  </a:lnTo>
                  <a:lnTo>
                    <a:pt x="1260760" y="7249"/>
                  </a:lnTo>
                  <a:lnTo>
                    <a:pt x="1213779" y="12818"/>
                  </a:lnTo>
                  <a:lnTo>
                    <a:pt x="1167286" y="19919"/>
                  </a:lnTo>
                  <a:lnTo>
                    <a:pt x="1121306" y="28527"/>
                  </a:lnTo>
                  <a:lnTo>
                    <a:pt x="1075866" y="38615"/>
                  </a:lnTo>
                  <a:lnTo>
                    <a:pt x="1030993" y="50157"/>
                  </a:lnTo>
                  <a:lnTo>
                    <a:pt x="986711" y="63128"/>
                  </a:lnTo>
                  <a:lnTo>
                    <a:pt x="943047" y="77500"/>
                  </a:lnTo>
                  <a:lnTo>
                    <a:pt x="900027" y="93249"/>
                  </a:lnTo>
                  <a:lnTo>
                    <a:pt x="857678" y="110347"/>
                  </a:lnTo>
                  <a:lnTo>
                    <a:pt x="816025" y="128768"/>
                  </a:lnTo>
                  <a:lnTo>
                    <a:pt x="775095" y="148487"/>
                  </a:lnTo>
                  <a:lnTo>
                    <a:pt x="734914" y="169478"/>
                  </a:lnTo>
                  <a:lnTo>
                    <a:pt x="695508" y="191713"/>
                  </a:lnTo>
                  <a:lnTo>
                    <a:pt x="656903" y="215168"/>
                  </a:lnTo>
                  <a:lnTo>
                    <a:pt x="619124" y="239815"/>
                  </a:lnTo>
                  <a:lnTo>
                    <a:pt x="582200" y="265630"/>
                  </a:lnTo>
                  <a:lnTo>
                    <a:pt x="546154" y="292585"/>
                  </a:lnTo>
                  <a:lnTo>
                    <a:pt x="511014" y="320654"/>
                  </a:lnTo>
                  <a:lnTo>
                    <a:pt x="476806" y="349812"/>
                  </a:lnTo>
                  <a:lnTo>
                    <a:pt x="443556" y="380033"/>
                  </a:lnTo>
                  <a:lnTo>
                    <a:pt x="411289" y="411289"/>
                  </a:lnTo>
                  <a:lnTo>
                    <a:pt x="380033" y="443556"/>
                  </a:lnTo>
                  <a:lnTo>
                    <a:pt x="349812" y="476806"/>
                  </a:lnTo>
                  <a:lnTo>
                    <a:pt x="320654" y="511014"/>
                  </a:lnTo>
                  <a:lnTo>
                    <a:pt x="292585" y="546154"/>
                  </a:lnTo>
                  <a:lnTo>
                    <a:pt x="265630" y="582200"/>
                  </a:lnTo>
                  <a:lnTo>
                    <a:pt x="239815" y="619124"/>
                  </a:lnTo>
                  <a:lnTo>
                    <a:pt x="215168" y="656903"/>
                  </a:lnTo>
                  <a:lnTo>
                    <a:pt x="191713" y="695508"/>
                  </a:lnTo>
                  <a:lnTo>
                    <a:pt x="169478" y="734914"/>
                  </a:lnTo>
                  <a:lnTo>
                    <a:pt x="148487" y="775095"/>
                  </a:lnTo>
                  <a:lnTo>
                    <a:pt x="128768" y="816025"/>
                  </a:lnTo>
                  <a:lnTo>
                    <a:pt x="110347" y="857678"/>
                  </a:lnTo>
                  <a:lnTo>
                    <a:pt x="93249" y="900027"/>
                  </a:lnTo>
                  <a:lnTo>
                    <a:pt x="77500" y="943047"/>
                  </a:lnTo>
                  <a:lnTo>
                    <a:pt x="63128" y="986711"/>
                  </a:lnTo>
                  <a:lnTo>
                    <a:pt x="50157" y="1030993"/>
                  </a:lnTo>
                  <a:lnTo>
                    <a:pt x="38615" y="1075866"/>
                  </a:lnTo>
                  <a:lnTo>
                    <a:pt x="28527" y="1121306"/>
                  </a:lnTo>
                  <a:lnTo>
                    <a:pt x="19919" y="1167286"/>
                  </a:lnTo>
                  <a:lnTo>
                    <a:pt x="12818" y="1213779"/>
                  </a:lnTo>
                  <a:lnTo>
                    <a:pt x="7249" y="1260760"/>
                  </a:lnTo>
                  <a:lnTo>
                    <a:pt x="3239" y="1308202"/>
                  </a:lnTo>
                  <a:lnTo>
                    <a:pt x="814" y="1356079"/>
                  </a:lnTo>
                  <a:lnTo>
                    <a:pt x="0" y="1404365"/>
                  </a:lnTo>
                  <a:lnTo>
                    <a:pt x="814" y="1452652"/>
                  </a:lnTo>
                  <a:lnTo>
                    <a:pt x="3239" y="1500529"/>
                  </a:lnTo>
                  <a:lnTo>
                    <a:pt x="7249" y="1547971"/>
                  </a:lnTo>
                  <a:lnTo>
                    <a:pt x="12818" y="1594952"/>
                  </a:lnTo>
                  <a:lnTo>
                    <a:pt x="19919" y="1641445"/>
                  </a:lnTo>
                  <a:lnTo>
                    <a:pt x="28527" y="1687425"/>
                  </a:lnTo>
                  <a:lnTo>
                    <a:pt x="38615" y="1732865"/>
                  </a:lnTo>
                  <a:lnTo>
                    <a:pt x="50157" y="1777738"/>
                  </a:lnTo>
                  <a:lnTo>
                    <a:pt x="63128" y="1822020"/>
                  </a:lnTo>
                  <a:lnTo>
                    <a:pt x="77500" y="1865684"/>
                  </a:lnTo>
                  <a:lnTo>
                    <a:pt x="93249" y="1908704"/>
                  </a:lnTo>
                  <a:lnTo>
                    <a:pt x="110347" y="1951053"/>
                  </a:lnTo>
                  <a:lnTo>
                    <a:pt x="128768" y="1992706"/>
                  </a:lnTo>
                  <a:lnTo>
                    <a:pt x="148487" y="2033636"/>
                  </a:lnTo>
                  <a:lnTo>
                    <a:pt x="169478" y="2073817"/>
                  </a:lnTo>
                  <a:lnTo>
                    <a:pt x="191713" y="2113223"/>
                  </a:lnTo>
                  <a:lnTo>
                    <a:pt x="215168" y="2151828"/>
                  </a:lnTo>
                  <a:lnTo>
                    <a:pt x="239815" y="2189607"/>
                  </a:lnTo>
                  <a:lnTo>
                    <a:pt x="265630" y="2226531"/>
                  </a:lnTo>
                  <a:lnTo>
                    <a:pt x="292585" y="2262577"/>
                  </a:lnTo>
                  <a:lnTo>
                    <a:pt x="320654" y="2297717"/>
                  </a:lnTo>
                  <a:lnTo>
                    <a:pt x="349812" y="2331925"/>
                  </a:lnTo>
                  <a:lnTo>
                    <a:pt x="380033" y="2365175"/>
                  </a:lnTo>
                  <a:lnTo>
                    <a:pt x="411289" y="2397442"/>
                  </a:lnTo>
                  <a:lnTo>
                    <a:pt x="443556" y="2428698"/>
                  </a:lnTo>
                  <a:lnTo>
                    <a:pt x="476806" y="2458919"/>
                  </a:lnTo>
                  <a:lnTo>
                    <a:pt x="511014" y="2488077"/>
                  </a:lnTo>
                  <a:lnTo>
                    <a:pt x="546154" y="2516146"/>
                  </a:lnTo>
                  <a:lnTo>
                    <a:pt x="582200" y="2543101"/>
                  </a:lnTo>
                  <a:lnTo>
                    <a:pt x="619124" y="2568916"/>
                  </a:lnTo>
                  <a:lnTo>
                    <a:pt x="656903" y="2593563"/>
                  </a:lnTo>
                  <a:lnTo>
                    <a:pt x="695508" y="2617018"/>
                  </a:lnTo>
                  <a:lnTo>
                    <a:pt x="734914" y="2639253"/>
                  </a:lnTo>
                  <a:lnTo>
                    <a:pt x="775095" y="2660244"/>
                  </a:lnTo>
                  <a:lnTo>
                    <a:pt x="816025" y="2679963"/>
                  </a:lnTo>
                  <a:lnTo>
                    <a:pt x="857678" y="2698384"/>
                  </a:lnTo>
                  <a:lnTo>
                    <a:pt x="900027" y="2715482"/>
                  </a:lnTo>
                  <a:lnTo>
                    <a:pt x="943047" y="2731231"/>
                  </a:lnTo>
                  <a:lnTo>
                    <a:pt x="986711" y="2745603"/>
                  </a:lnTo>
                  <a:lnTo>
                    <a:pt x="1030993" y="2758574"/>
                  </a:lnTo>
                  <a:lnTo>
                    <a:pt x="1075866" y="2770116"/>
                  </a:lnTo>
                  <a:lnTo>
                    <a:pt x="1121306" y="2780204"/>
                  </a:lnTo>
                  <a:lnTo>
                    <a:pt x="1167286" y="2788812"/>
                  </a:lnTo>
                  <a:lnTo>
                    <a:pt x="1213779" y="2795913"/>
                  </a:lnTo>
                  <a:lnTo>
                    <a:pt x="1260760" y="2801482"/>
                  </a:lnTo>
                  <a:lnTo>
                    <a:pt x="1308202" y="2805492"/>
                  </a:lnTo>
                  <a:lnTo>
                    <a:pt x="1356079" y="2807917"/>
                  </a:lnTo>
                  <a:lnTo>
                    <a:pt x="1404365" y="2808731"/>
                  </a:lnTo>
                  <a:lnTo>
                    <a:pt x="1454168" y="2807856"/>
                  </a:lnTo>
                  <a:lnTo>
                    <a:pt x="1503770" y="2805236"/>
                  </a:lnTo>
                  <a:lnTo>
                    <a:pt x="1553131" y="2800884"/>
                  </a:lnTo>
                  <a:lnTo>
                    <a:pt x="1602208" y="2794812"/>
                  </a:lnTo>
                  <a:lnTo>
                    <a:pt x="1650959" y="2787033"/>
                  </a:lnTo>
                  <a:lnTo>
                    <a:pt x="1699342" y="2777559"/>
                  </a:lnTo>
                  <a:lnTo>
                    <a:pt x="1747316" y="2766400"/>
                  </a:lnTo>
                  <a:lnTo>
                    <a:pt x="1794838" y="2753571"/>
                  </a:lnTo>
                  <a:lnTo>
                    <a:pt x="1841868" y="2739082"/>
                  </a:lnTo>
                  <a:lnTo>
                    <a:pt x="1888362" y="2722946"/>
                  </a:lnTo>
                  <a:lnTo>
                    <a:pt x="1934279" y="2705175"/>
                  </a:lnTo>
                  <a:lnTo>
                    <a:pt x="1979578" y="2685782"/>
                  </a:lnTo>
                  <a:lnTo>
                    <a:pt x="2024215" y="2664777"/>
                  </a:lnTo>
                  <a:lnTo>
                    <a:pt x="2068150" y="2642173"/>
                  </a:lnTo>
                  <a:lnTo>
                    <a:pt x="2111341" y="2617983"/>
                  </a:lnTo>
                  <a:lnTo>
                    <a:pt x="2153745" y="2592219"/>
                  </a:lnTo>
                  <a:lnTo>
                    <a:pt x="2195322" y="2564891"/>
                  </a:lnTo>
                  <a:close/>
                </a:path>
              </a:pathLst>
            </a:custGeom>
            <a:solidFill>
              <a:srgbClr val="D092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4339844" y="4484623"/>
            <a:ext cx="505459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65">
                <a:solidFill>
                  <a:srgbClr val="FFFFFF"/>
                </a:solidFill>
                <a:latin typeface="Arial MT"/>
                <a:cs typeface="Arial MT"/>
              </a:rPr>
              <a:t>19%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816099" y="5532366"/>
            <a:ext cx="505459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65">
                <a:solidFill>
                  <a:srgbClr val="FFFFFF"/>
                </a:solidFill>
                <a:latin typeface="Arial MT"/>
                <a:cs typeface="Arial MT"/>
              </a:rPr>
              <a:t>18%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930412" y="6618221"/>
            <a:ext cx="36385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95">
                <a:solidFill>
                  <a:srgbClr val="FFFFFF"/>
                </a:solidFill>
                <a:latin typeface="Arial MT"/>
                <a:cs typeface="Arial MT"/>
              </a:rPr>
              <a:t>4%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994939" y="5671064"/>
            <a:ext cx="505459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65">
                <a:solidFill>
                  <a:srgbClr val="FFFFFF"/>
                </a:solidFill>
                <a:latin typeface="Arial MT"/>
                <a:cs typeface="Arial MT"/>
              </a:rPr>
              <a:t>59%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074664" y="4046982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81534" y="81534"/>
                </a:moveTo>
                <a:lnTo>
                  <a:pt x="81534" y="0"/>
                </a:lnTo>
                <a:lnTo>
                  <a:pt x="0" y="0"/>
                </a:lnTo>
                <a:lnTo>
                  <a:pt x="0" y="81534"/>
                </a:lnTo>
                <a:lnTo>
                  <a:pt x="81534" y="81534"/>
                </a:lnTo>
                <a:close/>
              </a:path>
            </a:pathLst>
          </a:custGeom>
          <a:solidFill>
            <a:srgbClr val="A5B5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6180073" y="3972559"/>
            <a:ext cx="11220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0">
                <a:solidFill>
                  <a:srgbClr val="FFFFFF"/>
                </a:solidFill>
                <a:latin typeface="Arial MT"/>
                <a:cs typeface="Arial MT"/>
              </a:rPr>
              <a:t>Manufacturing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6074664" y="4841747"/>
            <a:ext cx="81915" cy="82550"/>
          </a:xfrm>
          <a:custGeom>
            <a:avLst/>
            <a:gdLst/>
            <a:ahLst/>
            <a:cxnLst/>
            <a:rect l="l" t="t" r="r" b="b"/>
            <a:pathLst>
              <a:path w="81914" h="82550">
                <a:moveTo>
                  <a:pt x="81534" y="82296"/>
                </a:moveTo>
                <a:lnTo>
                  <a:pt x="81534" y="0"/>
                </a:lnTo>
                <a:lnTo>
                  <a:pt x="0" y="0"/>
                </a:lnTo>
                <a:lnTo>
                  <a:pt x="0" y="82296"/>
                </a:lnTo>
                <a:lnTo>
                  <a:pt x="81534" y="82296"/>
                </a:lnTo>
                <a:close/>
              </a:path>
            </a:pathLst>
          </a:custGeom>
          <a:solidFill>
            <a:srgbClr val="F3A4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6180073" y="4767326"/>
            <a:ext cx="1783714" cy="58293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65"/>
              </a:spcBef>
            </a:pPr>
            <a:r>
              <a:rPr dirty="0" sz="1200" spc="45">
                <a:solidFill>
                  <a:srgbClr val="FFFFFF"/>
                </a:solidFill>
                <a:latin typeface="Arial MT"/>
                <a:cs typeface="Arial MT"/>
              </a:rPr>
              <a:t>Finance,</a:t>
            </a:r>
            <a:r>
              <a:rPr dirty="0" sz="1200" spc="1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Arial MT"/>
                <a:cs typeface="Arial MT"/>
              </a:rPr>
              <a:t>insurance,</a:t>
            </a:r>
            <a:r>
              <a:rPr dirty="0" sz="1200" spc="1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Arial MT"/>
                <a:cs typeface="Arial MT"/>
              </a:rPr>
              <a:t>real </a:t>
            </a:r>
            <a:r>
              <a:rPr dirty="0" sz="1200" spc="45">
                <a:solidFill>
                  <a:srgbClr val="FFFFFF"/>
                </a:solidFill>
                <a:latin typeface="Arial MT"/>
                <a:cs typeface="Arial MT"/>
              </a:rPr>
              <a:t>estate,</a:t>
            </a:r>
            <a:r>
              <a:rPr dirty="0" sz="1200" spc="1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rental,</a:t>
            </a:r>
            <a:r>
              <a:rPr dirty="0" sz="1200" spc="1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95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leasing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6074664" y="5637276"/>
            <a:ext cx="81915" cy="82550"/>
          </a:xfrm>
          <a:custGeom>
            <a:avLst/>
            <a:gdLst/>
            <a:ahLst/>
            <a:cxnLst/>
            <a:rect l="l" t="t" r="r" b="b"/>
            <a:pathLst>
              <a:path w="81914" h="82550">
                <a:moveTo>
                  <a:pt x="81534" y="82296"/>
                </a:moveTo>
                <a:lnTo>
                  <a:pt x="81534" y="0"/>
                </a:lnTo>
                <a:lnTo>
                  <a:pt x="0" y="0"/>
                </a:lnTo>
                <a:lnTo>
                  <a:pt x="0" y="82296"/>
                </a:lnTo>
                <a:lnTo>
                  <a:pt x="81534" y="82296"/>
                </a:lnTo>
                <a:close/>
              </a:path>
            </a:pathLst>
          </a:custGeom>
          <a:solidFill>
            <a:srgbClr val="E7BC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6074664" y="6432803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5">
                <a:moveTo>
                  <a:pt x="81534" y="81534"/>
                </a:moveTo>
                <a:lnTo>
                  <a:pt x="81534" y="0"/>
                </a:lnTo>
                <a:lnTo>
                  <a:pt x="0" y="0"/>
                </a:lnTo>
                <a:lnTo>
                  <a:pt x="0" y="81534"/>
                </a:lnTo>
                <a:lnTo>
                  <a:pt x="81534" y="81534"/>
                </a:lnTo>
                <a:close/>
              </a:path>
            </a:pathLst>
          </a:custGeom>
          <a:solidFill>
            <a:srgbClr val="D092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6180073" y="5562854"/>
            <a:ext cx="1681480" cy="100393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65"/>
              </a:spcBef>
            </a:pP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Arts,</a:t>
            </a:r>
            <a:r>
              <a:rPr dirty="0" sz="12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 MT"/>
                <a:cs typeface="Arial MT"/>
              </a:rPr>
              <a:t>entertainment, </a:t>
            </a:r>
            <a:r>
              <a:rPr dirty="0" sz="1200" spc="50">
                <a:solidFill>
                  <a:srgbClr val="FFFFFF"/>
                </a:solidFill>
                <a:latin typeface="Arial MT"/>
                <a:cs typeface="Arial MT"/>
              </a:rPr>
              <a:t>recreation, </a:t>
            </a:r>
            <a:r>
              <a:rPr dirty="0" sz="1200" spc="100">
                <a:solidFill>
                  <a:srgbClr val="FFFFFF"/>
                </a:solidFill>
                <a:latin typeface="Arial MT"/>
                <a:cs typeface="Arial MT"/>
              </a:rPr>
              <a:t>accommodation,</a:t>
            </a:r>
            <a:r>
              <a:rPr dirty="0" sz="120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95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1200" spc="100">
                <a:solidFill>
                  <a:srgbClr val="FFFFFF"/>
                </a:solidFill>
                <a:latin typeface="Arial MT"/>
                <a:cs typeface="Arial MT"/>
              </a:rPr>
              <a:t>food</a:t>
            </a:r>
            <a:r>
              <a:rPr dirty="0" sz="12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services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200" spc="50">
                <a:solidFill>
                  <a:srgbClr val="FFFFFF"/>
                </a:solidFill>
                <a:latin typeface="Arial MT"/>
                <a:cs typeface="Arial MT"/>
              </a:rPr>
              <a:t>Other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5071109" y="1094232"/>
            <a:ext cx="1172210" cy="15240"/>
          </a:xfrm>
          <a:custGeom>
            <a:avLst/>
            <a:gdLst/>
            <a:ahLst/>
            <a:cxnLst/>
            <a:rect l="l" t="t" r="r" b="b"/>
            <a:pathLst>
              <a:path w="1172210" h="15240">
                <a:moveTo>
                  <a:pt x="1171956" y="15240"/>
                </a:moveTo>
                <a:lnTo>
                  <a:pt x="1171956" y="0"/>
                </a:lnTo>
                <a:lnTo>
                  <a:pt x="0" y="0"/>
                </a:lnTo>
                <a:lnTo>
                  <a:pt x="0" y="15240"/>
                </a:lnTo>
                <a:lnTo>
                  <a:pt x="1171956" y="15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1221739" y="788923"/>
            <a:ext cx="7449184" cy="2985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8450" marR="41275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8450" algn="l"/>
              </a:tabLst>
            </a:pP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z="2100" spc="140">
                <a:solidFill>
                  <a:srgbClr val="FFFFFF"/>
                </a:solidFill>
                <a:latin typeface="Arial MT"/>
                <a:cs typeface="Arial MT"/>
              </a:rPr>
              <a:t>chart</a:t>
            </a:r>
            <a:r>
              <a:rPr dirty="0" sz="21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65">
                <a:solidFill>
                  <a:srgbClr val="FFFFFF"/>
                </a:solidFill>
                <a:latin typeface="Arial MT"/>
                <a:cs typeface="Arial MT"/>
              </a:rPr>
              <a:t>below</a:t>
            </a:r>
            <a:r>
              <a:rPr dirty="0" sz="21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-15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21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50">
                <a:solidFill>
                  <a:srgbClr val="FFFFFF"/>
                </a:solidFill>
                <a:latin typeface="Arial MT"/>
                <a:cs typeface="Arial MT"/>
              </a:rPr>
              <a:t>called</a:t>
            </a:r>
            <a:r>
              <a:rPr dirty="0" sz="21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26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1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35">
                <a:solidFill>
                  <a:srgbClr val="FFFFFF"/>
                </a:solidFill>
                <a:latin typeface="Arial MT"/>
                <a:cs typeface="Arial MT"/>
              </a:rPr>
              <a:t>pie</a:t>
            </a:r>
            <a:r>
              <a:rPr dirty="0" sz="21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14">
                <a:solidFill>
                  <a:srgbClr val="FFFFFF"/>
                </a:solidFill>
                <a:latin typeface="Arial MT"/>
                <a:cs typeface="Arial MT"/>
              </a:rPr>
              <a:t>chart.</a:t>
            </a:r>
            <a:r>
              <a:rPr dirty="0" sz="2100" spc="15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dirty="0" sz="21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shows</a:t>
            </a:r>
            <a:r>
              <a:rPr dirty="0" sz="21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55">
                <a:solidFill>
                  <a:srgbClr val="FFFFFF"/>
                </a:solidFill>
                <a:latin typeface="Arial MT"/>
                <a:cs typeface="Arial MT"/>
              </a:rPr>
              <a:t>what percent</a:t>
            </a:r>
            <a:r>
              <a:rPr dirty="0" sz="21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204">
                <a:solidFill>
                  <a:srgbClr val="FFFFFF"/>
                </a:solidFill>
                <a:latin typeface="Arial MT"/>
                <a:cs typeface="Arial MT"/>
              </a:rPr>
              <a:t>“of</a:t>
            </a:r>
            <a:r>
              <a:rPr dirty="0" sz="21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4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1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75">
                <a:solidFill>
                  <a:srgbClr val="FFFFFF"/>
                </a:solidFill>
                <a:latin typeface="Arial MT"/>
                <a:cs typeface="Arial MT"/>
              </a:rPr>
              <a:t>pie”</a:t>
            </a:r>
            <a:r>
              <a:rPr dirty="0" sz="21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26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1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05">
                <a:solidFill>
                  <a:srgbClr val="FFFFFF"/>
                </a:solidFill>
                <a:latin typeface="Arial MT"/>
                <a:cs typeface="Arial MT"/>
              </a:rPr>
              <a:t>particular</a:t>
            </a:r>
            <a:r>
              <a:rPr dirty="0" sz="21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60">
                <a:solidFill>
                  <a:srgbClr val="FFFFFF"/>
                </a:solidFill>
                <a:latin typeface="Arial MT"/>
                <a:cs typeface="Arial MT"/>
              </a:rPr>
              <a:t>category</a:t>
            </a:r>
            <a:r>
              <a:rPr dirty="0" sz="21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20">
                <a:solidFill>
                  <a:srgbClr val="FFFFFF"/>
                </a:solidFill>
                <a:latin typeface="Arial MT"/>
                <a:cs typeface="Arial MT"/>
              </a:rPr>
              <a:t>occupies </a:t>
            </a:r>
            <a:r>
              <a:rPr dirty="0" sz="2100" spc="140">
                <a:solidFill>
                  <a:srgbClr val="FFFFFF"/>
                </a:solidFill>
                <a:latin typeface="Arial MT"/>
                <a:cs typeface="Arial MT"/>
              </a:rPr>
              <a:t>out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35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1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4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00">
                <a:solidFill>
                  <a:srgbClr val="FFFFFF"/>
                </a:solidFill>
                <a:latin typeface="Arial MT"/>
                <a:cs typeface="Arial MT"/>
              </a:rPr>
              <a:t>whole.</a:t>
            </a:r>
            <a:endParaRPr sz="2100">
              <a:latin typeface="Arial MT"/>
              <a:cs typeface="Arial MT"/>
            </a:endParaRPr>
          </a:p>
          <a:p>
            <a:pPr marL="298450" marR="5080" indent="-285750">
              <a:lnSpc>
                <a:spcPct val="100000"/>
              </a:lnSpc>
              <a:buChar char="•"/>
              <a:tabLst>
                <a:tab pos="298450" algn="l"/>
                <a:tab pos="2362200" algn="l"/>
              </a:tabLst>
            </a:pP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dirty="0" sz="21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30">
                <a:solidFill>
                  <a:srgbClr val="FFFFFF"/>
                </a:solidFill>
                <a:latin typeface="Arial MT"/>
                <a:cs typeface="Arial MT"/>
              </a:rPr>
              <a:t>total</a:t>
            </a:r>
            <a:r>
              <a:rPr dirty="0" sz="21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GDP</a:t>
            </a:r>
            <a:r>
              <a:rPr dirty="0" sz="21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21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2015</a:t>
            </a:r>
            <a:r>
              <a:rPr dirty="0" sz="21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-15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21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4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1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80">
                <a:solidFill>
                  <a:srgbClr val="FFFFFF"/>
                </a:solidFill>
                <a:latin typeface="Arial MT"/>
                <a:cs typeface="Arial MT"/>
              </a:rPr>
              <a:t>entire</a:t>
            </a:r>
            <a:r>
              <a:rPr dirty="0" sz="21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95">
                <a:solidFill>
                  <a:srgbClr val="FFFFFF"/>
                </a:solidFill>
                <a:latin typeface="Arial MT"/>
                <a:cs typeface="Arial MT"/>
              </a:rPr>
              <a:t>pie,</a:t>
            </a:r>
            <a:r>
              <a:rPr dirty="0" sz="21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10">
                <a:solidFill>
                  <a:srgbClr val="FFFFFF"/>
                </a:solidFill>
                <a:latin typeface="Arial MT"/>
                <a:cs typeface="Arial MT"/>
              </a:rPr>
              <a:t>then</a:t>
            </a:r>
            <a:r>
              <a:rPr dirty="0" sz="2100" spc="5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30">
                <a:solidFill>
                  <a:srgbClr val="FFFFFF"/>
                </a:solidFill>
                <a:latin typeface="Arial MT"/>
                <a:cs typeface="Arial MT"/>
              </a:rPr>
              <a:t>manufacturing</a:t>
            </a:r>
            <a:r>
              <a:rPr dirty="0" sz="21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80">
                <a:solidFill>
                  <a:srgbClr val="FFFFFF"/>
                </a:solidFill>
                <a:latin typeface="Arial MT"/>
                <a:cs typeface="Arial MT"/>
              </a:rPr>
              <a:t>makes</a:t>
            </a:r>
            <a:r>
              <a:rPr dirty="0" sz="21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80">
                <a:solidFill>
                  <a:srgbClr val="FFFFFF"/>
                </a:solidFill>
                <a:latin typeface="Arial MT"/>
                <a:cs typeface="Arial MT"/>
              </a:rPr>
              <a:t>up</a:t>
            </a:r>
            <a:r>
              <a:rPr dirty="0" sz="21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-55">
                <a:solidFill>
                  <a:srgbClr val="FFFFFF"/>
                </a:solidFill>
                <a:latin typeface="Arial MT"/>
                <a:cs typeface="Arial MT"/>
              </a:rPr>
              <a:t>19%</a:t>
            </a:r>
            <a:r>
              <a:rPr dirty="0" sz="21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35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1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5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dirty="0" sz="21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35">
                <a:solidFill>
                  <a:srgbClr val="FFFFFF"/>
                </a:solidFill>
                <a:latin typeface="Arial MT"/>
                <a:cs typeface="Arial MT"/>
              </a:rPr>
              <a:t>pie</a:t>
            </a:r>
            <a:r>
              <a:rPr dirty="0" sz="21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21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1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30">
                <a:solidFill>
                  <a:srgbClr val="FFFFFF"/>
                </a:solidFill>
                <a:latin typeface="Arial MT"/>
                <a:cs typeface="Arial MT"/>
              </a:rPr>
              <a:t>finance </a:t>
            </a:r>
            <a:r>
              <a:rPr dirty="0" sz="2100" spc="85">
                <a:solidFill>
                  <a:srgbClr val="FFFFFF"/>
                </a:solidFill>
                <a:latin typeface="Arial MT"/>
                <a:cs typeface="Arial MT"/>
              </a:rPr>
              <a:t>makes</a:t>
            </a:r>
            <a:r>
              <a:rPr dirty="0" sz="21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85">
                <a:solidFill>
                  <a:srgbClr val="FFFFFF"/>
                </a:solidFill>
                <a:latin typeface="Arial MT"/>
                <a:cs typeface="Arial MT"/>
              </a:rPr>
              <a:t>up</a:t>
            </a:r>
            <a:r>
              <a:rPr dirty="0" sz="21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-20">
                <a:solidFill>
                  <a:srgbClr val="FFFFFF"/>
                </a:solidFill>
                <a:latin typeface="Arial MT"/>
                <a:cs typeface="Arial MT"/>
              </a:rPr>
              <a:t>18%.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2100" spc="135">
                <a:solidFill>
                  <a:srgbClr val="FFFFFF"/>
                </a:solidFill>
                <a:latin typeface="Arial MT"/>
                <a:cs typeface="Arial MT"/>
              </a:rPr>
              <a:t>Notice</a:t>
            </a:r>
            <a:r>
              <a:rPr dirty="0" sz="21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55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dirty="0" sz="21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visually</a:t>
            </a:r>
            <a:r>
              <a:rPr dirty="0" sz="21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85">
                <a:solidFill>
                  <a:srgbClr val="FFFFFF"/>
                </a:solidFill>
                <a:latin typeface="Arial MT"/>
                <a:cs typeface="Arial MT"/>
              </a:rPr>
              <a:t>speaking,</a:t>
            </a:r>
            <a:r>
              <a:rPr dirty="0" sz="21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65">
                <a:solidFill>
                  <a:srgbClr val="FFFFFF"/>
                </a:solidFill>
                <a:latin typeface="Arial MT"/>
                <a:cs typeface="Arial MT"/>
              </a:rPr>
              <a:t>since</a:t>
            </a:r>
            <a:r>
              <a:rPr dirty="0" sz="21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-50">
                <a:solidFill>
                  <a:srgbClr val="FFFFFF"/>
                </a:solidFill>
                <a:latin typeface="Arial MT"/>
                <a:cs typeface="Arial MT"/>
              </a:rPr>
              <a:t>19% </a:t>
            </a:r>
            <a:r>
              <a:rPr dirty="0" sz="2100" spc="21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-55">
                <a:solidFill>
                  <a:srgbClr val="FFFFFF"/>
                </a:solidFill>
                <a:latin typeface="Arial MT"/>
                <a:cs typeface="Arial MT"/>
              </a:rPr>
              <a:t>18%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25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21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so </a:t>
            </a:r>
            <a:r>
              <a:rPr dirty="0" sz="2100" spc="80">
                <a:solidFill>
                  <a:srgbClr val="FFFFFF"/>
                </a:solidFill>
                <a:latin typeface="Arial MT"/>
                <a:cs typeface="Arial MT"/>
              </a:rPr>
              <a:t>close</a:t>
            </a:r>
            <a:r>
              <a:rPr dirty="0" sz="21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6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21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215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10">
                <a:solidFill>
                  <a:srgbClr val="FFFFFF"/>
                </a:solidFill>
                <a:latin typeface="Arial MT"/>
                <a:cs typeface="Arial MT"/>
              </a:rPr>
              <a:t>other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 in</a:t>
            </a:r>
            <a:r>
              <a:rPr dirty="0" sz="21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95">
                <a:solidFill>
                  <a:srgbClr val="FFFFFF"/>
                </a:solidFill>
                <a:latin typeface="Arial MT"/>
                <a:cs typeface="Arial MT"/>
              </a:rPr>
              <a:t>value,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50">
                <a:solidFill>
                  <a:srgbClr val="FFFFFF"/>
                </a:solidFill>
                <a:latin typeface="Arial MT"/>
                <a:cs typeface="Arial MT"/>
              </a:rPr>
              <a:t>their </a:t>
            </a:r>
            <a:r>
              <a:rPr dirty="0" sz="2100" spc="95">
                <a:solidFill>
                  <a:srgbClr val="FFFFFF"/>
                </a:solidFill>
                <a:latin typeface="Arial MT"/>
                <a:cs typeface="Arial MT"/>
              </a:rPr>
              <a:t>respective</a:t>
            </a:r>
            <a:r>
              <a:rPr dirty="0" sz="21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slices</a:t>
            </a:r>
            <a:r>
              <a:rPr dirty="0" sz="21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35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1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4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1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35">
                <a:solidFill>
                  <a:srgbClr val="FFFFFF"/>
                </a:solidFill>
                <a:latin typeface="Arial MT"/>
                <a:cs typeface="Arial MT"/>
              </a:rPr>
              <a:t>pie</a:t>
            </a:r>
            <a:r>
              <a:rPr dirty="0" sz="21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25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21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similarly</a:t>
            </a:r>
            <a:r>
              <a:rPr dirty="0" sz="21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FFFFFF"/>
                </a:solidFill>
                <a:latin typeface="Arial MT"/>
                <a:cs typeface="Arial MT"/>
              </a:rPr>
              <a:t>sized.</a:t>
            </a:r>
            <a:endParaRPr sz="2100">
              <a:latin typeface="Arial MT"/>
              <a:cs typeface="Arial MT"/>
            </a:endParaRPr>
          </a:p>
          <a:p>
            <a:pPr algn="ctr" marL="161290">
              <a:lnSpc>
                <a:spcPct val="100000"/>
              </a:lnSpc>
              <a:spcBef>
                <a:spcPts val="99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2015</a:t>
            </a:r>
            <a:r>
              <a:rPr dirty="0" sz="18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0" b="1">
                <a:solidFill>
                  <a:srgbClr val="FFFFFF"/>
                </a:solidFill>
                <a:latin typeface="Arial"/>
                <a:cs typeface="Arial"/>
              </a:rPr>
              <a:t>U.S.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GDP</a:t>
            </a:r>
            <a:r>
              <a:rPr dirty="0" sz="18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(in</a:t>
            </a:r>
            <a:r>
              <a:rPr dirty="0" sz="18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40" b="1">
                <a:solidFill>
                  <a:srgbClr val="FFFFFF"/>
                </a:solidFill>
                <a:latin typeface="Arial"/>
                <a:cs typeface="Arial"/>
              </a:rPr>
              <a:t>millions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8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dollars)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93139" y="1018286"/>
            <a:ext cx="675005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dirty="0" sz="1600" spc="75">
                <a:solidFill>
                  <a:srgbClr val="BECB95"/>
                </a:solidFill>
                <a:latin typeface="Lucida Sans Unicode"/>
                <a:cs typeface="Lucida Sans Unicode"/>
              </a:rPr>
              <a:t>▶</a:t>
            </a:r>
            <a:r>
              <a:rPr dirty="0" sz="1600">
                <a:solidFill>
                  <a:srgbClr val="BECB95"/>
                </a:solidFill>
                <a:latin typeface="Lucida Sans Unicode"/>
                <a:cs typeface="Lucida Sans Unicode"/>
              </a:rPr>
              <a:t>	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Pie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Arial MT"/>
                <a:cs typeface="Arial MT"/>
              </a:rPr>
              <a:t>charts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204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204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dirty="0" sz="2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75">
                <a:solidFill>
                  <a:srgbClr val="FFFFFF"/>
                </a:solidFill>
                <a:latin typeface="Arial MT"/>
                <a:cs typeface="Arial MT"/>
              </a:rPr>
              <a:t>misleading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40">
                <a:solidFill>
                  <a:srgbClr val="FFFFFF"/>
                </a:solidFill>
                <a:latin typeface="Arial MT"/>
                <a:cs typeface="Arial MT"/>
              </a:rPr>
              <a:t>when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3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slices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22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10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93139" y="1195526"/>
            <a:ext cx="7591425" cy="889635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100"/>
              </a:spcBef>
            </a:pPr>
            <a:r>
              <a:rPr dirty="0" sz="2000" spc="100">
                <a:solidFill>
                  <a:srgbClr val="FFFFFF"/>
                </a:solidFill>
                <a:latin typeface="Arial MT"/>
                <a:cs typeface="Arial MT"/>
              </a:rPr>
              <a:t>correspond</a:t>
            </a:r>
            <a:r>
              <a:rPr dirty="0" sz="20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9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2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3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45">
                <a:solidFill>
                  <a:srgbClr val="FFFFFF"/>
                </a:solidFill>
                <a:latin typeface="Arial MT"/>
                <a:cs typeface="Arial MT"/>
              </a:rPr>
              <a:t>percent</a:t>
            </a:r>
            <a:r>
              <a:rPr dirty="0" sz="20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00">
                <a:solidFill>
                  <a:srgbClr val="FFFFFF"/>
                </a:solidFill>
                <a:latin typeface="Arial MT"/>
                <a:cs typeface="Arial MT"/>
              </a:rPr>
              <a:t>contribution</a:t>
            </a:r>
            <a:r>
              <a:rPr dirty="0" sz="20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5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2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3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14">
                <a:solidFill>
                  <a:srgbClr val="FFFFFF"/>
                </a:solidFill>
                <a:latin typeface="Arial MT"/>
                <a:cs typeface="Arial MT"/>
              </a:rPr>
              <a:t>whole</a:t>
            </a:r>
            <a:r>
              <a:rPr dirty="0" sz="20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Arial MT"/>
                <a:cs typeface="Arial MT"/>
              </a:rPr>
              <a:t>pie.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dirty="0" sz="1600" spc="75">
                <a:solidFill>
                  <a:srgbClr val="BECB95"/>
                </a:solidFill>
                <a:latin typeface="Lucida Sans Unicode"/>
                <a:cs typeface="Lucida Sans Unicode"/>
              </a:rPr>
              <a:t>▶</a:t>
            </a:r>
            <a:r>
              <a:rPr dirty="0" sz="1600">
                <a:solidFill>
                  <a:srgbClr val="BECB95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114">
                <a:solidFill>
                  <a:srgbClr val="FFFFFF"/>
                </a:solidFill>
                <a:latin typeface="Arial MT"/>
                <a:cs typeface="Arial MT"/>
              </a:rPr>
              <a:t>Notice</a:t>
            </a:r>
            <a:r>
              <a:rPr dirty="0" sz="2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3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14">
                <a:solidFill>
                  <a:srgbClr val="FFFFFF"/>
                </a:solidFill>
                <a:latin typeface="Arial MT"/>
                <a:cs typeface="Arial MT"/>
              </a:rPr>
              <a:t>pie</a:t>
            </a:r>
            <a:r>
              <a:rPr dirty="0" sz="2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35">
                <a:solidFill>
                  <a:srgbClr val="FFFFFF"/>
                </a:solidFill>
                <a:latin typeface="Arial MT"/>
                <a:cs typeface="Arial MT"/>
              </a:rPr>
              <a:t>chart</a:t>
            </a:r>
            <a:r>
              <a:rPr dirty="0" sz="2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45">
                <a:solidFill>
                  <a:srgbClr val="FFFFFF"/>
                </a:solidFill>
                <a:latin typeface="Arial MT"/>
                <a:cs typeface="Arial MT"/>
              </a:rPr>
              <a:t>below</a:t>
            </a:r>
            <a:r>
              <a:rPr dirty="0" sz="2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5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135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r>
              <a:rPr dirty="0" sz="2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Arial MT"/>
                <a:cs typeface="Arial MT"/>
              </a:rPr>
              <a:t>very</a:t>
            </a:r>
            <a:r>
              <a:rPr dirty="0" sz="2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40">
                <a:solidFill>
                  <a:srgbClr val="FFFFFF"/>
                </a:solidFill>
                <a:latin typeface="Arial MT"/>
                <a:cs typeface="Arial MT"/>
              </a:rPr>
              <a:t>intuitive.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2650" y="2438400"/>
            <a:ext cx="5753100" cy="3448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0572" y="931417"/>
            <a:ext cx="712152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45"/>
              <a:t>Example</a:t>
            </a:r>
            <a:r>
              <a:rPr dirty="0" spc="5"/>
              <a:t> </a:t>
            </a:r>
            <a:r>
              <a:rPr dirty="0" spc="200"/>
              <a:t>from</a:t>
            </a:r>
            <a:r>
              <a:rPr dirty="0" spc="5"/>
              <a:t> </a:t>
            </a:r>
            <a:r>
              <a:rPr dirty="0" spc="145"/>
              <a:t>Everyday</a:t>
            </a:r>
            <a:r>
              <a:rPr dirty="0" spc="5"/>
              <a:t> </a:t>
            </a:r>
            <a:r>
              <a:rPr dirty="0" spc="-20"/>
              <a:t>Life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733800" y="2801873"/>
            <a:ext cx="5193030" cy="3827779"/>
            <a:chOff x="3733800" y="2801873"/>
            <a:chExt cx="5193030" cy="382777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800" y="2801873"/>
              <a:ext cx="5193030" cy="382752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0344" y="3305555"/>
              <a:ext cx="1480565" cy="159181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791200" y="3295649"/>
              <a:ext cx="1499870" cy="1612900"/>
            </a:xfrm>
            <a:custGeom>
              <a:avLst/>
              <a:gdLst/>
              <a:ahLst/>
              <a:cxnLst/>
              <a:rect l="l" t="t" r="r" b="b"/>
              <a:pathLst>
                <a:path w="1499870" h="1612900">
                  <a:moveTo>
                    <a:pt x="1499616" y="1017269"/>
                  </a:moveTo>
                  <a:lnTo>
                    <a:pt x="1499616" y="1014221"/>
                  </a:lnTo>
                  <a:lnTo>
                    <a:pt x="1498854" y="1011935"/>
                  </a:lnTo>
                  <a:lnTo>
                    <a:pt x="1474470" y="955547"/>
                  </a:lnTo>
                  <a:lnTo>
                    <a:pt x="1453907" y="910576"/>
                  </a:lnTo>
                  <a:lnTo>
                    <a:pt x="1432046" y="866447"/>
                  </a:lnTo>
                  <a:lnTo>
                    <a:pt x="1408915" y="823180"/>
                  </a:lnTo>
                  <a:lnTo>
                    <a:pt x="1384543" y="780794"/>
                  </a:lnTo>
                  <a:lnTo>
                    <a:pt x="1358957" y="739308"/>
                  </a:lnTo>
                  <a:lnTo>
                    <a:pt x="1332187" y="698741"/>
                  </a:lnTo>
                  <a:lnTo>
                    <a:pt x="1304260" y="659112"/>
                  </a:lnTo>
                  <a:lnTo>
                    <a:pt x="1275206" y="620441"/>
                  </a:lnTo>
                  <a:lnTo>
                    <a:pt x="1245053" y="582746"/>
                  </a:lnTo>
                  <a:lnTo>
                    <a:pt x="1213829" y="546047"/>
                  </a:lnTo>
                  <a:lnTo>
                    <a:pt x="1181562" y="510363"/>
                  </a:lnTo>
                  <a:lnTo>
                    <a:pt x="1148282" y="475713"/>
                  </a:lnTo>
                  <a:lnTo>
                    <a:pt x="1114017" y="442116"/>
                  </a:lnTo>
                  <a:lnTo>
                    <a:pt x="1078795" y="409592"/>
                  </a:lnTo>
                  <a:lnTo>
                    <a:pt x="1042644" y="378159"/>
                  </a:lnTo>
                  <a:lnTo>
                    <a:pt x="1005594" y="347836"/>
                  </a:lnTo>
                  <a:lnTo>
                    <a:pt x="967672" y="318644"/>
                  </a:lnTo>
                  <a:lnTo>
                    <a:pt x="928907" y="290600"/>
                  </a:lnTo>
                  <a:lnTo>
                    <a:pt x="889328" y="263724"/>
                  </a:lnTo>
                  <a:lnTo>
                    <a:pt x="848963" y="238036"/>
                  </a:lnTo>
                  <a:lnTo>
                    <a:pt x="807841" y="213554"/>
                  </a:lnTo>
                  <a:lnTo>
                    <a:pt x="765989" y="190297"/>
                  </a:lnTo>
                  <a:lnTo>
                    <a:pt x="723437" y="168285"/>
                  </a:lnTo>
                  <a:lnTo>
                    <a:pt x="680213" y="147537"/>
                  </a:lnTo>
                  <a:lnTo>
                    <a:pt x="636346" y="128072"/>
                  </a:lnTo>
                  <a:lnTo>
                    <a:pt x="591863" y="109908"/>
                  </a:lnTo>
                  <a:lnTo>
                    <a:pt x="546794" y="93066"/>
                  </a:lnTo>
                  <a:lnTo>
                    <a:pt x="501167" y="77565"/>
                  </a:lnTo>
                  <a:lnTo>
                    <a:pt x="455010" y="63422"/>
                  </a:lnTo>
                  <a:lnTo>
                    <a:pt x="408351" y="50659"/>
                  </a:lnTo>
                  <a:lnTo>
                    <a:pt x="361221" y="39293"/>
                  </a:lnTo>
                  <a:lnTo>
                    <a:pt x="313646" y="29344"/>
                  </a:lnTo>
                  <a:lnTo>
                    <a:pt x="265655" y="20831"/>
                  </a:lnTo>
                  <a:lnTo>
                    <a:pt x="217277" y="13774"/>
                  </a:lnTo>
                  <a:lnTo>
                    <a:pt x="168540" y="8190"/>
                  </a:lnTo>
                  <a:lnTo>
                    <a:pt x="119473" y="4101"/>
                  </a:lnTo>
                  <a:lnTo>
                    <a:pt x="70104" y="1523"/>
                  </a:lnTo>
                  <a:lnTo>
                    <a:pt x="12954" y="95"/>
                  </a:lnTo>
                  <a:lnTo>
                    <a:pt x="6858" y="0"/>
                  </a:lnTo>
                  <a:lnTo>
                    <a:pt x="4571" y="761"/>
                  </a:lnTo>
                  <a:lnTo>
                    <a:pt x="761" y="4571"/>
                  </a:lnTo>
                  <a:lnTo>
                    <a:pt x="0" y="6857"/>
                  </a:lnTo>
                  <a:lnTo>
                    <a:pt x="0" y="1605533"/>
                  </a:lnTo>
                  <a:lnTo>
                    <a:pt x="1524" y="1607819"/>
                  </a:lnTo>
                  <a:lnTo>
                    <a:pt x="3810" y="1610105"/>
                  </a:lnTo>
                  <a:lnTo>
                    <a:pt x="5334" y="1611121"/>
                  </a:lnTo>
                  <a:lnTo>
                    <a:pt x="5334" y="1593341"/>
                  </a:lnTo>
                  <a:lnTo>
                    <a:pt x="9144" y="1591834"/>
                  </a:lnTo>
                  <a:lnTo>
                    <a:pt x="9144" y="19049"/>
                  </a:lnTo>
                  <a:lnTo>
                    <a:pt x="19050" y="9905"/>
                  </a:lnTo>
                  <a:lnTo>
                    <a:pt x="19050" y="19297"/>
                  </a:lnTo>
                  <a:lnTo>
                    <a:pt x="70104" y="20573"/>
                  </a:lnTo>
                  <a:lnTo>
                    <a:pt x="118871" y="23087"/>
                  </a:lnTo>
                  <a:lnTo>
                    <a:pt x="167341" y="27105"/>
                  </a:lnTo>
                  <a:lnTo>
                    <a:pt x="215486" y="32607"/>
                  </a:lnTo>
                  <a:lnTo>
                    <a:pt x="263276" y="39573"/>
                  </a:lnTo>
                  <a:lnTo>
                    <a:pt x="310685" y="47985"/>
                  </a:lnTo>
                  <a:lnTo>
                    <a:pt x="357683" y="57823"/>
                  </a:lnTo>
                  <a:lnTo>
                    <a:pt x="404244" y="69067"/>
                  </a:lnTo>
                  <a:lnTo>
                    <a:pt x="450338" y="81698"/>
                  </a:lnTo>
                  <a:lnTo>
                    <a:pt x="495937" y="95696"/>
                  </a:lnTo>
                  <a:lnTo>
                    <a:pt x="541014" y="111043"/>
                  </a:lnTo>
                  <a:lnTo>
                    <a:pt x="585540" y="127718"/>
                  </a:lnTo>
                  <a:lnTo>
                    <a:pt x="629487" y="145702"/>
                  </a:lnTo>
                  <a:lnTo>
                    <a:pt x="672827" y="164976"/>
                  </a:lnTo>
                  <a:lnTo>
                    <a:pt x="715532" y="185521"/>
                  </a:lnTo>
                  <a:lnTo>
                    <a:pt x="757573" y="207316"/>
                  </a:lnTo>
                  <a:lnTo>
                    <a:pt x="798923" y="230343"/>
                  </a:lnTo>
                  <a:lnTo>
                    <a:pt x="839553" y="254582"/>
                  </a:lnTo>
                  <a:lnTo>
                    <a:pt x="879436" y="280013"/>
                  </a:lnTo>
                  <a:lnTo>
                    <a:pt x="918543" y="306617"/>
                  </a:lnTo>
                  <a:lnTo>
                    <a:pt x="956845" y="334375"/>
                  </a:lnTo>
                  <a:lnTo>
                    <a:pt x="994316" y="363267"/>
                  </a:lnTo>
                  <a:lnTo>
                    <a:pt x="1030926" y="393274"/>
                  </a:lnTo>
                  <a:lnTo>
                    <a:pt x="1066648" y="424376"/>
                  </a:lnTo>
                  <a:lnTo>
                    <a:pt x="1101453" y="456555"/>
                  </a:lnTo>
                  <a:lnTo>
                    <a:pt x="1135313" y="489789"/>
                  </a:lnTo>
                  <a:lnTo>
                    <a:pt x="1168201" y="524061"/>
                  </a:lnTo>
                  <a:lnTo>
                    <a:pt x="1200087" y="559350"/>
                  </a:lnTo>
                  <a:lnTo>
                    <a:pt x="1230944" y="595637"/>
                  </a:lnTo>
                  <a:lnTo>
                    <a:pt x="1260744" y="632903"/>
                  </a:lnTo>
                  <a:lnTo>
                    <a:pt x="1289459" y="671128"/>
                  </a:lnTo>
                  <a:lnTo>
                    <a:pt x="1317060" y="710293"/>
                  </a:lnTo>
                  <a:lnTo>
                    <a:pt x="1343519" y="750378"/>
                  </a:lnTo>
                  <a:lnTo>
                    <a:pt x="1368809" y="791365"/>
                  </a:lnTo>
                  <a:lnTo>
                    <a:pt x="1392900" y="833232"/>
                  </a:lnTo>
                  <a:lnTo>
                    <a:pt x="1415766" y="875962"/>
                  </a:lnTo>
                  <a:lnTo>
                    <a:pt x="1437377" y="919534"/>
                  </a:lnTo>
                  <a:lnTo>
                    <a:pt x="1457706" y="963929"/>
                  </a:lnTo>
                  <a:lnTo>
                    <a:pt x="1477002" y="1010885"/>
                  </a:lnTo>
                  <a:lnTo>
                    <a:pt x="1485900" y="1007363"/>
                  </a:lnTo>
                  <a:lnTo>
                    <a:pt x="1485900" y="1027905"/>
                  </a:lnTo>
                  <a:lnTo>
                    <a:pt x="1493520" y="1024889"/>
                  </a:lnTo>
                  <a:lnTo>
                    <a:pt x="1495806" y="1024127"/>
                  </a:lnTo>
                  <a:lnTo>
                    <a:pt x="1498854" y="1019555"/>
                  </a:lnTo>
                  <a:lnTo>
                    <a:pt x="1499616" y="1017269"/>
                  </a:lnTo>
                  <a:close/>
                </a:path>
                <a:path w="1499870" h="1612900">
                  <a:moveTo>
                    <a:pt x="1485900" y="1027905"/>
                  </a:moveTo>
                  <a:lnTo>
                    <a:pt x="1485900" y="1007363"/>
                  </a:lnTo>
                  <a:lnTo>
                    <a:pt x="1480566" y="1019555"/>
                  </a:lnTo>
                  <a:lnTo>
                    <a:pt x="1477002" y="1010885"/>
                  </a:lnTo>
                  <a:lnTo>
                    <a:pt x="5334" y="1593341"/>
                  </a:lnTo>
                  <a:lnTo>
                    <a:pt x="19050" y="1601723"/>
                  </a:lnTo>
                  <a:lnTo>
                    <a:pt x="19050" y="1608455"/>
                  </a:lnTo>
                  <a:lnTo>
                    <a:pt x="1485900" y="1027905"/>
                  </a:lnTo>
                  <a:close/>
                </a:path>
                <a:path w="1499870" h="1612900">
                  <a:moveTo>
                    <a:pt x="19050" y="1608455"/>
                  </a:moveTo>
                  <a:lnTo>
                    <a:pt x="19050" y="1601723"/>
                  </a:lnTo>
                  <a:lnTo>
                    <a:pt x="5334" y="1593341"/>
                  </a:lnTo>
                  <a:lnTo>
                    <a:pt x="5334" y="1611121"/>
                  </a:lnTo>
                  <a:lnTo>
                    <a:pt x="6096" y="1611629"/>
                  </a:lnTo>
                  <a:lnTo>
                    <a:pt x="9906" y="1612391"/>
                  </a:lnTo>
                  <a:lnTo>
                    <a:pt x="12954" y="1610867"/>
                  </a:lnTo>
                  <a:lnTo>
                    <a:pt x="19050" y="1608455"/>
                  </a:lnTo>
                  <a:close/>
                </a:path>
                <a:path w="1499870" h="1612900">
                  <a:moveTo>
                    <a:pt x="19050" y="19297"/>
                  </a:moveTo>
                  <a:lnTo>
                    <a:pt x="19050" y="9905"/>
                  </a:lnTo>
                  <a:lnTo>
                    <a:pt x="9144" y="19049"/>
                  </a:lnTo>
                  <a:lnTo>
                    <a:pt x="19050" y="19297"/>
                  </a:lnTo>
                  <a:close/>
                </a:path>
                <a:path w="1499870" h="1612900">
                  <a:moveTo>
                    <a:pt x="19050" y="1587913"/>
                  </a:moveTo>
                  <a:lnTo>
                    <a:pt x="19050" y="19297"/>
                  </a:lnTo>
                  <a:lnTo>
                    <a:pt x="12954" y="19145"/>
                  </a:lnTo>
                  <a:lnTo>
                    <a:pt x="9144" y="19049"/>
                  </a:lnTo>
                  <a:lnTo>
                    <a:pt x="9144" y="1591834"/>
                  </a:lnTo>
                  <a:lnTo>
                    <a:pt x="19050" y="1587913"/>
                  </a:lnTo>
                  <a:close/>
                </a:path>
                <a:path w="1499870" h="1612900">
                  <a:moveTo>
                    <a:pt x="1485900" y="1007363"/>
                  </a:moveTo>
                  <a:lnTo>
                    <a:pt x="1477002" y="1010885"/>
                  </a:lnTo>
                  <a:lnTo>
                    <a:pt x="1480566" y="1019555"/>
                  </a:lnTo>
                  <a:lnTo>
                    <a:pt x="1485900" y="10073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00344" y="4311395"/>
              <a:ext cx="1592322" cy="982217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5790438" y="4301489"/>
              <a:ext cx="1612265" cy="1002030"/>
            </a:xfrm>
            <a:custGeom>
              <a:avLst/>
              <a:gdLst/>
              <a:ahLst/>
              <a:cxnLst/>
              <a:rect l="l" t="t" r="r" b="b"/>
              <a:pathLst>
                <a:path w="1612265" h="1002029">
                  <a:moveTo>
                    <a:pt x="1592478" y="570069"/>
                  </a:moveTo>
                  <a:lnTo>
                    <a:pt x="1592478" y="348909"/>
                  </a:lnTo>
                  <a:lnTo>
                    <a:pt x="1584389" y="301555"/>
                  </a:lnTo>
                  <a:lnTo>
                    <a:pt x="1574714" y="253642"/>
                  </a:lnTo>
                  <a:lnTo>
                    <a:pt x="1563601" y="206039"/>
                  </a:lnTo>
                  <a:lnTo>
                    <a:pt x="1551059" y="158791"/>
                  </a:lnTo>
                  <a:lnTo>
                    <a:pt x="1537093" y="111940"/>
                  </a:lnTo>
                  <a:lnTo>
                    <a:pt x="1521714" y="65532"/>
                  </a:lnTo>
                  <a:lnTo>
                    <a:pt x="1499616" y="6858"/>
                  </a:lnTo>
                  <a:lnTo>
                    <a:pt x="1498854" y="4572"/>
                  </a:lnTo>
                  <a:lnTo>
                    <a:pt x="1496568" y="2286"/>
                  </a:lnTo>
                  <a:lnTo>
                    <a:pt x="1494282" y="1524"/>
                  </a:lnTo>
                  <a:lnTo>
                    <a:pt x="1491996" y="0"/>
                  </a:lnTo>
                  <a:lnTo>
                    <a:pt x="1489710" y="0"/>
                  </a:lnTo>
                  <a:lnTo>
                    <a:pt x="1486662" y="1524"/>
                  </a:lnTo>
                  <a:lnTo>
                    <a:pt x="6096" y="587502"/>
                  </a:lnTo>
                  <a:lnTo>
                    <a:pt x="2286" y="589026"/>
                  </a:lnTo>
                  <a:lnTo>
                    <a:pt x="0" y="592836"/>
                  </a:lnTo>
                  <a:lnTo>
                    <a:pt x="762" y="596646"/>
                  </a:lnTo>
                  <a:lnTo>
                    <a:pt x="762" y="601218"/>
                  </a:lnTo>
                  <a:lnTo>
                    <a:pt x="3809" y="604266"/>
                  </a:lnTo>
                  <a:lnTo>
                    <a:pt x="7620" y="605790"/>
                  </a:lnTo>
                  <a:lnTo>
                    <a:pt x="12192" y="606962"/>
                  </a:lnTo>
                  <a:lnTo>
                    <a:pt x="12192" y="586740"/>
                  </a:lnTo>
                  <a:lnTo>
                    <a:pt x="41135" y="594176"/>
                  </a:lnTo>
                  <a:lnTo>
                    <a:pt x="1481328" y="24176"/>
                  </a:lnTo>
                  <a:lnTo>
                    <a:pt x="1481328" y="13716"/>
                  </a:lnTo>
                  <a:lnTo>
                    <a:pt x="1494282" y="19050"/>
                  </a:lnTo>
                  <a:lnTo>
                    <a:pt x="1494282" y="48111"/>
                  </a:lnTo>
                  <a:lnTo>
                    <a:pt x="1503426" y="72390"/>
                  </a:lnTo>
                  <a:lnTo>
                    <a:pt x="1519711" y="121251"/>
                  </a:lnTo>
                  <a:lnTo>
                    <a:pt x="1534359" y="170474"/>
                  </a:lnTo>
                  <a:lnTo>
                    <a:pt x="1547368" y="220023"/>
                  </a:lnTo>
                  <a:lnTo>
                    <a:pt x="1558739" y="269866"/>
                  </a:lnTo>
                  <a:lnTo>
                    <a:pt x="1568473" y="319967"/>
                  </a:lnTo>
                  <a:lnTo>
                    <a:pt x="1576568" y="370292"/>
                  </a:lnTo>
                  <a:lnTo>
                    <a:pt x="1583026" y="420807"/>
                  </a:lnTo>
                  <a:lnTo>
                    <a:pt x="1587845" y="471478"/>
                  </a:lnTo>
                  <a:lnTo>
                    <a:pt x="1591027" y="522271"/>
                  </a:lnTo>
                  <a:lnTo>
                    <a:pt x="1592478" y="570069"/>
                  </a:lnTo>
                  <a:close/>
                </a:path>
                <a:path w="1612265" h="1002029">
                  <a:moveTo>
                    <a:pt x="41135" y="594176"/>
                  </a:moveTo>
                  <a:lnTo>
                    <a:pt x="12192" y="586740"/>
                  </a:lnTo>
                  <a:lnTo>
                    <a:pt x="13715" y="605028"/>
                  </a:lnTo>
                  <a:lnTo>
                    <a:pt x="41135" y="594176"/>
                  </a:lnTo>
                  <a:close/>
                </a:path>
                <a:path w="1612265" h="1002029">
                  <a:moveTo>
                    <a:pt x="1545242" y="980606"/>
                  </a:moveTo>
                  <a:lnTo>
                    <a:pt x="41135" y="594176"/>
                  </a:lnTo>
                  <a:lnTo>
                    <a:pt x="13715" y="605028"/>
                  </a:lnTo>
                  <a:lnTo>
                    <a:pt x="12192" y="586740"/>
                  </a:lnTo>
                  <a:lnTo>
                    <a:pt x="12192" y="606962"/>
                  </a:lnTo>
                  <a:lnTo>
                    <a:pt x="1543050" y="999509"/>
                  </a:lnTo>
                  <a:lnTo>
                    <a:pt x="1543050" y="989838"/>
                  </a:lnTo>
                  <a:lnTo>
                    <a:pt x="1545242" y="980606"/>
                  </a:lnTo>
                  <a:close/>
                </a:path>
                <a:path w="1612265" h="1002029">
                  <a:moveTo>
                    <a:pt x="1494282" y="19050"/>
                  </a:moveTo>
                  <a:lnTo>
                    <a:pt x="1481328" y="13716"/>
                  </a:lnTo>
                  <a:lnTo>
                    <a:pt x="1484756" y="22819"/>
                  </a:lnTo>
                  <a:lnTo>
                    <a:pt x="1494282" y="19050"/>
                  </a:lnTo>
                  <a:close/>
                </a:path>
                <a:path w="1612265" h="1002029">
                  <a:moveTo>
                    <a:pt x="1484756" y="22819"/>
                  </a:moveTo>
                  <a:lnTo>
                    <a:pt x="1481328" y="13716"/>
                  </a:lnTo>
                  <a:lnTo>
                    <a:pt x="1481328" y="24176"/>
                  </a:lnTo>
                  <a:lnTo>
                    <a:pt x="1484756" y="22819"/>
                  </a:lnTo>
                  <a:close/>
                </a:path>
                <a:path w="1612265" h="1002029">
                  <a:moveTo>
                    <a:pt x="1494282" y="48111"/>
                  </a:moveTo>
                  <a:lnTo>
                    <a:pt x="1494282" y="19050"/>
                  </a:lnTo>
                  <a:lnTo>
                    <a:pt x="1484756" y="22819"/>
                  </a:lnTo>
                  <a:lnTo>
                    <a:pt x="1494282" y="48111"/>
                  </a:lnTo>
                  <a:close/>
                </a:path>
                <a:path w="1612265" h="1002029">
                  <a:moveTo>
                    <a:pt x="1554480" y="982980"/>
                  </a:moveTo>
                  <a:lnTo>
                    <a:pt x="1545242" y="980606"/>
                  </a:lnTo>
                  <a:lnTo>
                    <a:pt x="1543050" y="989838"/>
                  </a:lnTo>
                  <a:lnTo>
                    <a:pt x="1554480" y="982980"/>
                  </a:lnTo>
                  <a:close/>
                </a:path>
                <a:path w="1612265" h="1002029">
                  <a:moveTo>
                    <a:pt x="1554480" y="1002030"/>
                  </a:moveTo>
                  <a:lnTo>
                    <a:pt x="1554480" y="982980"/>
                  </a:lnTo>
                  <a:lnTo>
                    <a:pt x="1543050" y="989838"/>
                  </a:lnTo>
                  <a:lnTo>
                    <a:pt x="1543050" y="999509"/>
                  </a:lnTo>
                  <a:lnTo>
                    <a:pt x="1549908" y="1001268"/>
                  </a:lnTo>
                  <a:lnTo>
                    <a:pt x="1552194" y="1002030"/>
                  </a:lnTo>
                  <a:lnTo>
                    <a:pt x="1554480" y="1002030"/>
                  </a:lnTo>
                  <a:close/>
                </a:path>
                <a:path w="1612265" h="1002029">
                  <a:moveTo>
                    <a:pt x="1611814" y="593092"/>
                  </a:moveTo>
                  <a:lnTo>
                    <a:pt x="1610928" y="544239"/>
                  </a:lnTo>
                  <a:lnTo>
                    <a:pt x="1608558" y="495433"/>
                  </a:lnTo>
                  <a:lnTo>
                    <a:pt x="1604711" y="446718"/>
                  </a:lnTo>
                  <a:lnTo>
                    <a:pt x="1599395" y="398137"/>
                  </a:lnTo>
                  <a:lnTo>
                    <a:pt x="1592478" y="348727"/>
                  </a:lnTo>
                  <a:lnTo>
                    <a:pt x="1592478" y="624084"/>
                  </a:lnTo>
                  <a:lnTo>
                    <a:pt x="1590747" y="675035"/>
                  </a:lnTo>
                  <a:lnTo>
                    <a:pt x="1587378" y="725972"/>
                  </a:lnTo>
                  <a:lnTo>
                    <a:pt x="1582372" y="776858"/>
                  </a:lnTo>
                  <a:lnTo>
                    <a:pt x="1575728" y="827661"/>
                  </a:lnTo>
                  <a:lnTo>
                    <a:pt x="1567446" y="878345"/>
                  </a:lnTo>
                  <a:lnTo>
                    <a:pt x="1557528" y="928878"/>
                  </a:lnTo>
                  <a:lnTo>
                    <a:pt x="1545242" y="980606"/>
                  </a:lnTo>
                  <a:lnTo>
                    <a:pt x="1554480" y="982980"/>
                  </a:lnTo>
                  <a:lnTo>
                    <a:pt x="1554480" y="1002030"/>
                  </a:lnTo>
                  <a:lnTo>
                    <a:pt x="1555242" y="1002030"/>
                  </a:lnTo>
                  <a:lnTo>
                    <a:pt x="1575728" y="933062"/>
                  </a:lnTo>
                  <a:lnTo>
                    <a:pt x="1585534" y="884736"/>
                  </a:lnTo>
                  <a:lnTo>
                    <a:pt x="1593714" y="836523"/>
                  </a:lnTo>
                  <a:lnTo>
                    <a:pt x="1600364" y="788094"/>
                  </a:lnTo>
                  <a:lnTo>
                    <a:pt x="1605492" y="739493"/>
                  </a:lnTo>
                  <a:lnTo>
                    <a:pt x="1609104" y="690763"/>
                  </a:lnTo>
                  <a:lnTo>
                    <a:pt x="1611209" y="641948"/>
                  </a:lnTo>
                  <a:lnTo>
                    <a:pt x="1611814" y="5930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00344" y="4897373"/>
              <a:ext cx="1542287" cy="148056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5790438" y="4887467"/>
              <a:ext cx="1562100" cy="1500505"/>
            </a:xfrm>
            <a:custGeom>
              <a:avLst/>
              <a:gdLst/>
              <a:ahLst/>
              <a:cxnLst/>
              <a:rect l="l" t="t" r="r" b="b"/>
              <a:pathLst>
                <a:path w="1562100" h="1500504">
                  <a:moveTo>
                    <a:pt x="1562099" y="406145"/>
                  </a:moveTo>
                  <a:lnTo>
                    <a:pt x="1562099" y="403859"/>
                  </a:lnTo>
                  <a:lnTo>
                    <a:pt x="1559051" y="399287"/>
                  </a:lnTo>
                  <a:lnTo>
                    <a:pt x="1556765" y="397763"/>
                  </a:lnTo>
                  <a:lnTo>
                    <a:pt x="1554479" y="397001"/>
                  </a:lnTo>
                  <a:lnTo>
                    <a:pt x="12191" y="761"/>
                  </a:lnTo>
                  <a:lnTo>
                    <a:pt x="9143" y="0"/>
                  </a:lnTo>
                  <a:lnTo>
                    <a:pt x="5333" y="1523"/>
                  </a:lnTo>
                  <a:lnTo>
                    <a:pt x="3047" y="3809"/>
                  </a:lnTo>
                  <a:lnTo>
                    <a:pt x="761" y="6857"/>
                  </a:lnTo>
                  <a:lnTo>
                    <a:pt x="0" y="10667"/>
                  </a:lnTo>
                  <a:lnTo>
                    <a:pt x="761" y="13715"/>
                  </a:lnTo>
                  <a:lnTo>
                    <a:pt x="7619" y="31021"/>
                  </a:lnTo>
                  <a:lnTo>
                    <a:pt x="7619" y="19811"/>
                  </a:lnTo>
                  <a:lnTo>
                    <a:pt x="19049" y="6857"/>
                  </a:lnTo>
                  <a:lnTo>
                    <a:pt x="26047" y="24537"/>
                  </a:lnTo>
                  <a:lnTo>
                    <a:pt x="1540636" y="412912"/>
                  </a:lnTo>
                  <a:lnTo>
                    <a:pt x="1543049" y="403859"/>
                  </a:lnTo>
                  <a:lnTo>
                    <a:pt x="1549907" y="415289"/>
                  </a:lnTo>
                  <a:lnTo>
                    <a:pt x="1549907" y="452008"/>
                  </a:lnTo>
                  <a:lnTo>
                    <a:pt x="1561337" y="408431"/>
                  </a:lnTo>
                  <a:lnTo>
                    <a:pt x="1562099" y="406145"/>
                  </a:lnTo>
                  <a:close/>
                </a:path>
                <a:path w="1562100" h="1500504">
                  <a:moveTo>
                    <a:pt x="26047" y="24537"/>
                  </a:moveTo>
                  <a:lnTo>
                    <a:pt x="19049" y="6857"/>
                  </a:lnTo>
                  <a:lnTo>
                    <a:pt x="7619" y="19811"/>
                  </a:lnTo>
                  <a:lnTo>
                    <a:pt x="26047" y="24537"/>
                  </a:lnTo>
                  <a:close/>
                </a:path>
                <a:path w="1562100" h="1500504">
                  <a:moveTo>
                    <a:pt x="601476" y="1478451"/>
                  </a:moveTo>
                  <a:lnTo>
                    <a:pt x="26047" y="24537"/>
                  </a:lnTo>
                  <a:lnTo>
                    <a:pt x="7619" y="19811"/>
                  </a:lnTo>
                  <a:lnTo>
                    <a:pt x="7619" y="31021"/>
                  </a:lnTo>
                  <a:lnTo>
                    <a:pt x="587501" y="1494282"/>
                  </a:lnTo>
                  <a:lnTo>
                    <a:pt x="588263" y="1496567"/>
                  </a:lnTo>
                  <a:lnTo>
                    <a:pt x="589787" y="1498854"/>
                  </a:lnTo>
                  <a:lnTo>
                    <a:pt x="592073" y="1499615"/>
                  </a:lnTo>
                  <a:lnTo>
                    <a:pt x="592835" y="1499806"/>
                  </a:lnTo>
                  <a:lnTo>
                    <a:pt x="592835" y="1482089"/>
                  </a:lnTo>
                  <a:lnTo>
                    <a:pt x="601476" y="1478451"/>
                  </a:lnTo>
                  <a:close/>
                </a:path>
                <a:path w="1562100" h="1500504">
                  <a:moveTo>
                    <a:pt x="605027" y="1487423"/>
                  </a:moveTo>
                  <a:lnTo>
                    <a:pt x="601476" y="1478451"/>
                  </a:lnTo>
                  <a:lnTo>
                    <a:pt x="592835" y="1482089"/>
                  </a:lnTo>
                  <a:lnTo>
                    <a:pt x="605027" y="1487423"/>
                  </a:lnTo>
                  <a:close/>
                </a:path>
                <a:path w="1562100" h="1500504">
                  <a:moveTo>
                    <a:pt x="605027" y="1497408"/>
                  </a:moveTo>
                  <a:lnTo>
                    <a:pt x="605027" y="1487423"/>
                  </a:lnTo>
                  <a:lnTo>
                    <a:pt x="592835" y="1482089"/>
                  </a:lnTo>
                  <a:lnTo>
                    <a:pt x="592835" y="1499806"/>
                  </a:lnTo>
                  <a:lnTo>
                    <a:pt x="595121" y="1500377"/>
                  </a:lnTo>
                  <a:lnTo>
                    <a:pt x="597407" y="1500377"/>
                  </a:lnTo>
                  <a:lnTo>
                    <a:pt x="599693" y="1499615"/>
                  </a:lnTo>
                  <a:lnTo>
                    <a:pt x="605027" y="1497408"/>
                  </a:lnTo>
                  <a:close/>
                </a:path>
                <a:path w="1562100" h="1500504">
                  <a:moveTo>
                    <a:pt x="1549907" y="452008"/>
                  </a:moveTo>
                  <a:lnTo>
                    <a:pt x="1549907" y="415289"/>
                  </a:lnTo>
                  <a:lnTo>
                    <a:pt x="1540636" y="412912"/>
                  </a:lnTo>
                  <a:lnTo>
                    <a:pt x="1530857" y="449579"/>
                  </a:lnTo>
                  <a:lnTo>
                    <a:pt x="1516019" y="497885"/>
                  </a:lnTo>
                  <a:lnTo>
                    <a:pt x="1499695" y="545552"/>
                  </a:lnTo>
                  <a:lnTo>
                    <a:pt x="1481911" y="592549"/>
                  </a:lnTo>
                  <a:lnTo>
                    <a:pt x="1462691" y="638849"/>
                  </a:lnTo>
                  <a:lnTo>
                    <a:pt x="1442062" y="684420"/>
                  </a:lnTo>
                  <a:lnTo>
                    <a:pt x="1420047" y="729234"/>
                  </a:lnTo>
                  <a:lnTo>
                    <a:pt x="1396673" y="773262"/>
                  </a:lnTo>
                  <a:lnTo>
                    <a:pt x="1371965" y="816473"/>
                  </a:lnTo>
                  <a:lnTo>
                    <a:pt x="1345947" y="858837"/>
                  </a:lnTo>
                  <a:lnTo>
                    <a:pt x="1318645" y="900327"/>
                  </a:lnTo>
                  <a:lnTo>
                    <a:pt x="1290084" y="940912"/>
                  </a:lnTo>
                  <a:lnTo>
                    <a:pt x="1260288" y="980562"/>
                  </a:lnTo>
                  <a:lnTo>
                    <a:pt x="1229284" y="1019248"/>
                  </a:lnTo>
                  <a:lnTo>
                    <a:pt x="1197097" y="1056941"/>
                  </a:lnTo>
                  <a:lnTo>
                    <a:pt x="1163751" y="1093611"/>
                  </a:lnTo>
                  <a:lnTo>
                    <a:pt x="1129271" y="1129228"/>
                  </a:lnTo>
                  <a:lnTo>
                    <a:pt x="1093683" y="1163764"/>
                  </a:lnTo>
                  <a:lnTo>
                    <a:pt x="1057013" y="1197188"/>
                  </a:lnTo>
                  <a:lnTo>
                    <a:pt x="1019284" y="1229471"/>
                  </a:lnTo>
                  <a:lnTo>
                    <a:pt x="980522" y="1260583"/>
                  </a:lnTo>
                  <a:lnTo>
                    <a:pt x="940753" y="1290495"/>
                  </a:lnTo>
                  <a:lnTo>
                    <a:pt x="900002" y="1319178"/>
                  </a:lnTo>
                  <a:lnTo>
                    <a:pt x="858293" y="1346602"/>
                  </a:lnTo>
                  <a:lnTo>
                    <a:pt x="815652" y="1372737"/>
                  </a:lnTo>
                  <a:lnTo>
                    <a:pt x="772104" y="1397554"/>
                  </a:lnTo>
                  <a:lnTo>
                    <a:pt x="727674" y="1421023"/>
                  </a:lnTo>
                  <a:lnTo>
                    <a:pt x="682388" y="1443116"/>
                  </a:lnTo>
                  <a:lnTo>
                    <a:pt x="636269" y="1463802"/>
                  </a:lnTo>
                  <a:lnTo>
                    <a:pt x="601476" y="1478451"/>
                  </a:lnTo>
                  <a:lnTo>
                    <a:pt x="605027" y="1487423"/>
                  </a:lnTo>
                  <a:lnTo>
                    <a:pt x="605027" y="1497408"/>
                  </a:lnTo>
                  <a:lnTo>
                    <a:pt x="643889" y="1481327"/>
                  </a:lnTo>
                  <a:lnTo>
                    <a:pt x="689032" y="1461059"/>
                  </a:lnTo>
                  <a:lnTo>
                    <a:pt x="733377" y="1439480"/>
                  </a:lnTo>
                  <a:lnTo>
                    <a:pt x="776902" y="1416615"/>
                  </a:lnTo>
                  <a:lnTo>
                    <a:pt x="819584" y="1392491"/>
                  </a:lnTo>
                  <a:lnTo>
                    <a:pt x="861403" y="1367132"/>
                  </a:lnTo>
                  <a:lnTo>
                    <a:pt x="902337" y="1340566"/>
                  </a:lnTo>
                  <a:lnTo>
                    <a:pt x="942362" y="1312816"/>
                  </a:lnTo>
                  <a:lnTo>
                    <a:pt x="981459" y="1283909"/>
                  </a:lnTo>
                  <a:lnTo>
                    <a:pt x="1019604" y="1253870"/>
                  </a:lnTo>
                  <a:lnTo>
                    <a:pt x="1056777" y="1222726"/>
                  </a:lnTo>
                  <a:lnTo>
                    <a:pt x="1092955" y="1190501"/>
                  </a:lnTo>
                  <a:lnTo>
                    <a:pt x="1128116" y="1157221"/>
                  </a:lnTo>
                  <a:lnTo>
                    <a:pt x="1162238" y="1122913"/>
                  </a:lnTo>
                  <a:lnTo>
                    <a:pt x="1195300" y="1087600"/>
                  </a:lnTo>
                  <a:lnTo>
                    <a:pt x="1227281" y="1051310"/>
                  </a:lnTo>
                  <a:lnTo>
                    <a:pt x="1258157" y="1014068"/>
                  </a:lnTo>
                  <a:lnTo>
                    <a:pt x="1287907" y="975899"/>
                  </a:lnTo>
                  <a:lnTo>
                    <a:pt x="1316509" y="936829"/>
                  </a:lnTo>
                  <a:lnTo>
                    <a:pt x="1343943" y="896883"/>
                  </a:lnTo>
                  <a:lnTo>
                    <a:pt x="1370184" y="856088"/>
                  </a:lnTo>
                  <a:lnTo>
                    <a:pt x="1395213" y="814468"/>
                  </a:lnTo>
                  <a:lnTo>
                    <a:pt x="1419006" y="772050"/>
                  </a:lnTo>
                  <a:lnTo>
                    <a:pt x="1441543" y="728858"/>
                  </a:lnTo>
                  <a:lnTo>
                    <a:pt x="1462691" y="685147"/>
                  </a:lnTo>
                  <a:lnTo>
                    <a:pt x="1482758" y="640260"/>
                  </a:lnTo>
                  <a:lnTo>
                    <a:pt x="1501393" y="594903"/>
                  </a:lnTo>
                  <a:lnTo>
                    <a:pt x="1518684" y="548876"/>
                  </a:lnTo>
                  <a:lnTo>
                    <a:pt x="1534609" y="502205"/>
                  </a:lnTo>
                  <a:lnTo>
                    <a:pt x="1549145" y="454913"/>
                  </a:lnTo>
                  <a:lnTo>
                    <a:pt x="1549907" y="452008"/>
                  </a:lnTo>
                  <a:close/>
                </a:path>
                <a:path w="1562100" h="1500504">
                  <a:moveTo>
                    <a:pt x="1549907" y="415289"/>
                  </a:moveTo>
                  <a:lnTo>
                    <a:pt x="1543049" y="403859"/>
                  </a:lnTo>
                  <a:lnTo>
                    <a:pt x="1540636" y="412912"/>
                  </a:lnTo>
                  <a:lnTo>
                    <a:pt x="1549907" y="4152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0344" y="4897373"/>
              <a:ext cx="585978" cy="1589531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5790438" y="4887467"/>
              <a:ext cx="605790" cy="1609725"/>
            </a:xfrm>
            <a:custGeom>
              <a:avLst/>
              <a:gdLst/>
              <a:ahLst/>
              <a:cxnLst/>
              <a:rect l="l" t="t" r="r" b="b"/>
              <a:pathLst>
                <a:path w="605789" h="1609725">
                  <a:moveTo>
                    <a:pt x="605789" y="1491996"/>
                  </a:moveTo>
                  <a:lnTo>
                    <a:pt x="605789" y="1489710"/>
                  </a:lnTo>
                  <a:lnTo>
                    <a:pt x="605027" y="1487424"/>
                  </a:lnTo>
                  <a:lnTo>
                    <a:pt x="19049" y="6858"/>
                  </a:lnTo>
                  <a:lnTo>
                    <a:pt x="16763" y="2286"/>
                  </a:lnTo>
                  <a:lnTo>
                    <a:pt x="12191" y="0"/>
                  </a:lnTo>
                  <a:lnTo>
                    <a:pt x="7619" y="762"/>
                  </a:lnTo>
                  <a:lnTo>
                    <a:pt x="3047" y="2286"/>
                  </a:lnTo>
                  <a:lnTo>
                    <a:pt x="0" y="6096"/>
                  </a:lnTo>
                  <a:lnTo>
                    <a:pt x="761" y="10668"/>
                  </a:lnTo>
                  <a:lnTo>
                    <a:pt x="950" y="13676"/>
                  </a:lnTo>
                  <a:lnTo>
                    <a:pt x="19049" y="9906"/>
                  </a:lnTo>
                  <a:lnTo>
                    <a:pt x="22814" y="69361"/>
                  </a:lnTo>
                  <a:lnTo>
                    <a:pt x="584014" y="1485482"/>
                  </a:lnTo>
                  <a:lnTo>
                    <a:pt x="592835" y="1482090"/>
                  </a:lnTo>
                  <a:lnTo>
                    <a:pt x="592835" y="1502253"/>
                  </a:lnTo>
                  <a:lnTo>
                    <a:pt x="599693" y="1499616"/>
                  </a:lnTo>
                  <a:lnTo>
                    <a:pt x="601979" y="1498854"/>
                  </a:lnTo>
                  <a:lnTo>
                    <a:pt x="603503" y="1497330"/>
                  </a:lnTo>
                  <a:lnTo>
                    <a:pt x="605027" y="1494282"/>
                  </a:lnTo>
                  <a:lnTo>
                    <a:pt x="605789" y="1491996"/>
                  </a:lnTo>
                  <a:close/>
                </a:path>
                <a:path w="605789" h="1609725">
                  <a:moveTo>
                    <a:pt x="22814" y="69361"/>
                  </a:moveTo>
                  <a:lnTo>
                    <a:pt x="19049" y="9906"/>
                  </a:lnTo>
                  <a:lnTo>
                    <a:pt x="950" y="13676"/>
                  </a:lnTo>
                  <a:lnTo>
                    <a:pt x="761" y="13715"/>
                  </a:lnTo>
                  <a:lnTo>
                    <a:pt x="22814" y="69361"/>
                  </a:lnTo>
                  <a:close/>
                </a:path>
                <a:path w="605789" h="1609725">
                  <a:moveTo>
                    <a:pt x="119056" y="1589555"/>
                  </a:moveTo>
                  <a:lnTo>
                    <a:pt x="22814" y="69361"/>
                  </a:lnTo>
                  <a:lnTo>
                    <a:pt x="950" y="14192"/>
                  </a:lnTo>
                  <a:lnTo>
                    <a:pt x="950" y="13676"/>
                  </a:lnTo>
                  <a:lnTo>
                    <a:pt x="100583" y="1600200"/>
                  </a:lnTo>
                  <a:lnTo>
                    <a:pt x="100583" y="1602486"/>
                  </a:lnTo>
                  <a:lnTo>
                    <a:pt x="102107" y="1604772"/>
                  </a:lnTo>
                  <a:lnTo>
                    <a:pt x="105917" y="1608582"/>
                  </a:lnTo>
                  <a:lnTo>
                    <a:pt x="108203" y="1609344"/>
                  </a:lnTo>
                  <a:lnTo>
                    <a:pt x="108965" y="1609344"/>
                  </a:lnTo>
                  <a:lnTo>
                    <a:pt x="108965" y="1590294"/>
                  </a:lnTo>
                  <a:lnTo>
                    <a:pt x="119056" y="1589555"/>
                  </a:lnTo>
                  <a:close/>
                </a:path>
                <a:path w="605789" h="1609725">
                  <a:moveTo>
                    <a:pt x="119633" y="1598676"/>
                  </a:moveTo>
                  <a:lnTo>
                    <a:pt x="119056" y="1589555"/>
                  </a:lnTo>
                  <a:lnTo>
                    <a:pt x="110489" y="1590182"/>
                  </a:lnTo>
                  <a:lnTo>
                    <a:pt x="108965" y="1590294"/>
                  </a:lnTo>
                  <a:lnTo>
                    <a:pt x="119633" y="1598676"/>
                  </a:lnTo>
                  <a:close/>
                </a:path>
                <a:path w="605789" h="1609725">
                  <a:moveTo>
                    <a:pt x="119633" y="1608674"/>
                  </a:moveTo>
                  <a:lnTo>
                    <a:pt x="119633" y="1598676"/>
                  </a:lnTo>
                  <a:lnTo>
                    <a:pt x="108965" y="1590294"/>
                  </a:lnTo>
                  <a:lnTo>
                    <a:pt x="108965" y="1609344"/>
                  </a:lnTo>
                  <a:lnTo>
                    <a:pt x="110489" y="1609344"/>
                  </a:lnTo>
                  <a:lnTo>
                    <a:pt x="119056" y="1608717"/>
                  </a:lnTo>
                  <a:lnTo>
                    <a:pt x="119633" y="1608674"/>
                  </a:lnTo>
                  <a:close/>
                </a:path>
                <a:path w="605789" h="1609725">
                  <a:moveTo>
                    <a:pt x="592835" y="1502253"/>
                  </a:moveTo>
                  <a:lnTo>
                    <a:pt x="592835" y="1482090"/>
                  </a:lnTo>
                  <a:lnTo>
                    <a:pt x="587501" y="1494282"/>
                  </a:lnTo>
                  <a:lnTo>
                    <a:pt x="584014" y="1485482"/>
                  </a:lnTo>
                  <a:lnTo>
                    <a:pt x="517276" y="1509694"/>
                  </a:lnTo>
                  <a:lnTo>
                    <a:pt x="471203" y="1524425"/>
                  </a:lnTo>
                  <a:lnTo>
                    <a:pt x="424874" y="1537724"/>
                  </a:lnTo>
                  <a:lnTo>
                    <a:pt x="378265" y="1549600"/>
                  </a:lnTo>
                  <a:lnTo>
                    <a:pt x="331353" y="1560064"/>
                  </a:lnTo>
                  <a:lnTo>
                    <a:pt x="284115" y="1569127"/>
                  </a:lnTo>
                  <a:lnTo>
                    <a:pt x="236527" y="1576798"/>
                  </a:lnTo>
                  <a:lnTo>
                    <a:pt x="188566" y="1583088"/>
                  </a:lnTo>
                  <a:lnTo>
                    <a:pt x="140207" y="1588008"/>
                  </a:lnTo>
                  <a:lnTo>
                    <a:pt x="119056" y="1589555"/>
                  </a:lnTo>
                  <a:lnTo>
                    <a:pt x="119633" y="1598676"/>
                  </a:lnTo>
                  <a:lnTo>
                    <a:pt x="119633" y="1608674"/>
                  </a:lnTo>
                  <a:lnTo>
                    <a:pt x="140207" y="1607169"/>
                  </a:lnTo>
                  <a:lnTo>
                    <a:pt x="190663" y="1602035"/>
                  </a:lnTo>
                  <a:lnTo>
                    <a:pt x="239227" y="1595642"/>
                  </a:lnTo>
                  <a:lnTo>
                    <a:pt x="287437" y="1587861"/>
                  </a:lnTo>
                  <a:lnTo>
                    <a:pt x="335306" y="1578674"/>
                  </a:lnTo>
                  <a:lnTo>
                    <a:pt x="382845" y="1568065"/>
                  </a:lnTo>
                  <a:lnTo>
                    <a:pt x="430069" y="1556015"/>
                  </a:lnTo>
                  <a:lnTo>
                    <a:pt x="476991" y="1542507"/>
                  </a:lnTo>
                  <a:lnTo>
                    <a:pt x="523622" y="1527523"/>
                  </a:lnTo>
                  <a:lnTo>
                    <a:pt x="569975" y="1511046"/>
                  </a:lnTo>
                  <a:lnTo>
                    <a:pt x="592835" y="1502253"/>
                  </a:lnTo>
                  <a:close/>
                </a:path>
                <a:path w="605789" h="1609725">
                  <a:moveTo>
                    <a:pt x="592835" y="1482090"/>
                  </a:moveTo>
                  <a:lnTo>
                    <a:pt x="584014" y="1485482"/>
                  </a:lnTo>
                  <a:lnTo>
                    <a:pt x="587501" y="1494282"/>
                  </a:lnTo>
                  <a:lnTo>
                    <a:pt x="592835" y="1482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7763" y="4897373"/>
              <a:ext cx="1692402" cy="1592684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4198619" y="4888229"/>
              <a:ext cx="1711960" cy="1611630"/>
            </a:xfrm>
            <a:custGeom>
              <a:avLst/>
              <a:gdLst/>
              <a:ahLst/>
              <a:cxnLst/>
              <a:rect l="l" t="t" r="r" b="b"/>
              <a:pathLst>
                <a:path w="1711960" h="1611629">
                  <a:moveTo>
                    <a:pt x="1711452" y="1600961"/>
                  </a:moveTo>
                  <a:lnTo>
                    <a:pt x="1711452" y="1597914"/>
                  </a:lnTo>
                  <a:lnTo>
                    <a:pt x="1610867" y="9143"/>
                  </a:lnTo>
                  <a:lnTo>
                    <a:pt x="1610867" y="3809"/>
                  </a:lnTo>
                  <a:lnTo>
                    <a:pt x="1607058" y="0"/>
                  </a:lnTo>
                  <a:lnTo>
                    <a:pt x="6857" y="0"/>
                  </a:lnTo>
                  <a:lnTo>
                    <a:pt x="4571" y="762"/>
                  </a:lnTo>
                  <a:lnTo>
                    <a:pt x="762" y="4572"/>
                  </a:lnTo>
                  <a:lnTo>
                    <a:pt x="0" y="6858"/>
                  </a:lnTo>
                  <a:lnTo>
                    <a:pt x="0" y="35052"/>
                  </a:lnTo>
                  <a:lnTo>
                    <a:pt x="1474" y="82996"/>
                  </a:lnTo>
                  <a:lnTo>
                    <a:pt x="4337" y="130561"/>
                  </a:lnTo>
                  <a:lnTo>
                    <a:pt x="8567" y="177729"/>
                  </a:lnTo>
                  <a:lnTo>
                    <a:pt x="9143" y="182561"/>
                  </a:lnTo>
                  <a:lnTo>
                    <a:pt x="9143" y="19050"/>
                  </a:lnTo>
                  <a:lnTo>
                    <a:pt x="19050" y="9144"/>
                  </a:lnTo>
                  <a:lnTo>
                    <a:pt x="19050" y="19050"/>
                  </a:lnTo>
                  <a:lnTo>
                    <a:pt x="1592579" y="19050"/>
                  </a:lnTo>
                  <a:lnTo>
                    <a:pt x="1592579" y="9905"/>
                  </a:lnTo>
                  <a:lnTo>
                    <a:pt x="1601723" y="19050"/>
                  </a:lnTo>
                  <a:lnTo>
                    <a:pt x="1601723" y="155511"/>
                  </a:lnTo>
                  <a:lnTo>
                    <a:pt x="1691802" y="1589892"/>
                  </a:lnTo>
                  <a:lnTo>
                    <a:pt x="1701545" y="1589532"/>
                  </a:lnTo>
                  <a:lnTo>
                    <a:pt x="1701545" y="1608610"/>
                  </a:lnTo>
                  <a:lnTo>
                    <a:pt x="1702308" y="1608582"/>
                  </a:lnTo>
                  <a:lnTo>
                    <a:pt x="1706879" y="1607058"/>
                  </a:lnTo>
                  <a:lnTo>
                    <a:pt x="1710689" y="1603248"/>
                  </a:lnTo>
                  <a:lnTo>
                    <a:pt x="1711452" y="1600961"/>
                  </a:lnTo>
                  <a:close/>
                </a:path>
                <a:path w="1711960" h="1611629">
                  <a:moveTo>
                    <a:pt x="19050" y="19050"/>
                  </a:moveTo>
                  <a:lnTo>
                    <a:pt x="19050" y="9144"/>
                  </a:lnTo>
                  <a:lnTo>
                    <a:pt x="9143" y="19050"/>
                  </a:lnTo>
                  <a:lnTo>
                    <a:pt x="19050" y="19050"/>
                  </a:lnTo>
                  <a:close/>
                </a:path>
                <a:path w="1711960" h="1611629">
                  <a:moveTo>
                    <a:pt x="1701545" y="1608610"/>
                  </a:moveTo>
                  <a:lnTo>
                    <a:pt x="1701545" y="1589532"/>
                  </a:lnTo>
                  <a:lnTo>
                    <a:pt x="1692402" y="1599438"/>
                  </a:lnTo>
                  <a:lnTo>
                    <a:pt x="1691802" y="1589892"/>
                  </a:lnTo>
                  <a:lnTo>
                    <a:pt x="1661159" y="1591027"/>
                  </a:lnTo>
                  <a:lnTo>
                    <a:pt x="1613281" y="1592146"/>
                  </a:lnTo>
                  <a:lnTo>
                    <a:pt x="1592580" y="1592036"/>
                  </a:lnTo>
                  <a:lnTo>
                    <a:pt x="1565702" y="1591853"/>
                  </a:lnTo>
                  <a:lnTo>
                    <a:pt x="1564405" y="1591844"/>
                  </a:lnTo>
                  <a:lnTo>
                    <a:pt x="1518443" y="1590154"/>
                  </a:lnTo>
                  <a:lnTo>
                    <a:pt x="1516888" y="1590096"/>
                  </a:lnTo>
                  <a:lnTo>
                    <a:pt x="1471524" y="1587068"/>
                  </a:lnTo>
                  <a:lnTo>
                    <a:pt x="1469719" y="1586948"/>
                  </a:lnTo>
                  <a:lnTo>
                    <a:pt x="1422917" y="1582417"/>
                  </a:lnTo>
                  <a:lnTo>
                    <a:pt x="1376506" y="1576526"/>
                  </a:lnTo>
                  <a:lnTo>
                    <a:pt x="1330505" y="1569292"/>
                  </a:lnTo>
                  <a:lnTo>
                    <a:pt x="1284936" y="1560737"/>
                  </a:lnTo>
                  <a:lnTo>
                    <a:pt x="1239820" y="1550880"/>
                  </a:lnTo>
                  <a:lnTo>
                    <a:pt x="1195177" y="1539741"/>
                  </a:lnTo>
                  <a:lnTo>
                    <a:pt x="1151030" y="1527340"/>
                  </a:lnTo>
                  <a:lnTo>
                    <a:pt x="1107400" y="1513697"/>
                  </a:lnTo>
                  <a:lnTo>
                    <a:pt x="1064306" y="1498832"/>
                  </a:lnTo>
                  <a:lnTo>
                    <a:pt x="1021771" y="1482764"/>
                  </a:lnTo>
                  <a:lnTo>
                    <a:pt x="979815" y="1465514"/>
                  </a:lnTo>
                  <a:lnTo>
                    <a:pt x="938460" y="1447101"/>
                  </a:lnTo>
                  <a:lnTo>
                    <a:pt x="897727" y="1427546"/>
                  </a:lnTo>
                  <a:lnTo>
                    <a:pt x="857637" y="1406867"/>
                  </a:lnTo>
                  <a:lnTo>
                    <a:pt x="818210" y="1385086"/>
                  </a:lnTo>
                  <a:lnTo>
                    <a:pt x="779469" y="1362222"/>
                  </a:lnTo>
                  <a:lnTo>
                    <a:pt x="741433" y="1338295"/>
                  </a:lnTo>
                  <a:lnTo>
                    <a:pt x="704125" y="1313325"/>
                  </a:lnTo>
                  <a:lnTo>
                    <a:pt x="667566" y="1287331"/>
                  </a:lnTo>
                  <a:lnTo>
                    <a:pt x="631775" y="1260334"/>
                  </a:lnTo>
                  <a:lnTo>
                    <a:pt x="596775" y="1232354"/>
                  </a:lnTo>
                  <a:lnTo>
                    <a:pt x="562587" y="1203409"/>
                  </a:lnTo>
                  <a:lnTo>
                    <a:pt x="529232" y="1173522"/>
                  </a:lnTo>
                  <a:lnTo>
                    <a:pt x="496730" y="1142710"/>
                  </a:lnTo>
                  <a:lnTo>
                    <a:pt x="465104" y="1110994"/>
                  </a:lnTo>
                  <a:lnTo>
                    <a:pt x="434373" y="1078395"/>
                  </a:lnTo>
                  <a:lnTo>
                    <a:pt x="404560" y="1044931"/>
                  </a:lnTo>
                  <a:lnTo>
                    <a:pt x="375685" y="1010623"/>
                  </a:lnTo>
                  <a:lnTo>
                    <a:pt x="347769" y="975491"/>
                  </a:lnTo>
                  <a:lnTo>
                    <a:pt x="320834" y="939554"/>
                  </a:lnTo>
                  <a:lnTo>
                    <a:pt x="294900" y="902832"/>
                  </a:lnTo>
                  <a:lnTo>
                    <a:pt x="269989" y="865346"/>
                  </a:lnTo>
                  <a:lnTo>
                    <a:pt x="246121" y="827116"/>
                  </a:lnTo>
                  <a:lnTo>
                    <a:pt x="223319" y="788160"/>
                  </a:lnTo>
                  <a:lnTo>
                    <a:pt x="201603" y="748500"/>
                  </a:lnTo>
                  <a:lnTo>
                    <a:pt x="180993" y="708154"/>
                  </a:lnTo>
                  <a:lnTo>
                    <a:pt x="161512" y="667143"/>
                  </a:lnTo>
                  <a:lnTo>
                    <a:pt x="143180" y="625487"/>
                  </a:lnTo>
                  <a:lnTo>
                    <a:pt x="126018" y="583205"/>
                  </a:lnTo>
                  <a:lnTo>
                    <a:pt x="110048" y="540318"/>
                  </a:lnTo>
                  <a:lnTo>
                    <a:pt x="95291" y="496846"/>
                  </a:lnTo>
                  <a:lnTo>
                    <a:pt x="81767" y="452808"/>
                  </a:lnTo>
                  <a:lnTo>
                    <a:pt x="69498" y="408224"/>
                  </a:lnTo>
                  <a:lnTo>
                    <a:pt x="58504" y="363114"/>
                  </a:lnTo>
                  <a:lnTo>
                    <a:pt x="48808" y="317498"/>
                  </a:lnTo>
                  <a:lnTo>
                    <a:pt x="40430" y="271395"/>
                  </a:lnTo>
                  <a:lnTo>
                    <a:pt x="33391" y="224827"/>
                  </a:lnTo>
                  <a:lnTo>
                    <a:pt x="27713" y="177812"/>
                  </a:lnTo>
                  <a:lnTo>
                    <a:pt x="23415" y="130371"/>
                  </a:lnTo>
                  <a:lnTo>
                    <a:pt x="20521" y="82524"/>
                  </a:lnTo>
                  <a:lnTo>
                    <a:pt x="19050" y="34290"/>
                  </a:lnTo>
                  <a:lnTo>
                    <a:pt x="19050" y="19050"/>
                  </a:lnTo>
                  <a:lnTo>
                    <a:pt x="9143" y="19050"/>
                  </a:lnTo>
                  <a:lnTo>
                    <a:pt x="9143" y="182561"/>
                  </a:lnTo>
                  <a:lnTo>
                    <a:pt x="14145" y="224480"/>
                  </a:lnTo>
                  <a:lnTo>
                    <a:pt x="21049" y="270795"/>
                  </a:lnTo>
                  <a:lnTo>
                    <a:pt x="29261" y="316656"/>
                  </a:lnTo>
                  <a:lnTo>
                    <a:pt x="38760" y="362043"/>
                  </a:lnTo>
                  <a:lnTo>
                    <a:pt x="49526" y="406937"/>
                  </a:lnTo>
                  <a:lnTo>
                    <a:pt x="61539" y="451320"/>
                  </a:lnTo>
                  <a:lnTo>
                    <a:pt x="74778" y="495172"/>
                  </a:lnTo>
                  <a:lnTo>
                    <a:pt x="89223" y="538474"/>
                  </a:lnTo>
                  <a:lnTo>
                    <a:pt x="104855" y="581208"/>
                  </a:lnTo>
                  <a:lnTo>
                    <a:pt x="121652" y="623353"/>
                  </a:lnTo>
                  <a:lnTo>
                    <a:pt x="139596" y="664893"/>
                  </a:lnTo>
                  <a:lnTo>
                    <a:pt x="158666" y="705806"/>
                  </a:lnTo>
                  <a:lnTo>
                    <a:pt x="178841" y="746075"/>
                  </a:lnTo>
                  <a:lnTo>
                    <a:pt x="200101" y="785681"/>
                  </a:lnTo>
                  <a:lnTo>
                    <a:pt x="222427" y="824603"/>
                  </a:lnTo>
                  <a:lnTo>
                    <a:pt x="245798" y="862824"/>
                  </a:lnTo>
                  <a:lnTo>
                    <a:pt x="270195" y="900324"/>
                  </a:lnTo>
                  <a:lnTo>
                    <a:pt x="295596" y="937085"/>
                  </a:lnTo>
                  <a:lnTo>
                    <a:pt x="321981" y="973087"/>
                  </a:lnTo>
                  <a:lnTo>
                    <a:pt x="349332" y="1008311"/>
                  </a:lnTo>
                  <a:lnTo>
                    <a:pt x="377627" y="1042739"/>
                  </a:lnTo>
                  <a:lnTo>
                    <a:pt x="406846" y="1076351"/>
                  </a:lnTo>
                  <a:lnTo>
                    <a:pt x="436969" y="1109128"/>
                  </a:lnTo>
                  <a:lnTo>
                    <a:pt x="467977" y="1141052"/>
                  </a:lnTo>
                  <a:lnTo>
                    <a:pt x="499848" y="1172103"/>
                  </a:lnTo>
                  <a:lnTo>
                    <a:pt x="532563" y="1202263"/>
                  </a:lnTo>
                  <a:lnTo>
                    <a:pt x="566101" y="1231511"/>
                  </a:lnTo>
                  <a:lnTo>
                    <a:pt x="600443" y="1259830"/>
                  </a:lnTo>
                  <a:lnTo>
                    <a:pt x="635568" y="1287201"/>
                  </a:lnTo>
                  <a:lnTo>
                    <a:pt x="671456" y="1313604"/>
                  </a:lnTo>
                  <a:lnTo>
                    <a:pt x="708087" y="1339020"/>
                  </a:lnTo>
                  <a:lnTo>
                    <a:pt x="745441" y="1363431"/>
                  </a:lnTo>
                  <a:lnTo>
                    <a:pt x="783498" y="1386817"/>
                  </a:lnTo>
                  <a:lnTo>
                    <a:pt x="822237" y="1409159"/>
                  </a:lnTo>
                  <a:lnTo>
                    <a:pt x="861639" y="1430439"/>
                  </a:lnTo>
                  <a:lnTo>
                    <a:pt x="901682" y="1450637"/>
                  </a:lnTo>
                  <a:lnTo>
                    <a:pt x="942348" y="1469734"/>
                  </a:lnTo>
                  <a:lnTo>
                    <a:pt x="983616" y="1487712"/>
                  </a:lnTo>
                  <a:lnTo>
                    <a:pt x="1025465" y="1504551"/>
                  </a:lnTo>
                  <a:lnTo>
                    <a:pt x="1067876" y="1520233"/>
                  </a:lnTo>
                  <a:lnTo>
                    <a:pt x="1110829" y="1534738"/>
                  </a:lnTo>
                  <a:lnTo>
                    <a:pt x="1154303" y="1548047"/>
                  </a:lnTo>
                  <a:lnTo>
                    <a:pt x="1198278" y="1560142"/>
                  </a:lnTo>
                  <a:lnTo>
                    <a:pt x="1242734" y="1571003"/>
                  </a:lnTo>
                  <a:lnTo>
                    <a:pt x="1287651" y="1580611"/>
                  </a:lnTo>
                  <a:lnTo>
                    <a:pt x="1333008" y="1588948"/>
                  </a:lnTo>
                  <a:lnTo>
                    <a:pt x="1378787" y="1595995"/>
                  </a:lnTo>
                  <a:lnTo>
                    <a:pt x="1424965" y="1601731"/>
                  </a:lnTo>
                  <a:lnTo>
                    <a:pt x="1471524" y="1606139"/>
                  </a:lnTo>
                  <a:lnTo>
                    <a:pt x="1516888" y="1609098"/>
                  </a:lnTo>
                  <a:lnTo>
                    <a:pt x="1518443" y="1609200"/>
                  </a:lnTo>
                  <a:lnTo>
                    <a:pt x="1564405" y="1610847"/>
                  </a:lnTo>
                  <a:lnTo>
                    <a:pt x="1565702" y="1610894"/>
                  </a:lnTo>
                  <a:lnTo>
                    <a:pt x="1592580" y="1611068"/>
                  </a:lnTo>
                  <a:lnTo>
                    <a:pt x="1610867" y="1611186"/>
                  </a:lnTo>
                  <a:lnTo>
                    <a:pt x="1613281" y="1611202"/>
                  </a:lnTo>
                  <a:lnTo>
                    <a:pt x="1660397" y="1610123"/>
                  </a:lnTo>
                  <a:lnTo>
                    <a:pt x="1701545" y="1608610"/>
                  </a:lnTo>
                  <a:close/>
                </a:path>
                <a:path w="1711960" h="1611629">
                  <a:moveTo>
                    <a:pt x="1601723" y="19050"/>
                  </a:moveTo>
                  <a:lnTo>
                    <a:pt x="1592579" y="9905"/>
                  </a:lnTo>
                  <a:lnTo>
                    <a:pt x="1593154" y="19050"/>
                  </a:lnTo>
                  <a:lnTo>
                    <a:pt x="1601723" y="19050"/>
                  </a:lnTo>
                  <a:close/>
                </a:path>
                <a:path w="1711960" h="1611629">
                  <a:moveTo>
                    <a:pt x="1593154" y="19050"/>
                  </a:moveTo>
                  <a:lnTo>
                    <a:pt x="1592579" y="9905"/>
                  </a:lnTo>
                  <a:lnTo>
                    <a:pt x="1592579" y="19050"/>
                  </a:lnTo>
                  <a:lnTo>
                    <a:pt x="1593154" y="19050"/>
                  </a:lnTo>
                  <a:close/>
                </a:path>
                <a:path w="1711960" h="1611629">
                  <a:moveTo>
                    <a:pt x="1601723" y="155511"/>
                  </a:moveTo>
                  <a:lnTo>
                    <a:pt x="1601723" y="19050"/>
                  </a:lnTo>
                  <a:lnTo>
                    <a:pt x="1593154" y="19050"/>
                  </a:lnTo>
                  <a:lnTo>
                    <a:pt x="1601723" y="155511"/>
                  </a:lnTo>
                  <a:close/>
                </a:path>
                <a:path w="1711960" h="1611629">
                  <a:moveTo>
                    <a:pt x="1701545" y="1589532"/>
                  </a:moveTo>
                  <a:lnTo>
                    <a:pt x="1692402" y="1589870"/>
                  </a:lnTo>
                  <a:lnTo>
                    <a:pt x="1691802" y="1589892"/>
                  </a:lnTo>
                  <a:lnTo>
                    <a:pt x="1692402" y="1599438"/>
                  </a:lnTo>
                  <a:lnTo>
                    <a:pt x="1701545" y="15895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07763" y="3305555"/>
              <a:ext cx="1592580" cy="1591818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4198619" y="3295649"/>
              <a:ext cx="1611630" cy="1611630"/>
            </a:xfrm>
            <a:custGeom>
              <a:avLst/>
              <a:gdLst/>
              <a:ahLst/>
              <a:cxnLst/>
              <a:rect l="l" t="t" r="r" b="b"/>
              <a:pathLst>
                <a:path w="1611629" h="1611629">
                  <a:moveTo>
                    <a:pt x="1611630" y="1607058"/>
                  </a:moveTo>
                  <a:lnTo>
                    <a:pt x="1611630" y="6858"/>
                  </a:lnTo>
                  <a:lnTo>
                    <a:pt x="1610106" y="4572"/>
                  </a:lnTo>
                  <a:lnTo>
                    <a:pt x="1606296" y="762"/>
                  </a:lnTo>
                  <a:lnTo>
                    <a:pt x="1604010" y="0"/>
                  </a:lnTo>
                  <a:lnTo>
                    <a:pt x="1601724" y="0"/>
                  </a:lnTo>
                  <a:lnTo>
                    <a:pt x="1561338" y="747"/>
                  </a:lnTo>
                  <a:lnTo>
                    <a:pt x="1512913" y="2672"/>
                  </a:lnTo>
                  <a:lnTo>
                    <a:pt x="1464830" y="6013"/>
                  </a:lnTo>
                  <a:lnTo>
                    <a:pt x="1417541" y="10716"/>
                  </a:lnTo>
                  <a:lnTo>
                    <a:pt x="1370669" y="16777"/>
                  </a:lnTo>
                  <a:lnTo>
                    <a:pt x="1324233" y="24176"/>
                  </a:lnTo>
                  <a:lnTo>
                    <a:pt x="1278253" y="32894"/>
                  </a:lnTo>
                  <a:lnTo>
                    <a:pt x="1232749" y="42909"/>
                  </a:lnTo>
                  <a:lnTo>
                    <a:pt x="1187742" y="54203"/>
                  </a:lnTo>
                  <a:lnTo>
                    <a:pt x="1143251" y="66755"/>
                  </a:lnTo>
                  <a:lnTo>
                    <a:pt x="1099296" y="80545"/>
                  </a:lnTo>
                  <a:lnTo>
                    <a:pt x="1055897" y="95553"/>
                  </a:lnTo>
                  <a:lnTo>
                    <a:pt x="1013074" y="111759"/>
                  </a:lnTo>
                  <a:lnTo>
                    <a:pt x="970847" y="129143"/>
                  </a:lnTo>
                  <a:lnTo>
                    <a:pt x="929236" y="147685"/>
                  </a:lnTo>
                  <a:lnTo>
                    <a:pt x="888261" y="167364"/>
                  </a:lnTo>
                  <a:lnTo>
                    <a:pt x="847943" y="188162"/>
                  </a:lnTo>
                  <a:lnTo>
                    <a:pt x="808300" y="210058"/>
                  </a:lnTo>
                  <a:lnTo>
                    <a:pt x="769354" y="233032"/>
                  </a:lnTo>
                  <a:lnTo>
                    <a:pt x="731123" y="257063"/>
                  </a:lnTo>
                  <a:lnTo>
                    <a:pt x="693629" y="282132"/>
                  </a:lnTo>
                  <a:lnTo>
                    <a:pt x="656890" y="308219"/>
                  </a:lnTo>
                  <a:lnTo>
                    <a:pt x="620928" y="335304"/>
                  </a:lnTo>
                  <a:lnTo>
                    <a:pt x="585761" y="363367"/>
                  </a:lnTo>
                  <a:lnTo>
                    <a:pt x="551410" y="392387"/>
                  </a:lnTo>
                  <a:lnTo>
                    <a:pt x="517895" y="422345"/>
                  </a:lnTo>
                  <a:lnTo>
                    <a:pt x="485237" y="453221"/>
                  </a:lnTo>
                  <a:lnTo>
                    <a:pt x="453454" y="484994"/>
                  </a:lnTo>
                  <a:lnTo>
                    <a:pt x="422566" y="517645"/>
                  </a:lnTo>
                  <a:lnTo>
                    <a:pt x="392595" y="551153"/>
                  </a:lnTo>
                  <a:lnTo>
                    <a:pt x="363560" y="585499"/>
                  </a:lnTo>
                  <a:lnTo>
                    <a:pt x="335480" y="620663"/>
                  </a:lnTo>
                  <a:lnTo>
                    <a:pt x="308376" y="656624"/>
                  </a:lnTo>
                  <a:lnTo>
                    <a:pt x="282268" y="693363"/>
                  </a:lnTo>
                  <a:lnTo>
                    <a:pt x="257176" y="730859"/>
                  </a:lnTo>
                  <a:lnTo>
                    <a:pt x="233119" y="769093"/>
                  </a:lnTo>
                  <a:lnTo>
                    <a:pt x="210119" y="808044"/>
                  </a:lnTo>
                  <a:lnTo>
                    <a:pt x="188194" y="847692"/>
                  </a:lnTo>
                  <a:lnTo>
                    <a:pt x="167364" y="888018"/>
                  </a:lnTo>
                  <a:lnTo>
                    <a:pt x="147651" y="929001"/>
                  </a:lnTo>
                  <a:lnTo>
                    <a:pt x="129073" y="970622"/>
                  </a:lnTo>
                  <a:lnTo>
                    <a:pt x="111650" y="1012860"/>
                  </a:lnTo>
                  <a:lnTo>
                    <a:pt x="95404" y="1055695"/>
                  </a:lnTo>
                  <a:lnTo>
                    <a:pt x="80353" y="1099107"/>
                  </a:lnTo>
                  <a:lnTo>
                    <a:pt x="66517" y="1143077"/>
                  </a:lnTo>
                  <a:lnTo>
                    <a:pt x="53918" y="1187584"/>
                  </a:lnTo>
                  <a:lnTo>
                    <a:pt x="42574" y="1232608"/>
                  </a:lnTo>
                  <a:lnTo>
                    <a:pt x="32505" y="1278129"/>
                  </a:lnTo>
                  <a:lnTo>
                    <a:pt x="23732" y="1324128"/>
                  </a:lnTo>
                  <a:lnTo>
                    <a:pt x="16274" y="1370583"/>
                  </a:lnTo>
                  <a:lnTo>
                    <a:pt x="10152" y="1417476"/>
                  </a:lnTo>
                  <a:lnTo>
                    <a:pt x="5386" y="1464785"/>
                  </a:lnTo>
                  <a:lnTo>
                    <a:pt x="1995" y="1512492"/>
                  </a:lnTo>
                  <a:lnTo>
                    <a:pt x="0" y="1560576"/>
                  </a:lnTo>
                  <a:lnTo>
                    <a:pt x="0" y="1604772"/>
                  </a:lnTo>
                  <a:lnTo>
                    <a:pt x="762" y="1607058"/>
                  </a:lnTo>
                  <a:lnTo>
                    <a:pt x="4572" y="1610868"/>
                  </a:lnTo>
                  <a:lnTo>
                    <a:pt x="6858" y="1611630"/>
                  </a:lnTo>
                  <a:lnTo>
                    <a:pt x="9144" y="1611630"/>
                  </a:lnTo>
                  <a:lnTo>
                    <a:pt x="9144" y="1592580"/>
                  </a:lnTo>
                  <a:lnTo>
                    <a:pt x="19050" y="1592580"/>
                  </a:lnTo>
                  <a:lnTo>
                    <a:pt x="19050" y="1561338"/>
                  </a:lnTo>
                  <a:lnTo>
                    <a:pt x="21074" y="1512929"/>
                  </a:lnTo>
                  <a:lnTo>
                    <a:pt x="24529" y="1464906"/>
                  </a:lnTo>
                  <a:lnTo>
                    <a:pt x="29395" y="1417290"/>
                  </a:lnTo>
                  <a:lnTo>
                    <a:pt x="35652" y="1370100"/>
                  </a:lnTo>
                  <a:lnTo>
                    <a:pt x="43277" y="1323358"/>
                  </a:lnTo>
                  <a:lnTo>
                    <a:pt x="52250" y="1277086"/>
                  </a:lnTo>
                  <a:lnTo>
                    <a:pt x="62550" y="1231304"/>
                  </a:lnTo>
                  <a:lnTo>
                    <a:pt x="74157" y="1186033"/>
                  </a:lnTo>
                  <a:lnTo>
                    <a:pt x="87049" y="1141295"/>
                  </a:lnTo>
                  <a:lnTo>
                    <a:pt x="101206" y="1097110"/>
                  </a:lnTo>
                  <a:lnTo>
                    <a:pt x="116607" y="1053500"/>
                  </a:lnTo>
                  <a:lnTo>
                    <a:pt x="133230" y="1010485"/>
                  </a:lnTo>
                  <a:lnTo>
                    <a:pt x="151056" y="968087"/>
                  </a:lnTo>
                  <a:lnTo>
                    <a:pt x="170063" y="926327"/>
                  </a:lnTo>
                  <a:lnTo>
                    <a:pt x="190229" y="885225"/>
                  </a:lnTo>
                  <a:lnTo>
                    <a:pt x="211536" y="844802"/>
                  </a:lnTo>
                  <a:lnTo>
                    <a:pt x="233961" y="805081"/>
                  </a:lnTo>
                  <a:lnTo>
                    <a:pt x="257483" y="766081"/>
                  </a:lnTo>
                  <a:lnTo>
                    <a:pt x="282082" y="727824"/>
                  </a:lnTo>
                  <a:lnTo>
                    <a:pt x="307738" y="690331"/>
                  </a:lnTo>
                  <a:lnTo>
                    <a:pt x="334428" y="653623"/>
                  </a:lnTo>
                  <a:lnTo>
                    <a:pt x="362132" y="617721"/>
                  </a:lnTo>
                  <a:lnTo>
                    <a:pt x="390830" y="582646"/>
                  </a:lnTo>
                  <a:lnTo>
                    <a:pt x="420500" y="548419"/>
                  </a:lnTo>
                  <a:lnTo>
                    <a:pt x="451122" y="515061"/>
                  </a:lnTo>
                  <a:lnTo>
                    <a:pt x="482674" y="482593"/>
                  </a:lnTo>
                  <a:lnTo>
                    <a:pt x="515136" y="451037"/>
                  </a:lnTo>
                  <a:lnTo>
                    <a:pt x="548487" y="420412"/>
                  </a:lnTo>
                  <a:lnTo>
                    <a:pt x="582707" y="390741"/>
                  </a:lnTo>
                  <a:lnTo>
                    <a:pt x="617773" y="362044"/>
                  </a:lnTo>
                  <a:lnTo>
                    <a:pt x="653666" y="334343"/>
                  </a:lnTo>
                  <a:lnTo>
                    <a:pt x="690364" y="307658"/>
                  </a:lnTo>
                  <a:lnTo>
                    <a:pt x="727847" y="282010"/>
                  </a:lnTo>
                  <a:lnTo>
                    <a:pt x="766094" y="257421"/>
                  </a:lnTo>
                  <a:lnTo>
                    <a:pt x="805083" y="233912"/>
                  </a:lnTo>
                  <a:lnTo>
                    <a:pt x="844795" y="211503"/>
                  </a:lnTo>
                  <a:lnTo>
                    <a:pt x="885207" y="190215"/>
                  </a:lnTo>
                  <a:lnTo>
                    <a:pt x="926300" y="170071"/>
                  </a:lnTo>
                  <a:lnTo>
                    <a:pt x="968052" y="151090"/>
                  </a:lnTo>
                  <a:lnTo>
                    <a:pt x="1010443" y="133294"/>
                  </a:lnTo>
                  <a:lnTo>
                    <a:pt x="1053451" y="116703"/>
                  </a:lnTo>
                  <a:lnTo>
                    <a:pt x="1097056" y="101340"/>
                  </a:lnTo>
                  <a:lnTo>
                    <a:pt x="1141237" y="87224"/>
                  </a:lnTo>
                  <a:lnTo>
                    <a:pt x="1185973" y="74378"/>
                  </a:lnTo>
                  <a:lnTo>
                    <a:pt x="1231243" y="62821"/>
                  </a:lnTo>
                  <a:lnTo>
                    <a:pt x="1277027" y="52575"/>
                  </a:lnTo>
                  <a:lnTo>
                    <a:pt x="1323303" y="43662"/>
                  </a:lnTo>
                  <a:lnTo>
                    <a:pt x="1370050" y="36101"/>
                  </a:lnTo>
                  <a:lnTo>
                    <a:pt x="1417248" y="29915"/>
                  </a:lnTo>
                  <a:lnTo>
                    <a:pt x="1464830" y="25129"/>
                  </a:lnTo>
                  <a:lnTo>
                    <a:pt x="1512514" y="21777"/>
                  </a:lnTo>
                  <a:lnTo>
                    <a:pt x="1560576" y="19842"/>
                  </a:lnTo>
                  <a:lnTo>
                    <a:pt x="1592580" y="19222"/>
                  </a:lnTo>
                  <a:lnTo>
                    <a:pt x="1592580" y="9906"/>
                  </a:lnTo>
                  <a:lnTo>
                    <a:pt x="1601724" y="19050"/>
                  </a:lnTo>
                  <a:lnTo>
                    <a:pt x="1601724" y="1611630"/>
                  </a:lnTo>
                  <a:lnTo>
                    <a:pt x="1607058" y="1611630"/>
                  </a:lnTo>
                  <a:lnTo>
                    <a:pt x="1611630" y="1607058"/>
                  </a:lnTo>
                  <a:close/>
                </a:path>
                <a:path w="1611629" h="1611629">
                  <a:moveTo>
                    <a:pt x="1601724" y="1592580"/>
                  </a:moveTo>
                  <a:lnTo>
                    <a:pt x="9144" y="1592580"/>
                  </a:lnTo>
                  <a:lnTo>
                    <a:pt x="19050" y="1602486"/>
                  </a:lnTo>
                  <a:lnTo>
                    <a:pt x="19050" y="1611630"/>
                  </a:lnTo>
                  <a:lnTo>
                    <a:pt x="1592580" y="1611630"/>
                  </a:lnTo>
                  <a:lnTo>
                    <a:pt x="1592580" y="1601724"/>
                  </a:lnTo>
                  <a:lnTo>
                    <a:pt x="1601724" y="1592580"/>
                  </a:lnTo>
                  <a:close/>
                </a:path>
                <a:path w="1611629" h="1611629">
                  <a:moveTo>
                    <a:pt x="19050" y="1611630"/>
                  </a:moveTo>
                  <a:lnTo>
                    <a:pt x="19050" y="1602486"/>
                  </a:lnTo>
                  <a:lnTo>
                    <a:pt x="9144" y="1592580"/>
                  </a:lnTo>
                  <a:lnTo>
                    <a:pt x="9144" y="1611630"/>
                  </a:lnTo>
                  <a:lnTo>
                    <a:pt x="19050" y="1611630"/>
                  </a:lnTo>
                  <a:close/>
                </a:path>
                <a:path w="1611629" h="1611629">
                  <a:moveTo>
                    <a:pt x="1601724" y="19050"/>
                  </a:moveTo>
                  <a:lnTo>
                    <a:pt x="1592580" y="9906"/>
                  </a:lnTo>
                  <a:lnTo>
                    <a:pt x="1592580" y="19222"/>
                  </a:lnTo>
                  <a:lnTo>
                    <a:pt x="1601724" y="19050"/>
                  </a:lnTo>
                  <a:close/>
                </a:path>
                <a:path w="1611629" h="1611629">
                  <a:moveTo>
                    <a:pt x="1601724" y="1592580"/>
                  </a:moveTo>
                  <a:lnTo>
                    <a:pt x="1601724" y="19050"/>
                  </a:lnTo>
                  <a:lnTo>
                    <a:pt x="1592580" y="19222"/>
                  </a:lnTo>
                  <a:lnTo>
                    <a:pt x="1592580" y="1592580"/>
                  </a:lnTo>
                  <a:lnTo>
                    <a:pt x="1601724" y="1592580"/>
                  </a:lnTo>
                  <a:close/>
                </a:path>
                <a:path w="1611629" h="1611629">
                  <a:moveTo>
                    <a:pt x="1601724" y="1611630"/>
                  </a:moveTo>
                  <a:lnTo>
                    <a:pt x="1601724" y="1592580"/>
                  </a:lnTo>
                  <a:lnTo>
                    <a:pt x="1592580" y="1601724"/>
                  </a:lnTo>
                  <a:lnTo>
                    <a:pt x="1592580" y="1611630"/>
                  </a:lnTo>
                  <a:lnTo>
                    <a:pt x="1601724" y="16116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6493764" y="3636517"/>
            <a:ext cx="228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3F3F3F"/>
                </a:solidFill>
                <a:latin typeface="Arial MT"/>
                <a:cs typeface="Arial MT"/>
              </a:rPr>
              <a:t>19%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076693" y="4728460"/>
            <a:ext cx="228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3F3F3F"/>
                </a:solidFill>
                <a:latin typeface="Arial MT"/>
                <a:cs typeface="Arial MT"/>
              </a:rPr>
              <a:t>10%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741417" y="5740392"/>
            <a:ext cx="228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3F3F3F"/>
                </a:solidFill>
                <a:latin typeface="Arial MT"/>
                <a:cs typeface="Arial MT"/>
              </a:rPr>
              <a:t>15%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038850" y="6222738"/>
            <a:ext cx="1651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3F3F3F"/>
                </a:solidFill>
                <a:latin typeface="Arial MT"/>
                <a:cs typeface="Arial MT"/>
              </a:rPr>
              <a:t>5%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725920" y="5844028"/>
            <a:ext cx="228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3F3F3F"/>
                </a:solidFill>
                <a:latin typeface="Arial MT"/>
                <a:cs typeface="Arial MT"/>
              </a:rPr>
              <a:t>26%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696967" y="3820152"/>
            <a:ext cx="228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3F3F3F"/>
                </a:solidFill>
                <a:latin typeface="Arial MT"/>
                <a:cs typeface="Arial MT"/>
              </a:rPr>
              <a:t>25%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112258" y="2885186"/>
            <a:ext cx="244348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Family</a:t>
            </a:r>
            <a:r>
              <a:rPr dirty="0" sz="16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Budget</a:t>
            </a:r>
            <a:r>
              <a:rPr dirty="0" sz="16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$31,000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7866126" y="4264152"/>
            <a:ext cx="984885" cy="1266825"/>
            <a:chOff x="7866126" y="4264152"/>
            <a:chExt cx="984885" cy="1266825"/>
          </a:xfrm>
        </p:grpSpPr>
        <p:pic>
          <p:nvPicPr>
            <p:cNvPr id="25" name="object 2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66126" y="4264152"/>
              <a:ext cx="984503" cy="1266444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16418" y="4330446"/>
              <a:ext cx="80009" cy="80010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25562" y="4550664"/>
              <a:ext cx="61722" cy="60960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16418" y="4540758"/>
              <a:ext cx="80009" cy="80772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25562" y="4761738"/>
              <a:ext cx="61722" cy="60960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16418" y="4751832"/>
              <a:ext cx="80009" cy="80772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25562" y="4972812"/>
              <a:ext cx="61722" cy="60960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16418" y="4962906"/>
              <a:ext cx="80009" cy="80772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25562" y="5183886"/>
              <a:ext cx="61722" cy="60960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16418" y="5173980"/>
              <a:ext cx="80009" cy="80010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25562" y="5394198"/>
              <a:ext cx="61722" cy="61722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16418" y="5385054"/>
              <a:ext cx="80009" cy="80010"/>
            </a:xfrm>
            <a:prstGeom prst="rect">
              <a:avLst/>
            </a:prstGeom>
          </p:spPr>
        </p:pic>
      </p:grpSp>
      <p:sp>
        <p:nvSpPr>
          <p:cNvPr id="37" name="object 37" descr=""/>
          <p:cNvSpPr txBox="1"/>
          <p:nvPr/>
        </p:nvSpPr>
        <p:spPr>
          <a:xfrm>
            <a:off x="8012430" y="4206494"/>
            <a:ext cx="798195" cy="1292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539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Arial MT"/>
                <a:cs typeface="Arial MT"/>
              </a:rPr>
              <a:t>Other Recreation Transportation Clothing housing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r>
              <a:rPr dirty="0" sz="900" spc="-20">
                <a:solidFill>
                  <a:srgbClr val="585858"/>
                </a:solidFill>
                <a:latin typeface="Arial MT"/>
                <a:cs typeface="Arial MT"/>
              </a:rPr>
              <a:t>Food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3729228" y="2797301"/>
            <a:ext cx="5202555" cy="3837940"/>
          </a:xfrm>
          <a:custGeom>
            <a:avLst/>
            <a:gdLst/>
            <a:ahLst/>
            <a:cxnLst/>
            <a:rect l="l" t="t" r="r" b="b"/>
            <a:pathLst>
              <a:path w="5202555" h="3837940">
                <a:moveTo>
                  <a:pt x="5202174" y="3835146"/>
                </a:moveTo>
                <a:lnTo>
                  <a:pt x="5202174" y="2285"/>
                </a:lnTo>
                <a:lnTo>
                  <a:pt x="5200650" y="0"/>
                </a:lnTo>
                <a:lnTo>
                  <a:pt x="2285" y="0"/>
                </a:lnTo>
                <a:lnTo>
                  <a:pt x="0" y="2286"/>
                </a:lnTo>
                <a:lnTo>
                  <a:pt x="0" y="3835146"/>
                </a:lnTo>
                <a:lnTo>
                  <a:pt x="2286" y="3837432"/>
                </a:lnTo>
                <a:lnTo>
                  <a:pt x="4572" y="3837432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5193030" y="9905"/>
                </a:lnTo>
                <a:lnTo>
                  <a:pt x="5193030" y="4571"/>
                </a:lnTo>
                <a:lnTo>
                  <a:pt x="5197602" y="9905"/>
                </a:lnTo>
                <a:lnTo>
                  <a:pt x="5197602" y="3837432"/>
                </a:lnTo>
                <a:lnTo>
                  <a:pt x="5200650" y="3837432"/>
                </a:lnTo>
                <a:lnTo>
                  <a:pt x="5202174" y="3835146"/>
                </a:lnTo>
                <a:close/>
              </a:path>
              <a:path w="5202555" h="383794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5202555" h="3837940">
                <a:moveTo>
                  <a:pt x="9905" y="3827526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3827526"/>
                </a:lnTo>
                <a:lnTo>
                  <a:pt x="9905" y="3827526"/>
                </a:lnTo>
                <a:close/>
              </a:path>
              <a:path w="5202555" h="3837940">
                <a:moveTo>
                  <a:pt x="5197602" y="3827526"/>
                </a:moveTo>
                <a:lnTo>
                  <a:pt x="4572" y="3827526"/>
                </a:lnTo>
                <a:lnTo>
                  <a:pt x="9905" y="3832098"/>
                </a:lnTo>
                <a:lnTo>
                  <a:pt x="9905" y="3837432"/>
                </a:lnTo>
                <a:lnTo>
                  <a:pt x="5193030" y="3837432"/>
                </a:lnTo>
                <a:lnTo>
                  <a:pt x="5193030" y="3832098"/>
                </a:lnTo>
                <a:lnTo>
                  <a:pt x="5197602" y="3827526"/>
                </a:lnTo>
                <a:close/>
              </a:path>
              <a:path w="5202555" h="3837940">
                <a:moveTo>
                  <a:pt x="9905" y="3837432"/>
                </a:moveTo>
                <a:lnTo>
                  <a:pt x="9905" y="3832098"/>
                </a:lnTo>
                <a:lnTo>
                  <a:pt x="4572" y="3827526"/>
                </a:lnTo>
                <a:lnTo>
                  <a:pt x="4572" y="3837432"/>
                </a:lnTo>
                <a:lnTo>
                  <a:pt x="9905" y="3837432"/>
                </a:lnTo>
                <a:close/>
              </a:path>
              <a:path w="5202555" h="3837940">
                <a:moveTo>
                  <a:pt x="5197602" y="9905"/>
                </a:moveTo>
                <a:lnTo>
                  <a:pt x="5193030" y="4571"/>
                </a:lnTo>
                <a:lnTo>
                  <a:pt x="5193030" y="9905"/>
                </a:lnTo>
                <a:lnTo>
                  <a:pt x="5197602" y="9905"/>
                </a:lnTo>
                <a:close/>
              </a:path>
              <a:path w="5202555" h="3837940">
                <a:moveTo>
                  <a:pt x="5197602" y="3827526"/>
                </a:moveTo>
                <a:lnTo>
                  <a:pt x="5197602" y="9905"/>
                </a:lnTo>
                <a:lnTo>
                  <a:pt x="5193030" y="9905"/>
                </a:lnTo>
                <a:lnTo>
                  <a:pt x="5193030" y="3827526"/>
                </a:lnTo>
                <a:lnTo>
                  <a:pt x="5197602" y="3827526"/>
                </a:lnTo>
                <a:close/>
              </a:path>
              <a:path w="5202555" h="3837940">
                <a:moveTo>
                  <a:pt x="5197602" y="3837432"/>
                </a:moveTo>
                <a:lnTo>
                  <a:pt x="5197602" y="3827526"/>
                </a:lnTo>
                <a:lnTo>
                  <a:pt x="5193030" y="3832098"/>
                </a:lnTo>
                <a:lnTo>
                  <a:pt x="5193030" y="3837432"/>
                </a:lnTo>
                <a:lnTo>
                  <a:pt x="5197602" y="383743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1020526" y="1529595"/>
            <a:ext cx="7112000" cy="612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chart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shows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family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spends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yearly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income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$31,000.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much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money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does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family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spend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transportation?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2024-12-16T04:40:59Z</dcterms:created>
  <dcterms:modified xsi:type="dcterms:W3CDTF">2024-12-16T04:40:59Z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2018-07-30T00:00:00Z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2024-12-16T00:00:00Z</vt:filetime>
  </property>
  <property fmtid="{D5CDD505-2E9C-101B-9397-08002B2CF9AE}" pid="5" name="Producer">
    <vt:lpwstr>Acrobat Distiller 10.0.0 (Windows)</vt:lpwstr>
  </property>
</Properties>
</file>