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82" r:id="rId3"/>
    <p:sldId id="260" r:id="rId4"/>
    <p:sldId id="259" r:id="rId5"/>
    <p:sldId id="281" r:id="rId6"/>
    <p:sldId id="327" r:id="rId7"/>
    <p:sldId id="277" r:id="rId8"/>
    <p:sldId id="330" r:id="rId9"/>
    <p:sldId id="328" r:id="rId10"/>
    <p:sldId id="329" r:id="rId11"/>
    <p:sldId id="261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263" r:id="rId23"/>
    <p:sldId id="265" r:id="rId24"/>
    <p:sldId id="266" r:id="rId25"/>
    <p:sldId id="268" r:id="rId26"/>
    <p:sldId id="343" r:id="rId27"/>
    <p:sldId id="341" r:id="rId28"/>
    <p:sldId id="342" r:id="rId29"/>
    <p:sldId id="279" r:id="rId30"/>
    <p:sldId id="275" r:id="rId31"/>
    <p:sldId id="271" r:id="rId32"/>
    <p:sldId id="280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283" r:id="rId41"/>
    <p:sldId id="284" r:id="rId42"/>
    <p:sldId id="285" r:id="rId43"/>
    <p:sldId id="352" r:id="rId44"/>
    <p:sldId id="351" r:id="rId45"/>
    <p:sldId id="286" r:id="rId46"/>
    <p:sldId id="287" r:id="rId47"/>
    <p:sldId id="353" r:id="rId48"/>
    <p:sldId id="288" r:id="rId49"/>
    <p:sldId id="362" r:id="rId50"/>
    <p:sldId id="363" r:id="rId51"/>
    <p:sldId id="364" r:id="rId52"/>
    <p:sldId id="365" r:id="rId53"/>
    <p:sldId id="366" r:id="rId54"/>
    <p:sldId id="290" r:id="rId55"/>
    <p:sldId id="354" r:id="rId56"/>
    <p:sldId id="355" r:id="rId57"/>
    <p:sldId id="356" r:id="rId58"/>
    <p:sldId id="357" r:id="rId59"/>
    <p:sldId id="358" r:id="rId60"/>
    <p:sldId id="291" r:id="rId61"/>
    <p:sldId id="359" r:id="rId62"/>
    <p:sldId id="292" r:id="rId63"/>
    <p:sldId id="360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6" r:id="rId77"/>
    <p:sldId id="307" r:id="rId78"/>
    <p:sldId id="308" r:id="rId79"/>
    <p:sldId id="309" r:id="rId80"/>
    <p:sldId id="310" r:id="rId81"/>
    <p:sldId id="311" r:id="rId82"/>
    <p:sldId id="312" r:id="rId83"/>
    <p:sldId id="313" r:id="rId84"/>
    <p:sldId id="314" r:id="rId85"/>
    <p:sldId id="315" r:id="rId86"/>
    <p:sldId id="320" r:id="rId87"/>
    <p:sldId id="316" r:id="rId88"/>
    <p:sldId id="317" r:id="rId89"/>
    <p:sldId id="318" r:id="rId90"/>
    <p:sldId id="319" r:id="rId91"/>
    <p:sldId id="321" r:id="rId92"/>
    <p:sldId id="322" r:id="rId93"/>
    <p:sldId id="323" r:id="rId94"/>
    <p:sldId id="324" r:id="rId95"/>
    <p:sldId id="325" r:id="rId96"/>
    <p:sldId id="326" r:id="rId97"/>
    <p:sldId id="361" r:id="rId9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BCC"/>
    <a:srgbClr val="FB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556415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Presentación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10359" y="4873928"/>
            <a:ext cx="5909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Autor: </a:t>
            </a:r>
            <a:r>
              <a:rPr lang="es-ES" b="1" dirty="0"/>
              <a:t>Jaime Aguilá Sánchez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Ciclo Desarrollo de Aplicaciones Multiplataforma</a:t>
            </a:r>
            <a:br>
              <a:rPr lang="es-ES" dirty="0"/>
            </a:br>
            <a:r>
              <a:rPr lang="es-ES" dirty="0"/>
              <a:t>Memoria del Proyecto de DAM</a:t>
            </a:r>
            <a:br>
              <a:rPr lang="es-ES" dirty="0"/>
            </a:br>
            <a:r>
              <a:rPr lang="es-ES" dirty="0"/>
              <a:t>IES Abastos. Curso 2015/16. Grupo 7U. 27 de Mayo de 2016</a:t>
            </a:r>
            <a:br>
              <a:rPr lang="es-ES" dirty="0"/>
            </a:br>
            <a:r>
              <a:rPr lang="es-ES" dirty="0"/>
              <a:t>Tutor individual: Alfredo </a:t>
            </a:r>
            <a:r>
              <a:rPr lang="es-ES" dirty="0" err="1"/>
              <a:t>Oltra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61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Casuísticas típicas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59779" y="1964417"/>
            <a:ext cx="2841172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Apertura y cierre de conexiones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282425" y="1968469"/>
            <a:ext cx="195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Tipo de conector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180614" y="1968468"/>
            <a:ext cx="3118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Campos de ordenación y filtrados</a:t>
            </a:r>
            <a:endParaRPr lang="es-ES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25" y="3056847"/>
            <a:ext cx="1954834" cy="20185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264" y="3056847"/>
            <a:ext cx="1955007" cy="20187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245" y="2971527"/>
            <a:ext cx="2234240" cy="2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658" y="2729239"/>
            <a:ext cx="480876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355280" y="2152978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1517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658" y="2729239"/>
            <a:ext cx="480876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355280" y="2152978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1517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658" y="2729239"/>
            <a:ext cx="480876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355280" y="2152978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1517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658" y="2729239"/>
            <a:ext cx="480876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355280" y="2152978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1517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658" y="2729239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355280" y="2152978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1517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658" y="2729239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106892" y="2733873"/>
            <a:ext cx="5608858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el título de Técnico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DAM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355280" y="2152978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515099" y="2152978"/>
            <a:ext cx="4629579" cy="576262"/>
          </a:xfrm>
        </p:spPr>
        <p:txBody>
          <a:bodyPr anchor="t"/>
          <a:lstStyle/>
          <a:p>
            <a:pPr algn="ctr"/>
            <a:r>
              <a:rPr lang="es-ES" b="1" dirty="0"/>
              <a:t>Personales</a:t>
            </a:r>
          </a:p>
        </p:txBody>
      </p:sp>
    </p:spTree>
    <p:extLst>
      <p:ext uri="{BB962C8B-B14F-4D97-AF65-F5344CB8AC3E}">
        <p14:creationId xmlns:p14="http://schemas.microsoft.com/office/powerpoint/2010/main" val="1517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658" y="2729239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106892" y="2733873"/>
            <a:ext cx="560885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el título de Técnico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DAM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 de diseño y practicar principios de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355280" y="2152978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515099" y="2152978"/>
            <a:ext cx="4629579" cy="576262"/>
          </a:xfrm>
        </p:spPr>
        <p:txBody>
          <a:bodyPr anchor="t"/>
          <a:lstStyle/>
          <a:p>
            <a:pPr algn="ctr"/>
            <a:r>
              <a:rPr lang="es-ES" b="1" dirty="0"/>
              <a:t>Personales</a:t>
            </a:r>
          </a:p>
        </p:txBody>
      </p:sp>
    </p:spTree>
    <p:extLst>
      <p:ext uri="{BB962C8B-B14F-4D97-AF65-F5344CB8AC3E}">
        <p14:creationId xmlns:p14="http://schemas.microsoft.com/office/powerpoint/2010/main" val="1517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658" y="2729239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106892" y="2733873"/>
            <a:ext cx="5608858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el título de Técnico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DAM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 de diseño y practicar principios de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Aprender a usar test unitarios en .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355280" y="2152978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515099" y="2152978"/>
            <a:ext cx="4629579" cy="576262"/>
          </a:xfrm>
        </p:spPr>
        <p:txBody>
          <a:bodyPr anchor="t"/>
          <a:lstStyle/>
          <a:p>
            <a:pPr algn="ctr"/>
            <a:r>
              <a:rPr lang="es-ES" b="1" dirty="0"/>
              <a:t>Personales</a:t>
            </a:r>
          </a:p>
        </p:txBody>
      </p:sp>
    </p:spTree>
    <p:extLst>
      <p:ext uri="{BB962C8B-B14F-4D97-AF65-F5344CB8AC3E}">
        <p14:creationId xmlns:p14="http://schemas.microsoft.com/office/powerpoint/2010/main" val="1517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9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5658" y="2729239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106892" y="2733873"/>
            <a:ext cx="560885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el título de Técnico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DAM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 de diseño y practicar principios de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Aprender a usar test unitarios en .NET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una aplicación funcional para toma de decisiones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355280" y="2152978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515099" y="2152978"/>
            <a:ext cx="4629579" cy="576262"/>
          </a:xfrm>
        </p:spPr>
        <p:txBody>
          <a:bodyPr anchor="t"/>
          <a:lstStyle/>
          <a:p>
            <a:pPr algn="ctr"/>
            <a:r>
              <a:rPr lang="es-ES" b="1" dirty="0"/>
              <a:t>Personales</a:t>
            </a:r>
          </a:p>
        </p:txBody>
      </p:sp>
    </p:spTree>
    <p:extLst>
      <p:ext uri="{BB962C8B-B14F-4D97-AF65-F5344CB8AC3E}">
        <p14:creationId xmlns:p14="http://schemas.microsoft.com/office/powerpoint/2010/main" val="1517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8228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Planificación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79" y="1382378"/>
            <a:ext cx="9566910" cy="46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8615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090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Requisitos mínimos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824843" y="2622414"/>
            <a:ext cx="7086600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XP o superior, con .NET 4.0 instalado.</a:t>
            </a:r>
          </a:p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base de datos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instalada.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Diagrama </a:t>
            </a:r>
            <a:r>
              <a:rPr lang="es-ES" b="1" dirty="0" smtClean="0"/>
              <a:t>de casos </a:t>
            </a:r>
            <a:r>
              <a:rPr lang="es-ES" b="1" dirty="0"/>
              <a:t>de uso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238" y="1794292"/>
            <a:ext cx="688086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090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Diagrama de </a:t>
            </a:r>
            <a:r>
              <a:rPr lang="es-ES" b="1" dirty="0" smtClean="0"/>
              <a:t>clases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090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Diagrama de </a:t>
            </a:r>
            <a:r>
              <a:rPr lang="es-ES" b="1" dirty="0" smtClean="0"/>
              <a:t>clases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03" y="1803846"/>
            <a:ext cx="2524125" cy="752475"/>
          </a:xfrm>
          <a:prstGeom prst="rect">
            <a:avLst/>
          </a:prstGeom>
        </p:spPr>
      </p:pic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820641" y="1998084"/>
            <a:ext cx="1699074" cy="576262"/>
          </a:xfrm>
        </p:spPr>
        <p:txBody>
          <a:bodyPr anchor="t"/>
          <a:lstStyle/>
          <a:p>
            <a:pPr algn="r"/>
            <a:r>
              <a:rPr lang="es-ES" sz="2400" dirty="0" smtClean="0"/>
              <a:t>Conectores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453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090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Diagrama de </a:t>
            </a:r>
            <a:r>
              <a:rPr lang="es-ES" b="1" dirty="0" smtClean="0"/>
              <a:t>clases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03" y="1803846"/>
            <a:ext cx="2524125" cy="752475"/>
          </a:xfrm>
          <a:prstGeom prst="rect">
            <a:avLst/>
          </a:prstGeom>
        </p:spPr>
      </p:pic>
      <p:pic>
        <p:nvPicPr>
          <p:cNvPr id="5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03" y="2994259"/>
            <a:ext cx="7200900" cy="1000125"/>
          </a:xfrm>
          <a:prstGeom prst="rect">
            <a:avLst/>
          </a:prstGeom>
        </p:spPr>
      </p:pic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820641" y="1998084"/>
            <a:ext cx="1699074" cy="576262"/>
          </a:xfrm>
        </p:spPr>
        <p:txBody>
          <a:bodyPr anchor="t"/>
          <a:lstStyle/>
          <a:p>
            <a:pPr algn="r"/>
            <a:r>
              <a:rPr lang="es-ES" sz="2400" dirty="0" smtClean="0"/>
              <a:t>Conectores</a:t>
            </a:r>
            <a:endParaRPr lang="es-ES" sz="2400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2081898" y="3187475"/>
            <a:ext cx="1436913" cy="576262"/>
          </a:xfrm>
        </p:spPr>
        <p:txBody>
          <a:bodyPr anchor="t"/>
          <a:lstStyle/>
          <a:p>
            <a:pPr algn="r"/>
            <a:r>
              <a:rPr lang="es-ES" sz="2400" dirty="0" smtClean="0"/>
              <a:t>Test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93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090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Diagrama de </a:t>
            </a:r>
            <a:r>
              <a:rPr lang="es-ES" b="1" dirty="0" smtClean="0"/>
              <a:t>clases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03" y="1803846"/>
            <a:ext cx="2524125" cy="752475"/>
          </a:xfrm>
          <a:prstGeom prst="rect">
            <a:avLst/>
          </a:prstGeom>
        </p:spPr>
      </p:pic>
      <p:pic>
        <p:nvPicPr>
          <p:cNvPr id="5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03" y="2994259"/>
            <a:ext cx="7200900" cy="1000125"/>
          </a:xfrm>
          <a:prstGeom prst="rect">
            <a:avLst/>
          </a:prstGeom>
        </p:spPr>
      </p:pic>
      <p:pic>
        <p:nvPicPr>
          <p:cNvPr id="6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703" y="4513496"/>
            <a:ext cx="6496050" cy="1228725"/>
          </a:xfrm>
          <a:prstGeom prst="rect">
            <a:avLst/>
          </a:prstGeom>
        </p:spPr>
      </p:pic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820641" y="1998084"/>
            <a:ext cx="1699074" cy="576262"/>
          </a:xfrm>
        </p:spPr>
        <p:txBody>
          <a:bodyPr anchor="t"/>
          <a:lstStyle/>
          <a:p>
            <a:pPr algn="r"/>
            <a:r>
              <a:rPr lang="es-ES" sz="2400" dirty="0" smtClean="0"/>
              <a:t>Conectores</a:t>
            </a:r>
            <a:endParaRPr lang="es-ES" sz="2400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2081898" y="3187475"/>
            <a:ext cx="1436913" cy="576262"/>
          </a:xfrm>
        </p:spPr>
        <p:txBody>
          <a:bodyPr anchor="t"/>
          <a:lstStyle/>
          <a:p>
            <a:pPr algn="r"/>
            <a:r>
              <a:rPr lang="es-ES" sz="2400" dirty="0" smtClean="0"/>
              <a:t>Test</a:t>
            </a:r>
            <a:endParaRPr lang="es-ES" sz="2400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1812477" y="4857709"/>
            <a:ext cx="1706334" cy="576262"/>
          </a:xfrm>
        </p:spPr>
        <p:txBody>
          <a:bodyPr anchor="t"/>
          <a:lstStyle/>
          <a:p>
            <a:pPr algn="r"/>
            <a:r>
              <a:rPr lang="es-ES" sz="2400" dirty="0" smtClean="0"/>
              <a:t>Resultados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93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80" y="1811121"/>
            <a:ext cx="6496050" cy="39243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84310" y="710292"/>
            <a:ext cx="10018713" cy="590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smtClean="0"/>
              <a:t>Diagrama de clases</a:t>
            </a:r>
            <a:endParaRPr lang="es-ES" b="1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1317755" y="3137127"/>
            <a:ext cx="2200275" cy="576262"/>
          </a:xfrm>
        </p:spPr>
        <p:txBody>
          <a:bodyPr anchor="t"/>
          <a:lstStyle/>
          <a:p>
            <a:pPr algn="r"/>
            <a:r>
              <a:rPr lang="es-ES" sz="2400" dirty="0" smtClean="0"/>
              <a:t>Ejecución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512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547257"/>
            <a:ext cx="10018713" cy="1494064"/>
          </a:xfrm>
        </p:spPr>
        <p:txBody>
          <a:bodyPr/>
          <a:lstStyle/>
          <a:p>
            <a:r>
              <a:rPr lang="es-ES" b="1" dirty="0" smtClean="0"/>
              <a:t>Test de Sistemas Gestores</a:t>
            </a:r>
            <a:br>
              <a:rPr lang="es-ES" b="1" dirty="0" smtClean="0"/>
            </a:br>
            <a:r>
              <a:rPr lang="es-ES" b="1" dirty="0" smtClean="0"/>
              <a:t>de Bases de Datos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82283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Mockups</a:t>
            </a:r>
            <a:r>
              <a:rPr lang="es-ES" b="1" dirty="0" smtClean="0"/>
              <a:t> o diseños previos</a:t>
            </a:r>
            <a:endParaRPr lang="es-E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73" y="1696982"/>
            <a:ext cx="4329113" cy="19192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606" y="1730320"/>
            <a:ext cx="4286250" cy="18526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744" y="4011780"/>
            <a:ext cx="4103370" cy="184594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06" y="3857952"/>
            <a:ext cx="3600450" cy="21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Tecnologías y Herramientas</a:t>
            </a:r>
            <a:endParaRPr lang="es-ES" sz="9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93072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Tecnologías </a:t>
            </a:r>
            <a:r>
              <a:rPr lang="es-ES" b="1" dirty="0"/>
              <a:t>y herramientas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Tecnologías y Herramientas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3" name="Rectángulo 2"/>
          <p:cNvSpPr/>
          <p:nvPr/>
        </p:nvSpPr>
        <p:spPr>
          <a:xfrm>
            <a:off x="3910598" y="1945495"/>
            <a:ext cx="4808764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93072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Tecnologías </a:t>
            </a:r>
            <a:r>
              <a:rPr lang="es-ES" b="1" dirty="0"/>
              <a:t>y herramientas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Tecnologías y Herramientas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3" name="Rectángulo 2"/>
          <p:cNvSpPr/>
          <p:nvPr/>
        </p:nvSpPr>
        <p:spPr>
          <a:xfrm>
            <a:off x="3910598" y="1945495"/>
            <a:ext cx="480876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93072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Tecnologías </a:t>
            </a:r>
            <a:r>
              <a:rPr lang="es-ES" b="1" dirty="0"/>
              <a:t>y herramientas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Tecnologías y Herramientas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3" name="Rectángulo 2"/>
          <p:cNvSpPr/>
          <p:nvPr/>
        </p:nvSpPr>
        <p:spPr>
          <a:xfrm>
            <a:off x="3910598" y="1945495"/>
            <a:ext cx="480876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WINFORMS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93072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Tecnologías </a:t>
            </a:r>
            <a:r>
              <a:rPr lang="es-ES" b="1" dirty="0"/>
              <a:t>y herramientas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Tecnologías y Herramientas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3" name="Rectángulo 2"/>
          <p:cNvSpPr/>
          <p:nvPr/>
        </p:nvSpPr>
        <p:spPr>
          <a:xfrm>
            <a:off x="3910598" y="1945495"/>
            <a:ext cx="480876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WINFORMS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 2010 –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93072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Tecnologías </a:t>
            </a:r>
            <a:r>
              <a:rPr lang="es-ES" b="1" dirty="0"/>
              <a:t>y herramientas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Tecnologías y Herramientas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3" name="Rectángulo 2"/>
          <p:cNvSpPr/>
          <p:nvPr/>
        </p:nvSpPr>
        <p:spPr>
          <a:xfrm>
            <a:off x="3910598" y="1945495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WINFORMS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 2010 – IDE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VERSIONES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93072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Tecnologías </a:t>
            </a:r>
            <a:r>
              <a:rPr lang="es-ES" b="1" dirty="0"/>
              <a:t>y herramientas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Tecnologías y Herramientas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3" name="Rectángulo 2"/>
          <p:cNvSpPr/>
          <p:nvPr/>
        </p:nvSpPr>
        <p:spPr>
          <a:xfrm>
            <a:off x="3910598" y="1945495"/>
            <a:ext cx="4808764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WINFORMS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 2010 – IDE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VERSIONES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93072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Tecnologías </a:t>
            </a:r>
            <a:r>
              <a:rPr lang="es-ES" b="1" dirty="0"/>
              <a:t>y herramientas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Tecnologías y Herramientas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3" name="Rectángulo 2"/>
          <p:cNvSpPr/>
          <p:nvPr/>
        </p:nvSpPr>
        <p:spPr>
          <a:xfrm>
            <a:off x="3910598" y="1945495"/>
            <a:ext cx="480876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WINFORMS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 2010 – IDE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VERSIONES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93072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Tecnologías </a:t>
            </a:r>
            <a:r>
              <a:rPr lang="es-ES" b="1" dirty="0"/>
              <a:t>y herramientas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Tecnologías y Herramientas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3" name="Rectángulo 2"/>
          <p:cNvSpPr/>
          <p:nvPr/>
        </p:nvSpPr>
        <p:spPr>
          <a:xfrm>
            <a:off x="3910598" y="1945495"/>
            <a:ext cx="4808764" cy="3465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WINFORMS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 2010 – IDE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VERSIONES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8228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Definición de SGBD SQL, </a:t>
            </a:r>
            <a:r>
              <a:rPr lang="es-ES" b="1" dirty="0" err="1" smtClean="0"/>
              <a:t>NoSQL</a:t>
            </a:r>
            <a:r>
              <a:rPr lang="es-ES" b="1" dirty="0" smtClean="0"/>
              <a:t> </a:t>
            </a:r>
            <a:r>
              <a:rPr lang="es-ES" b="1" dirty="0"/>
              <a:t>Y ORM</a:t>
            </a:r>
            <a:endParaRPr lang="es-ES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51567"/>
              </p:ext>
            </p:extLst>
          </p:nvPr>
        </p:nvGraphicFramePr>
        <p:xfrm>
          <a:off x="1509416" y="2062182"/>
          <a:ext cx="9945077" cy="2919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0220">
                  <a:extLst>
                    <a:ext uri="{9D8B030D-6E8A-4147-A177-3AD203B41FA5}">
                      <a16:colId xmlns:a16="http://schemas.microsoft.com/office/drawing/2014/main" xmlns="" val="1156750325"/>
                    </a:ext>
                  </a:extLst>
                </a:gridCol>
                <a:gridCol w="2743200"/>
                <a:gridCol w="3461657"/>
              </a:tblGrid>
              <a:tr h="332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SQL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 err="1">
                          <a:effectLst/>
                        </a:rPr>
                        <a:t>NoSQL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ORM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2773282"/>
                  </a:ext>
                </a:extLst>
              </a:tr>
              <a:tr h="27415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Ventajas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0081308"/>
                  </a:ext>
                </a:extLst>
              </a:tr>
              <a:tr h="274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Lenguaje estándar SQL</a:t>
                      </a:r>
                      <a:endParaRPr lang="es-E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Escalabilidad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Reutilización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/>
                </a:tc>
                <a:extLst>
                  <a:ext uri="{0D108BD9-81ED-4DB2-BD59-A6C34878D82A}">
                    <a16:rowId xmlns:a16="http://schemas.microsoft.com/office/drawing/2014/main" xmlns="" val="3335441285"/>
                  </a:ext>
                </a:extLst>
              </a:tr>
              <a:tr h="274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0" dirty="0">
                          <a:solidFill>
                            <a:schemeClr val="tx1"/>
                          </a:solidFill>
                          <a:effectLst/>
                        </a:rPr>
                        <a:t>Integridad</a:t>
                      </a:r>
                      <a:endParaRPr lang="es-E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rgbClr val="F7DB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Rapidez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rgbClr val="F7DB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Abstracción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/>
                </a:tc>
                <a:extLst>
                  <a:ext uri="{0D108BD9-81ED-4DB2-BD59-A6C34878D82A}">
                    <a16:rowId xmlns:a16="http://schemas.microsoft.com/office/drawing/2014/main" xmlns="" val="3109547244"/>
                  </a:ext>
                </a:extLst>
              </a:tr>
              <a:tr h="27415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Desventajas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738083"/>
                  </a:ext>
                </a:extLst>
              </a:tr>
              <a:tr h="274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0" dirty="0">
                          <a:solidFill>
                            <a:schemeClr val="tx1"/>
                          </a:solidFill>
                          <a:effectLst/>
                        </a:rPr>
                        <a:t>Tamaño</a:t>
                      </a:r>
                      <a:endParaRPr lang="es-E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rgbClr val="F7DB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Madurez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Tiempo de aprendizaje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/>
                </a:tc>
                <a:extLst>
                  <a:ext uri="{0D108BD9-81ED-4DB2-BD59-A6C34878D82A}">
                    <a16:rowId xmlns:a16="http://schemas.microsoft.com/office/drawing/2014/main" xmlns="" val="2281419046"/>
                  </a:ext>
                </a:extLst>
              </a:tr>
              <a:tr h="274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0" dirty="0">
                          <a:solidFill>
                            <a:schemeClr val="tx1"/>
                          </a:solidFill>
                          <a:effectLst/>
                        </a:rPr>
                        <a:t>Lentitud por verificaciones</a:t>
                      </a:r>
                      <a:endParaRPr lang="es-E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Compatibilidad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Lentitud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62" marR="118362" marT="0" marB="0"/>
                </a:tc>
                <a:extLst>
                  <a:ext uri="{0D108BD9-81ED-4DB2-BD59-A6C34878D82A}">
                    <a16:rowId xmlns:a16="http://schemas.microsoft.com/office/drawing/2014/main" xmlns="" val="237407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3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482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Metodología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3003674" y="1598386"/>
            <a:ext cx="6989411" cy="576262"/>
          </a:xfrm>
        </p:spPr>
        <p:txBody>
          <a:bodyPr anchor="t"/>
          <a:lstStyle/>
          <a:p>
            <a:pPr algn="ctr"/>
            <a:r>
              <a:rPr lang="es-ES" dirty="0"/>
              <a:t>Metodologías Ágiles frente a las tradicionales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26" y="2389414"/>
            <a:ext cx="6124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TDD (Test-</a:t>
            </a:r>
            <a:r>
              <a:rPr lang="es-ES" b="1" dirty="0" err="1"/>
              <a:t>Driven</a:t>
            </a:r>
            <a:r>
              <a:rPr lang="es-ES" b="1" dirty="0"/>
              <a:t> </a:t>
            </a:r>
            <a:r>
              <a:rPr lang="es-ES" b="1" dirty="0" err="1"/>
              <a:t>Development</a:t>
            </a:r>
            <a:r>
              <a:rPr lang="es-ES" b="1" dirty="0" smtClean="0"/>
              <a:t>)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72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TDD (Test-</a:t>
            </a:r>
            <a:r>
              <a:rPr lang="es-ES" b="1" dirty="0" err="1"/>
              <a:t>Driven</a:t>
            </a:r>
            <a:r>
              <a:rPr lang="es-ES" b="1" dirty="0"/>
              <a:t> </a:t>
            </a:r>
            <a:r>
              <a:rPr lang="es-ES" b="1" dirty="0" err="1"/>
              <a:t>Development</a:t>
            </a:r>
            <a:r>
              <a:rPr lang="es-ES" b="1" dirty="0" smtClean="0"/>
              <a:t>)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13" y="2250642"/>
            <a:ext cx="2324100" cy="232410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3" name="Marcador de texto 2"/>
          <p:cNvSpPr>
            <a:spLocks noGrp="1"/>
          </p:cNvSpPr>
          <p:nvPr>
            <p:ph type="body" idx="1"/>
          </p:nvPr>
        </p:nvSpPr>
        <p:spPr>
          <a:xfrm>
            <a:off x="2783325" y="4730522"/>
            <a:ext cx="2200275" cy="576262"/>
          </a:xfrm>
        </p:spPr>
        <p:txBody>
          <a:bodyPr anchor="t"/>
          <a:lstStyle/>
          <a:p>
            <a:pPr algn="ctr"/>
            <a:r>
              <a:rPr lang="es-ES" sz="2400" dirty="0" smtClean="0"/>
              <a:t>Ciclo TDD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631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TDD (Test-</a:t>
            </a:r>
            <a:r>
              <a:rPr lang="es-ES" b="1" dirty="0" err="1"/>
              <a:t>Driven</a:t>
            </a:r>
            <a:r>
              <a:rPr lang="es-ES" b="1" dirty="0"/>
              <a:t> </a:t>
            </a:r>
            <a:r>
              <a:rPr lang="es-ES" b="1" dirty="0" err="1"/>
              <a:t>Development</a:t>
            </a:r>
            <a:r>
              <a:rPr lang="es-ES" b="1" dirty="0" smtClean="0"/>
              <a:t>)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13" y="2250642"/>
            <a:ext cx="2324100" cy="23241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6784521" y="2090056"/>
            <a:ext cx="4360158" cy="329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16" y="2032908"/>
            <a:ext cx="4886325" cy="3943350"/>
          </a:xfrm>
          <a:prstGeom prst="rect">
            <a:avLst/>
          </a:prstGeom>
        </p:spPr>
      </p:pic>
      <p:sp>
        <p:nvSpPr>
          <p:cNvPr id="12" name="CuadroTexto 6"/>
          <p:cNvSpPr txBox="1"/>
          <p:nvPr/>
        </p:nvSpPr>
        <p:spPr>
          <a:xfrm>
            <a:off x="5898015" y="1505924"/>
            <a:ext cx="488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Ejemplo </a:t>
            </a:r>
            <a:r>
              <a:rPr lang="es-ES" sz="2400" dirty="0" smtClean="0"/>
              <a:t>Test</a:t>
            </a:r>
            <a:endParaRPr lang="es-ES" sz="2400" dirty="0"/>
          </a:p>
        </p:txBody>
      </p:sp>
      <p:sp>
        <p:nvSpPr>
          <p:cNvPr id="13" name="Marcador de texto 2"/>
          <p:cNvSpPr>
            <a:spLocks noGrp="1"/>
          </p:cNvSpPr>
          <p:nvPr>
            <p:ph type="body" idx="1"/>
          </p:nvPr>
        </p:nvSpPr>
        <p:spPr>
          <a:xfrm>
            <a:off x="2783325" y="4730522"/>
            <a:ext cx="2200275" cy="576262"/>
          </a:xfrm>
        </p:spPr>
        <p:txBody>
          <a:bodyPr anchor="t"/>
          <a:lstStyle/>
          <a:p>
            <a:pPr algn="ctr"/>
            <a:r>
              <a:rPr lang="es-ES" sz="2400" dirty="0" smtClean="0"/>
              <a:t>Ciclo TDD</a:t>
            </a:r>
            <a:endParaRPr lang="es-ES" sz="2400" dirty="0"/>
          </a:p>
        </p:txBody>
      </p:sp>
      <p:sp>
        <p:nvSpPr>
          <p:cNvPr id="14" name="Marcador de texto 2"/>
          <p:cNvSpPr>
            <a:spLocks noGrp="1"/>
          </p:cNvSpPr>
          <p:nvPr>
            <p:ph type="body" idx="1"/>
          </p:nvPr>
        </p:nvSpPr>
        <p:spPr>
          <a:xfrm>
            <a:off x="5898016" y="5976931"/>
            <a:ext cx="4886325" cy="374878"/>
          </a:xfrm>
        </p:spPr>
        <p:txBody>
          <a:bodyPr anchor="t"/>
          <a:lstStyle/>
          <a:p>
            <a:pPr algn="ctr"/>
            <a:r>
              <a:rPr lang="es-ES" sz="1600" dirty="0"/>
              <a:t>Metodología AAA (</a:t>
            </a:r>
            <a:r>
              <a:rPr lang="es-ES" sz="1600" dirty="0" err="1"/>
              <a:t>Arrange-Act-Assert</a:t>
            </a:r>
            <a:r>
              <a:rPr lang="es-ES" sz="1600" dirty="0"/>
              <a:t>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218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Refactorización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784521" y="2090056"/>
            <a:ext cx="4360158" cy="329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5" name="Rectángulo 3"/>
          <p:cNvSpPr/>
          <p:nvPr/>
        </p:nvSpPr>
        <p:spPr>
          <a:xfrm>
            <a:off x="2534249" y="2441961"/>
            <a:ext cx="77218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Refactorizar es realizar una transformación al código </a:t>
            </a:r>
            <a:r>
              <a:rPr lang="es-ES" sz="3200" b="1" dirty="0"/>
              <a:t>preservando su comportamiento</a:t>
            </a:r>
            <a:r>
              <a:rPr lang="es-ES" sz="3200" dirty="0"/>
              <a:t>, modificando sólo su estructura interna para </a:t>
            </a:r>
            <a:r>
              <a:rPr lang="es-ES" sz="3200" b="1" dirty="0"/>
              <a:t>mejorarlo</a:t>
            </a:r>
            <a:r>
              <a:rPr lang="es-ES" sz="3200" dirty="0"/>
              <a:t>.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1940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Refactorización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784521" y="2090056"/>
            <a:ext cx="4360158" cy="329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92" y="1887987"/>
            <a:ext cx="4107180" cy="4580573"/>
          </a:xfrm>
          <a:prstGeom prst="rect">
            <a:avLst/>
          </a:prstGeom>
        </p:spPr>
      </p:pic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2274992" y="1358671"/>
            <a:ext cx="8502294" cy="445635"/>
          </a:xfrm>
        </p:spPr>
        <p:txBody>
          <a:bodyPr anchor="t"/>
          <a:lstStyle/>
          <a:p>
            <a:pPr algn="ctr"/>
            <a:r>
              <a:rPr lang="es-ES" sz="2400" dirty="0" smtClean="0"/>
              <a:t>Ejemplo código sin </a:t>
            </a:r>
            <a:r>
              <a:rPr lang="es-ES" sz="2400" dirty="0" err="1" smtClean="0"/>
              <a:t>refactorizar</a:t>
            </a:r>
            <a:r>
              <a:rPr lang="es-ES" sz="2400" dirty="0" smtClean="0"/>
              <a:t> y </a:t>
            </a:r>
            <a:r>
              <a:rPr lang="es-ES" sz="2400" dirty="0" err="1"/>
              <a:t>r</a:t>
            </a:r>
            <a:r>
              <a:rPr lang="es-ES" sz="2400" dirty="0" err="1" smtClean="0"/>
              <a:t>efactorizado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22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Refactorización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784521" y="2090056"/>
            <a:ext cx="4360158" cy="329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92" y="1887987"/>
            <a:ext cx="4107180" cy="458057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31" y="1887987"/>
            <a:ext cx="3907155" cy="3080385"/>
          </a:xfrm>
          <a:prstGeom prst="rect">
            <a:avLst/>
          </a:prstGeom>
        </p:spPr>
      </p:pic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2274992" y="1358671"/>
            <a:ext cx="8502294" cy="445635"/>
          </a:xfrm>
        </p:spPr>
        <p:txBody>
          <a:bodyPr anchor="t"/>
          <a:lstStyle/>
          <a:p>
            <a:pPr algn="ctr"/>
            <a:r>
              <a:rPr lang="es-ES" sz="2400" dirty="0" smtClean="0"/>
              <a:t>Ejemplo código sin </a:t>
            </a:r>
            <a:r>
              <a:rPr lang="es-ES" sz="2400" dirty="0" err="1" smtClean="0"/>
              <a:t>refactorizar</a:t>
            </a:r>
            <a:r>
              <a:rPr lang="es-ES" sz="2400" dirty="0" smtClean="0"/>
              <a:t> y </a:t>
            </a:r>
            <a:r>
              <a:rPr lang="es-ES" sz="2400" dirty="0" err="1"/>
              <a:t>r</a:t>
            </a:r>
            <a:r>
              <a:rPr lang="es-ES" sz="2400" dirty="0" err="1" smtClean="0"/>
              <a:t>efactorizado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760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Programación orientada a objetos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Programación orientada a objetos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1" name="Rectángulo 2"/>
          <p:cNvSpPr/>
          <p:nvPr/>
        </p:nvSpPr>
        <p:spPr>
          <a:xfrm>
            <a:off x="2194669" y="2061277"/>
            <a:ext cx="840105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serializables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conversión a XML la realiza el propio objeto</a:t>
            </a:r>
            <a:r>
              <a:rPr lang="es-E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idx="1"/>
          </p:nvPr>
        </p:nvSpPr>
        <p:spPr>
          <a:xfrm>
            <a:off x="3933658" y="1478025"/>
            <a:ext cx="4923072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Nuestros objetos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29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Definición del proyecto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6" name="CuadroTexto 6"/>
          <p:cNvSpPr txBox="1"/>
          <p:nvPr/>
        </p:nvSpPr>
        <p:spPr>
          <a:xfrm>
            <a:off x="3065483" y="1629798"/>
            <a:ext cx="66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Acceso a </a:t>
            </a:r>
            <a:r>
              <a:rPr lang="es-ES" sz="2400" dirty="0" err="1" smtClean="0"/>
              <a:t>SGBDs</a:t>
            </a:r>
            <a:r>
              <a:rPr lang="es-ES" sz="2400" dirty="0" smtClean="0"/>
              <a:t> </a:t>
            </a:r>
            <a:r>
              <a:rPr lang="es-ES" sz="2400" dirty="0"/>
              <a:t>relacionales mediante </a:t>
            </a:r>
            <a:r>
              <a:rPr lang="es-ES" sz="2400" b="1" dirty="0"/>
              <a:t>ADO.NET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093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Programación orientada a objetos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1" name="Rectángulo 2"/>
          <p:cNvSpPr/>
          <p:nvPr/>
        </p:nvSpPr>
        <p:spPr>
          <a:xfrm>
            <a:off x="2194669" y="2061277"/>
            <a:ext cx="840105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serializables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Implementan la interfaz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Idisposable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podemos usar en bloques </a:t>
            </a:r>
            <a:r>
              <a:rPr lang="es-E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endParaRPr lang="es-E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idx="1"/>
          </p:nvPr>
        </p:nvSpPr>
        <p:spPr>
          <a:xfrm>
            <a:off x="3933658" y="1478025"/>
            <a:ext cx="4923072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Nuestros objetos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29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Programación orientada a objetos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1" name="Rectángulo 2"/>
          <p:cNvSpPr/>
          <p:nvPr/>
        </p:nvSpPr>
        <p:spPr>
          <a:xfrm>
            <a:off x="2194669" y="2061277"/>
            <a:ext cx="840105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serializables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Implementan la interfaz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Idisposable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Implementan la interfaz </a:t>
            </a:r>
            <a:r>
              <a:rPr lang="es-ES" sz="2400" dirty="0" err="1" smtClean="0"/>
              <a:t>Iequatable</a:t>
            </a:r>
            <a:r>
              <a:rPr lang="es-ES" sz="2400" dirty="0" smtClean="0"/>
              <a:t>.  </a:t>
            </a:r>
            <a:r>
              <a:rPr lang="es-ES" sz="1400" dirty="0" smtClean="0"/>
              <a:t>Permite comparaciones .</a:t>
            </a:r>
            <a:r>
              <a:rPr lang="es-ES" sz="1400" b="1" dirty="0" err="1" smtClean="0"/>
              <a:t>equals</a:t>
            </a:r>
            <a:r>
              <a:rPr lang="es-ES" sz="1400" dirty="0" smtClean="0"/>
              <a:t>, </a:t>
            </a:r>
            <a:r>
              <a:rPr lang="es-ES" sz="1400" b="1" dirty="0" smtClean="0"/>
              <a:t>==</a:t>
            </a:r>
            <a:r>
              <a:rPr lang="es-ES" sz="1400" dirty="0" smtClean="0"/>
              <a:t> o </a:t>
            </a:r>
            <a:r>
              <a:rPr lang="es-ES" sz="1400" b="1" dirty="0" smtClean="0"/>
              <a:t>!=</a:t>
            </a:r>
          </a:p>
        </p:txBody>
      </p:sp>
      <p:sp>
        <p:nvSpPr>
          <p:cNvPr id="12" name="Marcador de texto 2"/>
          <p:cNvSpPr>
            <a:spLocks noGrp="1"/>
          </p:cNvSpPr>
          <p:nvPr>
            <p:ph type="body" idx="1"/>
          </p:nvPr>
        </p:nvSpPr>
        <p:spPr>
          <a:xfrm>
            <a:off x="3933658" y="1478025"/>
            <a:ext cx="4923072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Nuestros objetos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576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Programación orientada a objetos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1" name="Rectángulo 2"/>
          <p:cNvSpPr/>
          <p:nvPr/>
        </p:nvSpPr>
        <p:spPr>
          <a:xfrm>
            <a:off x="2194669" y="2061277"/>
            <a:ext cx="840105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serializables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Implementan la interfaz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Idisposable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Implementan la interfaz </a:t>
            </a:r>
            <a:r>
              <a:rPr lang="es-ES" sz="2400" dirty="0" err="1" smtClean="0"/>
              <a:t>Iequatable</a:t>
            </a:r>
            <a:r>
              <a:rPr lang="es-ES" sz="2400" dirty="0" smtClean="0"/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Tienen su propio método de Clone.  </a:t>
            </a:r>
            <a:r>
              <a:rPr lang="es-E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permite decidir que propiedades clonar</a:t>
            </a:r>
            <a:endParaRPr lang="es-E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idx="1"/>
          </p:nvPr>
        </p:nvSpPr>
        <p:spPr>
          <a:xfrm>
            <a:off x="3933658" y="1478025"/>
            <a:ext cx="4923072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Nuestros objetos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576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Programación orientada a objetos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1" name="Rectángulo 2"/>
          <p:cNvSpPr/>
          <p:nvPr/>
        </p:nvSpPr>
        <p:spPr>
          <a:xfrm>
            <a:off x="2194669" y="2061277"/>
            <a:ext cx="840105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serializables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Implementan la interfaz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Idisposable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Implementan la interfaz </a:t>
            </a:r>
            <a:r>
              <a:rPr lang="es-ES" sz="2400" dirty="0" err="1" smtClean="0"/>
              <a:t>Iequatable</a:t>
            </a:r>
            <a:r>
              <a:rPr lang="es-ES" sz="2400" dirty="0" smtClean="0"/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Tienen su propio método de Clone.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Empleamos la biblioteca 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TPL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Library) de .NET 4.0 para lanzar los test en varios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hilos. 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idx="1"/>
          </p:nvPr>
        </p:nvSpPr>
        <p:spPr>
          <a:xfrm>
            <a:off x="3933658" y="1478025"/>
            <a:ext cx="4923072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Nuestros objetos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576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28777" y="3031307"/>
            <a:ext cx="5470071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reusables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820628" y="245504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son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31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28777" y="3031307"/>
            <a:ext cx="5470071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reusables.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a problemas ya conocidos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820628" y="245504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son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31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28777" y="3031307"/>
            <a:ext cx="547007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reusables.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a problemas ya conocidos.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Herramientas de aprendizaje.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820628" y="245504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son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31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28777" y="3031307"/>
            <a:ext cx="547007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reusables.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a problemas ya conocidos.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Herramientas de aprendizaje.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355984" y="3035941"/>
            <a:ext cx="3902553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Imposiciones de diseño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820628" y="245504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son</a:t>
            </a:r>
            <a:endParaRPr lang="es-ES" b="1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727363" y="2455046"/>
            <a:ext cx="4629579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no son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31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28777" y="3031307"/>
            <a:ext cx="547007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reusables.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a problemas ya conocidos.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Herramientas de aprendizaje.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355984" y="3035941"/>
            <a:ext cx="3902553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Imposiciones de diseño.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milagrosas.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820628" y="245504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son</a:t>
            </a:r>
            <a:endParaRPr lang="es-ES" b="1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727363" y="2455046"/>
            <a:ext cx="4629579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no son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31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Definición del proyecto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3" y="2185534"/>
            <a:ext cx="5819775" cy="4219575"/>
          </a:xfrm>
          <a:prstGeom prst="rect">
            <a:avLst/>
          </a:prstGeom>
        </p:spPr>
      </p:pic>
      <p:sp>
        <p:nvSpPr>
          <p:cNvPr id="6" name="CuadroTexto 6"/>
          <p:cNvSpPr txBox="1"/>
          <p:nvPr/>
        </p:nvSpPr>
        <p:spPr>
          <a:xfrm>
            <a:off x="3065483" y="1629798"/>
            <a:ext cx="66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Acceso a </a:t>
            </a:r>
            <a:r>
              <a:rPr lang="es-ES" sz="2400" dirty="0" err="1" smtClean="0"/>
              <a:t>SGBDs</a:t>
            </a:r>
            <a:r>
              <a:rPr lang="es-ES" sz="2400" dirty="0" smtClean="0"/>
              <a:t> </a:t>
            </a:r>
            <a:r>
              <a:rPr lang="es-ES" sz="2400" dirty="0"/>
              <a:t>relacionales mediante </a:t>
            </a:r>
            <a:r>
              <a:rPr lang="es-ES" sz="2400" b="1" dirty="0"/>
              <a:t>ADO.NET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6177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Patrón Factory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Patrón Factory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12" y="1636256"/>
            <a:ext cx="7215188" cy="36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Patrón </a:t>
            </a:r>
            <a:r>
              <a:rPr lang="es-ES" b="1" dirty="0" err="1" smtClean="0"/>
              <a:t>Singleton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Patrón </a:t>
            </a:r>
            <a:r>
              <a:rPr lang="es-ES" b="1" dirty="0" err="1" smtClean="0"/>
              <a:t>Singleton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99" y="1636256"/>
            <a:ext cx="6080214" cy="36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Control de calidad y pruebas</a:t>
            </a:r>
            <a:endParaRPr lang="es-ES" sz="9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50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735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735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unitarios.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735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unitarios.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4"/>
          <p:cNvSpPr/>
          <p:nvPr/>
        </p:nvSpPr>
        <p:spPr>
          <a:xfrm>
            <a:off x="5714998" y="1884817"/>
            <a:ext cx="584563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haya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estado.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735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Casuísticas típicas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2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unitarios.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4"/>
          <p:cNvSpPr/>
          <p:nvPr/>
        </p:nvSpPr>
        <p:spPr>
          <a:xfrm>
            <a:off x="5714998" y="1884817"/>
            <a:ext cx="584563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haya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estado.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no pueda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cerrar la aplicación.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86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unitarios.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4"/>
          <p:cNvSpPr/>
          <p:nvPr/>
        </p:nvSpPr>
        <p:spPr>
          <a:xfrm>
            <a:off x="5714998" y="1884817"/>
            <a:ext cx="584563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haya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estado.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no pueda cerrar la aplicación.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Poder parar una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86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unitarios.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4"/>
          <p:cNvSpPr/>
          <p:nvPr/>
        </p:nvSpPr>
        <p:spPr>
          <a:xfrm>
            <a:off x="5714998" y="1884817"/>
            <a:ext cx="5845630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haya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estado.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no pueda cerrar la aplicación. </a:t>
            </a:r>
            <a:endParaRPr lang="es-E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Poder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parar una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Impedir varios arranques.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86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unitarios.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4"/>
          <p:cNvSpPr/>
          <p:nvPr/>
        </p:nvSpPr>
        <p:spPr>
          <a:xfrm>
            <a:off x="5714998" y="1884817"/>
            <a:ext cx="584563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haya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estado.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no pueda cerrar la aplicación.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Poder parar una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Impedir varios arranques.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Mayor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los errores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86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unitarios.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4"/>
          <p:cNvSpPr/>
          <p:nvPr/>
        </p:nvSpPr>
        <p:spPr>
          <a:xfrm>
            <a:off x="5714998" y="1884817"/>
            <a:ext cx="584563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haya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estado.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no pueda cerrar la aplicación.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Poder parar una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Impedir varios arranques.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Mayor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los errores.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no arranque siempre en la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sección configurar.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834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Test y QA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Control de calidad y pruebas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1828777" y="1884817"/>
            <a:ext cx="338003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unitarios.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4"/>
          <p:cNvSpPr/>
          <p:nvPr/>
        </p:nvSpPr>
        <p:spPr>
          <a:xfrm>
            <a:off x="5714998" y="1884817"/>
            <a:ext cx="584563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haya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estado.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este ejecutando que no pueda cerrar la aplicación.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Poder parar una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ejecución.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Impedir varios arranques.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Mayor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los errores.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no arranque siempre en la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sección configurar.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haya alguna ayuda.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1828777" y="1385562"/>
            <a:ext cx="3224916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Test</a:t>
            </a:r>
            <a:endParaRPr lang="es-ES" b="1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5714998" y="1385562"/>
            <a:ext cx="584563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454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 smtClean="0">
                <a:solidFill>
                  <a:schemeClr val="bg2">
                    <a:lumMod val="25000"/>
                  </a:schemeClr>
                </a:solidFill>
              </a:rPr>
              <a:t>Demo</a:t>
            </a:r>
            <a:endParaRPr lang="es-ES" sz="9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Resultados y conclusiones</a:t>
            </a:r>
            <a:endParaRPr lang="es-ES" sz="9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4029067" y="2617330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299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4029067" y="2617330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2716734"/>
            <a:ext cx="340043" cy="3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Casuísticas típicas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82425" y="1968469"/>
            <a:ext cx="195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Tipo de conector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25" y="3056847"/>
            <a:ext cx="1954834" cy="201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4029067" y="2617330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2716734"/>
            <a:ext cx="340043" cy="340043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3147197"/>
            <a:ext cx="340043" cy="3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4029067" y="2617330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2716734"/>
            <a:ext cx="340043" cy="340043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3147197"/>
            <a:ext cx="340043" cy="340043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3555303"/>
            <a:ext cx="340043" cy="3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4029067" y="2617330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2716734"/>
            <a:ext cx="340043" cy="340043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3147197"/>
            <a:ext cx="340043" cy="340043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3555303"/>
            <a:ext cx="340043" cy="340043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284" y="3968960"/>
            <a:ext cx="340043" cy="3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4029067" y="2617330"/>
            <a:ext cx="4808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conectores y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test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resultados en XML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 informes y convertirlos en PDF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 resultados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2716734"/>
            <a:ext cx="340043" cy="340043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3147197"/>
            <a:ext cx="340043" cy="340043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7" y="3555303"/>
            <a:ext cx="340043" cy="340043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284" y="3968960"/>
            <a:ext cx="340043" cy="340043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6" y="4405312"/>
            <a:ext cx="340043" cy="3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Conclusiones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71" y="1808720"/>
            <a:ext cx="4387215" cy="467391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06" y="1808720"/>
            <a:ext cx="4387215" cy="4673918"/>
          </a:xfrm>
          <a:prstGeom prst="rect">
            <a:avLst/>
          </a:prstGeom>
        </p:spPr>
      </p:pic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2236571" y="1314443"/>
            <a:ext cx="4387215" cy="494278"/>
          </a:xfrm>
        </p:spPr>
        <p:txBody>
          <a:bodyPr anchor="t"/>
          <a:lstStyle/>
          <a:p>
            <a:pPr algn="ctr"/>
            <a:r>
              <a:rPr lang="es-ES" sz="2400" b="1" dirty="0" smtClean="0"/>
              <a:t>Nativo MySQL</a:t>
            </a:r>
            <a:endParaRPr lang="es-ES" sz="2400" b="1" dirty="0"/>
          </a:p>
        </p:txBody>
      </p:sp>
      <p:sp>
        <p:nvSpPr>
          <p:cNvPr id="12" name="Marcador de texto 2"/>
          <p:cNvSpPr>
            <a:spLocks noGrp="1"/>
          </p:cNvSpPr>
          <p:nvPr>
            <p:ph type="body" idx="1"/>
          </p:nvPr>
        </p:nvSpPr>
        <p:spPr>
          <a:xfrm>
            <a:off x="6979105" y="1334525"/>
            <a:ext cx="4387215" cy="474196"/>
          </a:xfrm>
        </p:spPr>
        <p:txBody>
          <a:bodyPr anchor="t"/>
          <a:lstStyle/>
          <a:p>
            <a:pPr algn="ctr"/>
            <a:r>
              <a:rPr lang="es-ES" sz="2400" b="1" dirty="0" smtClean="0"/>
              <a:t>ODBC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543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Posibilidades futuras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01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Posibilidades futuras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1641026" y="1825384"/>
            <a:ext cx="10009414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un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-lenguaje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consultas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Posibilidades futuras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1641026" y="1825384"/>
            <a:ext cx="1000941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un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-lenguaje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consultas.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comparar bloques, con sentencias que den los mismos resultados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Posibilidades futuras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1641026" y="1825384"/>
            <a:ext cx="1000941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un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-lenguaje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consultas.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comparar bloques, con sentencias que den los mismos resultados.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importar/exportar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Posibilidades futuras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1641026" y="1825384"/>
            <a:ext cx="10009414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un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-lenguaje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consultas.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comparar bloques, con sentencias que den los mismos resultados.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importar/exportar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comparar un test contra otro, y sacar un PDF de la comparación.</a:t>
            </a:r>
          </a:p>
          <a:p>
            <a:pPr marL="800100" lvl="1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test mediante un hash.</a:t>
            </a:r>
          </a:p>
          <a:p>
            <a:pPr marL="800100" lvl="1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maquina mediante un hash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Casuísticas típicas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59779" y="1964417"/>
            <a:ext cx="2841172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Apertura y cierre de conexiones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282425" y="1968469"/>
            <a:ext cx="195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Tipo de conector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25" y="3056847"/>
            <a:ext cx="1954834" cy="201857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245" y="2971527"/>
            <a:ext cx="2234240" cy="2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Posibilidades futuras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1641026" y="1825384"/>
            <a:ext cx="1000941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un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-lenguaje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generación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consultas.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comparar bloques, con sentencias que den los mismos resultados.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importar/exportar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comparar un test contra otro, y sacar un PDF de la comparación.</a:t>
            </a:r>
          </a:p>
          <a:p>
            <a:pPr marL="800100" lvl="1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test mediante un hash.</a:t>
            </a:r>
          </a:p>
          <a:p>
            <a:pPr marL="800100" lvl="1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maquina mediante un hash.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una ayuda en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condiciones.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Valoración </a:t>
            </a:r>
            <a:r>
              <a:rPr lang="es-ES" b="1" dirty="0" smtClean="0"/>
              <a:t>personal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Valoración </a:t>
            </a:r>
            <a:r>
              <a:rPr lang="es-ES" b="1" dirty="0" smtClean="0"/>
              <a:t>personal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84" y="1703225"/>
            <a:ext cx="1700213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Valoración </a:t>
            </a:r>
            <a:r>
              <a:rPr lang="es-ES" b="1" dirty="0" smtClean="0"/>
              <a:t>personal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84" y="1703225"/>
            <a:ext cx="1700213" cy="1700213"/>
          </a:xfrm>
          <a:prstGeom prst="rect">
            <a:avLst/>
          </a:prstGeom>
        </p:spPr>
      </p:pic>
      <p:sp>
        <p:nvSpPr>
          <p:cNvPr id="6" name="Rectángulo 2"/>
          <p:cNvSpPr/>
          <p:nvPr/>
        </p:nvSpPr>
        <p:spPr>
          <a:xfrm>
            <a:off x="3571878" y="3890948"/>
            <a:ext cx="6074224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aprendido a usar TDD dentro de .NET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Valoración </a:t>
            </a:r>
            <a:r>
              <a:rPr lang="es-ES" b="1" dirty="0" smtClean="0"/>
              <a:t>personal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84" y="1703225"/>
            <a:ext cx="1700213" cy="1700213"/>
          </a:xfrm>
          <a:prstGeom prst="rect">
            <a:avLst/>
          </a:prstGeom>
        </p:spPr>
      </p:pic>
      <p:sp>
        <p:nvSpPr>
          <p:cNvPr id="6" name="Rectángulo 2"/>
          <p:cNvSpPr/>
          <p:nvPr/>
        </p:nvSpPr>
        <p:spPr>
          <a:xfrm>
            <a:off x="3571878" y="3890948"/>
            <a:ext cx="6074224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aprendido a usar TDD dentro de .NET.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aprendido a usar los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Reports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.NET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Valoración </a:t>
            </a:r>
            <a:r>
              <a:rPr lang="es-ES" b="1" dirty="0" smtClean="0"/>
              <a:t>personal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84" y="1703225"/>
            <a:ext cx="1700213" cy="1700213"/>
          </a:xfrm>
          <a:prstGeom prst="rect">
            <a:avLst/>
          </a:prstGeom>
        </p:spPr>
      </p:pic>
      <p:sp>
        <p:nvSpPr>
          <p:cNvPr id="6" name="Rectángulo 2"/>
          <p:cNvSpPr/>
          <p:nvPr/>
        </p:nvSpPr>
        <p:spPr>
          <a:xfrm>
            <a:off x="3571878" y="3890948"/>
            <a:ext cx="607422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aprendido a usar TDD dentro de .NET.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aprendido a usar los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Reports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.NET.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practicado los principios del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Despedida y Preguntas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Despedida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2860058" y="1601850"/>
            <a:ext cx="7070271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Agradecimientos a mis profesores y en especial a 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Alfredo Oltra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ha sido el tutor que me ha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guiado.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Despedida y Preguntas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Despedida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2860058" y="1601850"/>
            <a:ext cx="7070271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Agradecimientos a mis profesores y en especial a 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Alfredo Oltra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ha sido el tutor que me ha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guiado.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99" y="2734044"/>
            <a:ext cx="5509260" cy="38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391</TotalTime>
  <Words>1877</Words>
  <Application>Microsoft Office PowerPoint</Application>
  <PresentationFormat>Personalizado</PresentationFormat>
  <Paragraphs>518</Paragraphs>
  <Slides>97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97</vt:i4>
      </vt:variant>
    </vt:vector>
  </HeadingPairs>
  <TitlesOfParts>
    <vt:vector size="98" baseType="lpstr">
      <vt:lpstr>Parallax</vt:lpstr>
      <vt:lpstr>Presentación</vt:lpstr>
      <vt:lpstr>Introducción</vt:lpstr>
      <vt:lpstr>Test de Sistemas Gestores de Bases de Datos</vt:lpstr>
      <vt:lpstr>Definición de SGBD SQL, NoSQL Y ORM</vt:lpstr>
      <vt:lpstr>Definición del proyecto</vt:lpstr>
      <vt:lpstr>Definición del proyecto</vt:lpstr>
      <vt:lpstr>Casuísticas típicas</vt:lpstr>
      <vt:lpstr>Casuísticas típicas</vt:lpstr>
      <vt:lpstr>Casuísticas típicas</vt:lpstr>
      <vt:lpstr>Casuísticas típicas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Planificación</vt:lpstr>
      <vt:lpstr>Diseño</vt:lpstr>
      <vt:lpstr>Requisitos mínimos</vt:lpstr>
      <vt:lpstr>Diagrama de casos de uso</vt:lpstr>
      <vt:lpstr>Diagrama de clases</vt:lpstr>
      <vt:lpstr>Diagrama de clases</vt:lpstr>
      <vt:lpstr>Diagrama de clases</vt:lpstr>
      <vt:lpstr>Diagrama de clases</vt:lpstr>
      <vt:lpstr>Presentación de PowerPoint</vt:lpstr>
      <vt:lpstr>Mockups o diseños previos</vt:lpstr>
      <vt:lpstr>Tecnologías y Herramientas</vt:lpstr>
      <vt:lpstr>Tecnologías y herramientas</vt:lpstr>
      <vt:lpstr>Tecnologías y herramientas</vt:lpstr>
      <vt:lpstr>Tecnologías y herramientas</vt:lpstr>
      <vt:lpstr>Tecnologías y herramientas</vt:lpstr>
      <vt:lpstr>Tecnologías y herramientas</vt:lpstr>
      <vt:lpstr>Tecnologías y herramientas</vt:lpstr>
      <vt:lpstr>Tecnologías y herramientas</vt:lpstr>
      <vt:lpstr>Tecnologías y herramientas</vt:lpstr>
      <vt:lpstr>Implementación</vt:lpstr>
      <vt:lpstr>Metodología</vt:lpstr>
      <vt:lpstr>TDD (Test-Driven Development)</vt:lpstr>
      <vt:lpstr>TDD (Test-Driven Development)</vt:lpstr>
      <vt:lpstr>TDD (Test-Driven Development)</vt:lpstr>
      <vt:lpstr>Refactorización</vt:lpstr>
      <vt:lpstr>Refactorización</vt:lpstr>
      <vt:lpstr>Refactorización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Programación orientada a objetos</vt:lpstr>
      <vt:lpstr>Patrones de diseño</vt:lpstr>
      <vt:lpstr>Patrones de diseño</vt:lpstr>
      <vt:lpstr>Patrones de diseño</vt:lpstr>
      <vt:lpstr>Patrones de diseño</vt:lpstr>
      <vt:lpstr>Patrones de diseño</vt:lpstr>
      <vt:lpstr>Patrones de diseño</vt:lpstr>
      <vt:lpstr>Patrón Factory</vt:lpstr>
      <vt:lpstr>Patrón Factory</vt:lpstr>
      <vt:lpstr>Patrón Singleton</vt:lpstr>
      <vt:lpstr>Patrón Singleton</vt:lpstr>
      <vt:lpstr>Control de calidad y pruebas</vt:lpstr>
      <vt:lpstr>Test y QA</vt:lpstr>
      <vt:lpstr>Test y QA</vt:lpstr>
      <vt:lpstr>Test y QA</vt:lpstr>
      <vt:lpstr>Test y QA</vt:lpstr>
      <vt:lpstr>Test y QA</vt:lpstr>
      <vt:lpstr>Test y QA</vt:lpstr>
      <vt:lpstr>Test y QA</vt:lpstr>
      <vt:lpstr>Test y QA</vt:lpstr>
      <vt:lpstr>Test y QA</vt:lpstr>
      <vt:lpstr>Test y QA</vt:lpstr>
      <vt:lpstr>Test y QA</vt:lpstr>
      <vt:lpstr>Demo</vt:lpstr>
      <vt:lpstr>Resultados y conclusiones</vt:lpstr>
      <vt:lpstr>Estado Actual</vt:lpstr>
      <vt:lpstr>Estado Actual</vt:lpstr>
      <vt:lpstr>Estado Actual</vt:lpstr>
      <vt:lpstr>Estado Actual</vt:lpstr>
      <vt:lpstr>Estado Actual</vt:lpstr>
      <vt:lpstr>Estado Actual</vt:lpstr>
      <vt:lpstr>Conclusiones</vt:lpstr>
      <vt:lpstr>Posibilidades futuras</vt:lpstr>
      <vt:lpstr>Posibilidades futuras</vt:lpstr>
      <vt:lpstr>Posibilidades futuras</vt:lpstr>
      <vt:lpstr>Posibilidades futuras</vt:lpstr>
      <vt:lpstr>Posibilidades futuras</vt:lpstr>
      <vt:lpstr>Posibilidades futuras</vt:lpstr>
      <vt:lpstr>Valoración personal</vt:lpstr>
      <vt:lpstr>Valoración personal</vt:lpstr>
      <vt:lpstr>Valoración personal</vt:lpstr>
      <vt:lpstr>Valoración personal</vt:lpstr>
      <vt:lpstr>Valoración personal</vt:lpstr>
      <vt:lpstr>Despedida y Preguntas</vt:lpstr>
      <vt:lpstr>Despedida y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Joseweb</dc:creator>
  <cp:lastModifiedBy>PruebaRana</cp:lastModifiedBy>
  <cp:revision>38</cp:revision>
  <dcterms:created xsi:type="dcterms:W3CDTF">2016-05-28T07:30:52Z</dcterms:created>
  <dcterms:modified xsi:type="dcterms:W3CDTF">2016-05-30T02:43:11Z</dcterms:modified>
</cp:coreProperties>
</file>