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82" r:id="rId3"/>
    <p:sldId id="260" r:id="rId4"/>
    <p:sldId id="281" r:id="rId5"/>
    <p:sldId id="327" r:id="rId6"/>
    <p:sldId id="367" r:id="rId7"/>
    <p:sldId id="368" r:id="rId8"/>
    <p:sldId id="369" r:id="rId9"/>
    <p:sldId id="370" r:id="rId10"/>
    <p:sldId id="261" r:id="rId11"/>
    <p:sldId id="339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40" r:id="rId23"/>
    <p:sldId id="263" r:id="rId24"/>
    <p:sldId id="265" r:id="rId25"/>
    <p:sldId id="266" r:id="rId26"/>
    <p:sldId id="268" r:id="rId27"/>
    <p:sldId id="343" r:id="rId28"/>
    <p:sldId id="275" r:id="rId29"/>
    <p:sldId id="271" r:id="rId30"/>
    <p:sldId id="350" r:id="rId31"/>
    <p:sldId id="283" r:id="rId32"/>
    <p:sldId id="284" r:id="rId33"/>
    <p:sldId id="286" r:id="rId34"/>
    <p:sldId id="290" r:id="rId35"/>
    <p:sldId id="354" r:id="rId36"/>
    <p:sldId id="355" r:id="rId37"/>
    <p:sldId id="356" r:id="rId38"/>
    <p:sldId id="357" r:id="rId39"/>
    <p:sldId id="358" r:id="rId40"/>
    <p:sldId id="292" r:id="rId41"/>
    <p:sldId id="360" r:id="rId42"/>
    <p:sldId id="381" r:id="rId43"/>
    <p:sldId id="382" r:id="rId44"/>
    <p:sldId id="293" r:id="rId45"/>
    <p:sldId id="294" r:id="rId46"/>
    <p:sldId id="383" r:id="rId47"/>
    <p:sldId id="384" r:id="rId48"/>
    <p:sldId id="385" r:id="rId49"/>
    <p:sldId id="386" r:id="rId50"/>
    <p:sldId id="387" r:id="rId51"/>
    <p:sldId id="388" r:id="rId52"/>
    <p:sldId id="306" r:id="rId53"/>
    <p:sldId id="307" r:id="rId54"/>
    <p:sldId id="308" r:id="rId55"/>
    <p:sldId id="389" r:id="rId56"/>
    <p:sldId id="390" r:id="rId57"/>
    <p:sldId id="391" r:id="rId58"/>
    <p:sldId id="392" r:id="rId59"/>
    <p:sldId id="393" r:id="rId60"/>
    <p:sldId id="394" r:id="rId61"/>
    <p:sldId id="315" r:id="rId62"/>
    <p:sldId id="320" r:id="rId63"/>
    <p:sldId id="395" r:id="rId64"/>
    <p:sldId id="321" r:id="rId65"/>
    <p:sldId id="322" r:id="rId66"/>
    <p:sldId id="323" r:id="rId67"/>
    <p:sldId id="396" r:id="rId68"/>
    <p:sldId id="326" r:id="rId69"/>
    <p:sldId id="361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8"/>
    <a:srgbClr val="F7D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556415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Presentación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10359" y="4873928"/>
            <a:ext cx="5909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Autor: </a:t>
            </a:r>
            <a:r>
              <a:rPr lang="es-ES" b="1" dirty="0"/>
              <a:t>Jaime Aguilá Sánchez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Ciclo Desarrollo de Aplicaciones </a:t>
            </a:r>
            <a:r>
              <a:rPr lang="es-ES" dirty="0" smtClean="0"/>
              <a:t>Web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Memoria del Proyecto de </a:t>
            </a:r>
            <a:r>
              <a:rPr lang="es-ES" dirty="0" smtClean="0"/>
              <a:t>DAW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IES Abastos. Curso 2015/16. Grupo </a:t>
            </a:r>
            <a:r>
              <a:rPr lang="es-ES" dirty="0" smtClean="0"/>
              <a:t>7S. </a:t>
            </a:r>
            <a:r>
              <a:rPr lang="es-ES" dirty="0"/>
              <a:t>27 de Mayo de 2016</a:t>
            </a:r>
            <a:br>
              <a:rPr lang="es-ES" dirty="0"/>
            </a:br>
            <a:r>
              <a:rPr lang="es-ES" dirty="0"/>
              <a:t>Tutor individual: </a:t>
            </a:r>
            <a:r>
              <a:rPr lang="es-ES" dirty="0" smtClean="0"/>
              <a:t>Heike Bonilla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61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1517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</a:t>
            </a:r>
            <a:r>
              <a:rPr lang="es-ES" sz="2400" dirty="0" smtClean="0"/>
              <a:t>profesores</a:t>
            </a:r>
            <a:endParaRPr lang="es-ES" sz="2400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</a:t>
            </a:r>
            <a:r>
              <a:rPr lang="es-ES" sz="2400" dirty="0" smtClean="0"/>
              <a:t>proyectos</a:t>
            </a:r>
            <a:endParaRPr lang="es-ES" sz="2400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</a:t>
            </a:r>
            <a:r>
              <a:rPr lang="es-ES" sz="2400" dirty="0" smtClean="0"/>
              <a:t>proyectos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</a:t>
            </a:r>
            <a:r>
              <a:rPr lang="es-ES" sz="2400" dirty="0" smtClean="0"/>
              <a:t>búsquedas</a:t>
            </a:r>
            <a:endParaRPr lang="es-ES" sz="2400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</a:t>
            </a:r>
            <a:r>
              <a:rPr lang="es-ES" sz="2400" dirty="0" smtClean="0"/>
              <a:t>proyectos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</a:t>
            </a:r>
            <a:r>
              <a:rPr lang="es-ES" sz="2400" dirty="0" smtClean="0"/>
              <a:t>búsquedas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</a:t>
            </a:r>
            <a:r>
              <a:rPr lang="es-ES" sz="2400" dirty="0" smtClean="0"/>
              <a:t>proyectos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</a:t>
            </a:r>
            <a:r>
              <a:rPr lang="es-ES" sz="2400" dirty="0" smtClean="0"/>
              <a:t>búsquedas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r>
              <a:rPr lang="es-ES" sz="2400" dirty="0"/>
              <a:t>.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</a:t>
            </a:r>
            <a:r>
              <a:rPr lang="es-ES" sz="2400" dirty="0" smtClean="0"/>
              <a:t>proyectos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</a:t>
            </a:r>
            <a:r>
              <a:rPr lang="es-ES" sz="2400" dirty="0" smtClean="0"/>
              <a:t>búsquedas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r>
              <a:rPr lang="es-ES" sz="2400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111093" y="2244033"/>
            <a:ext cx="4604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Obtener el título de Técnico en Desarrollo de Aplicaciones Web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849834" y="1654972"/>
            <a:ext cx="4629579" cy="576263"/>
          </a:xfrm>
        </p:spPr>
        <p:txBody>
          <a:bodyPr anchor="t"/>
          <a:lstStyle/>
          <a:p>
            <a:pPr algn="ctr"/>
            <a:r>
              <a:rPr lang="es-ES" b="1" dirty="0"/>
              <a:t>Personales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</a:t>
            </a:r>
            <a:r>
              <a:rPr lang="es-ES" sz="2400" dirty="0" smtClean="0"/>
              <a:t>proyectos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</a:t>
            </a:r>
            <a:r>
              <a:rPr lang="es-ES" sz="2400" dirty="0" smtClean="0"/>
              <a:t>búsquedas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r>
              <a:rPr lang="es-ES" sz="2400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111093" y="2244033"/>
            <a:ext cx="460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Obtener el título de Técnico en Desarrollo de Aplicaciones Web.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</a:t>
            </a:r>
            <a:r>
              <a:rPr lang="es-ES" sz="2400" b="1" dirty="0"/>
              <a:t>MVC </a:t>
            </a:r>
            <a:r>
              <a:rPr lang="es-ES" sz="2400" dirty="0"/>
              <a:t>sobre </a:t>
            </a:r>
            <a:r>
              <a:rPr lang="es-ES" sz="2400" b="1" dirty="0" smtClean="0"/>
              <a:t>PHP</a:t>
            </a:r>
            <a:endParaRPr lang="es-ES" sz="2400" b="1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849834" y="1654972"/>
            <a:ext cx="4629579" cy="576263"/>
          </a:xfrm>
        </p:spPr>
        <p:txBody>
          <a:bodyPr anchor="t"/>
          <a:lstStyle/>
          <a:p>
            <a:pPr algn="ctr"/>
            <a:r>
              <a:rPr lang="es-ES" b="1" dirty="0"/>
              <a:t>Personales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</a:t>
            </a:r>
            <a:r>
              <a:rPr lang="es-ES" sz="2400" dirty="0" smtClean="0"/>
              <a:t>proyectos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</a:t>
            </a:r>
            <a:r>
              <a:rPr lang="es-ES" sz="2400" dirty="0" smtClean="0"/>
              <a:t>búsquedas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r>
              <a:rPr lang="es-ES" sz="2400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111093" y="2244033"/>
            <a:ext cx="4604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Obtener el título de Técnico en Desarrollo de Aplicaciones Web.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</a:t>
            </a:r>
            <a:r>
              <a:rPr lang="es-ES" sz="2400" b="1" dirty="0"/>
              <a:t>MVC </a:t>
            </a:r>
            <a:r>
              <a:rPr lang="es-ES" sz="2400" dirty="0"/>
              <a:t>sobre </a:t>
            </a:r>
            <a:r>
              <a:rPr lang="es-ES" sz="2400" b="1" dirty="0"/>
              <a:t>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Profundizar en las </a:t>
            </a:r>
            <a:r>
              <a:rPr lang="es-ES" sz="2400" b="1" dirty="0"/>
              <a:t>seguridad </a:t>
            </a:r>
            <a:r>
              <a:rPr lang="es-ES" sz="2400" dirty="0"/>
              <a:t>de las aplicaciones </a:t>
            </a:r>
            <a:r>
              <a:rPr lang="es-ES" sz="2400" dirty="0" smtClean="0"/>
              <a:t>Web</a:t>
            </a:r>
            <a:endParaRPr lang="es-ES" sz="2400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849834" y="1654972"/>
            <a:ext cx="4629579" cy="576263"/>
          </a:xfrm>
        </p:spPr>
        <p:txBody>
          <a:bodyPr anchor="t"/>
          <a:lstStyle/>
          <a:p>
            <a:pPr algn="ctr"/>
            <a:r>
              <a:rPr lang="es-ES" b="1" dirty="0"/>
              <a:t>Personales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562" y="2231235"/>
            <a:ext cx="530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Un panel de </a:t>
            </a:r>
            <a:r>
              <a:rPr lang="es-ES" sz="2400" dirty="0" smtClean="0"/>
              <a:t>entrada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</a:t>
            </a:r>
            <a:r>
              <a:rPr lang="es-ES" sz="2400" dirty="0" smtClean="0"/>
              <a:t>distintos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</a:t>
            </a:r>
            <a:r>
              <a:rPr lang="es-ES" sz="2400" dirty="0" smtClean="0"/>
              <a:t>proyectos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</a:t>
            </a:r>
            <a:r>
              <a:rPr lang="es-ES" sz="2400" dirty="0" smtClean="0"/>
              <a:t>búsquedas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r>
              <a:rPr lang="es-ES" sz="2400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111093" y="2244033"/>
            <a:ext cx="4604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Obtener el título de Técnico en Desarrollo de Aplicaciones Web.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</a:t>
            </a:r>
            <a:r>
              <a:rPr lang="es-ES" sz="2400" b="1" dirty="0"/>
              <a:t>MVC </a:t>
            </a:r>
            <a:r>
              <a:rPr lang="es-ES" sz="2400" dirty="0"/>
              <a:t>sobre </a:t>
            </a:r>
            <a:r>
              <a:rPr lang="es-ES" sz="2400" b="1" dirty="0"/>
              <a:t>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Profundizar en las </a:t>
            </a:r>
            <a:r>
              <a:rPr lang="es-ES" sz="2400" b="1" dirty="0"/>
              <a:t>seguridad </a:t>
            </a:r>
            <a:r>
              <a:rPr lang="es-ES" sz="2400" dirty="0"/>
              <a:t>de las aplicaciones Web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Obtener </a:t>
            </a:r>
            <a:r>
              <a:rPr lang="es-ES" sz="2400" dirty="0" smtClean="0"/>
              <a:t>herramientas de trabajo en </a:t>
            </a:r>
            <a:r>
              <a:rPr lang="es-ES" sz="2400" b="1" dirty="0" smtClean="0"/>
              <a:t>PHP</a:t>
            </a:r>
            <a:endParaRPr lang="es-ES" sz="2400" b="1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649184" y="1654974"/>
            <a:ext cx="4188279" cy="576262"/>
          </a:xfrm>
        </p:spPr>
        <p:txBody>
          <a:bodyPr anchor="t"/>
          <a:lstStyle/>
          <a:p>
            <a:pPr algn="ctr"/>
            <a:r>
              <a:rPr lang="es-ES" b="1" dirty="0"/>
              <a:t>Proyecto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849834" y="1654972"/>
            <a:ext cx="4629579" cy="576263"/>
          </a:xfrm>
        </p:spPr>
        <p:txBody>
          <a:bodyPr anchor="t"/>
          <a:lstStyle/>
          <a:p>
            <a:pPr algn="ctr"/>
            <a:r>
              <a:rPr lang="es-ES" b="1" dirty="0"/>
              <a:t>Personales</a:t>
            </a:r>
          </a:p>
        </p:txBody>
      </p:sp>
    </p:spTree>
    <p:extLst>
      <p:ext uri="{BB962C8B-B14F-4D97-AF65-F5344CB8AC3E}">
        <p14:creationId xmlns:p14="http://schemas.microsoft.com/office/powerpoint/2010/main" val="21839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8228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Planificación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Objetivos y planificación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1" y="1308902"/>
            <a:ext cx="9229885" cy="49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8615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90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Requisitos mínimos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98220" y="2099918"/>
            <a:ext cx="9217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Windows Server o Linux.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Servidor web, IIS o Apache </a:t>
            </a:r>
            <a:r>
              <a:rPr lang="es-ES" dirty="0"/>
              <a:t>(el proyecto está desarrollado sobre IIS)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Tener instalado MySQL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Acceso a la maquina desde internet, a ser posible con un DNS fijo.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2098220" y="1499858"/>
            <a:ext cx="921748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Servidor</a:t>
            </a:r>
          </a:p>
          <a:p>
            <a:pPr algn="ctr"/>
            <a:endParaRPr lang="es-ES" b="1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2098220" y="3905595"/>
            <a:ext cx="921748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Cliente</a:t>
            </a:r>
          </a:p>
          <a:p>
            <a:pPr algn="ctr"/>
            <a:endParaRPr lang="es-ES" b="1" dirty="0"/>
          </a:p>
        </p:txBody>
      </p:sp>
      <p:sp>
        <p:nvSpPr>
          <p:cNvPr id="7" name="Rectángulo 3"/>
          <p:cNvSpPr/>
          <p:nvPr/>
        </p:nvSpPr>
        <p:spPr>
          <a:xfrm>
            <a:off x="2098220" y="4481166"/>
            <a:ext cx="9217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i="1" dirty="0"/>
              <a:t>Acceso a internet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i="1" dirty="0"/>
              <a:t>Un navegador moderno con JavaScript activado.</a:t>
            </a:r>
            <a:endParaRPr lang="es-E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462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Diagrama </a:t>
            </a:r>
            <a:r>
              <a:rPr lang="es-ES" b="1" dirty="0" smtClean="0"/>
              <a:t>de casos </a:t>
            </a:r>
            <a:r>
              <a:rPr lang="es-ES" b="1" dirty="0"/>
              <a:t>de uso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8" y="1516707"/>
            <a:ext cx="6947451" cy="46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90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Diagrama de </a:t>
            </a:r>
            <a:r>
              <a:rPr lang="es-ES" b="1" dirty="0" smtClean="0"/>
              <a:t>clases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90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Diagrama de </a:t>
            </a:r>
            <a:r>
              <a:rPr lang="es-ES" b="1" dirty="0" smtClean="0"/>
              <a:t>clases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997527"/>
            <a:ext cx="8856306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82283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Mockups</a:t>
            </a:r>
            <a:r>
              <a:rPr lang="es-ES" b="1" dirty="0" smtClean="0"/>
              <a:t> o diseños previos</a:t>
            </a:r>
            <a:endParaRPr lang="es-E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Diseño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59" y="1696982"/>
            <a:ext cx="3277941" cy="19192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63" y="1730320"/>
            <a:ext cx="3224735" cy="18526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30" y="4011780"/>
            <a:ext cx="3160998" cy="184594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06" y="3882782"/>
            <a:ext cx="3600450" cy="21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Tecnologías y Herramientas</a:t>
            </a:r>
          </a:p>
        </p:txBody>
      </p:sp>
    </p:spTree>
    <p:extLst>
      <p:ext uri="{BB962C8B-B14F-4D97-AF65-F5344CB8AC3E}">
        <p14:creationId xmlns:p14="http://schemas.microsoft.com/office/powerpoint/2010/main" val="17410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547257"/>
            <a:ext cx="10018713" cy="1494064"/>
          </a:xfrm>
        </p:spPr>
        <p:txBody>
          <a:bodyPr/>
          <a:lstStyle/>
          <a:p>
            <a:r>
              <a:rPr lang="es-ES" b="1" dirty="0"/>
              <a:t>Desarrollo gestión de proyectos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93072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Tecnologías </a:t>
            </a:r>
            <a:r>
              <a:rPr lang="es-ES" b="1" dirty="0"/>
              <a:t>y herramientas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Tecnologías y Herramientas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3" name="Rectángulo 2"/>
          <p:cNvSpPr/>
          <p:nvPr/>
        </p:nvSpPr>
        <p:spPr>
          <a:xfrm>
            <a:off x="4328582" y="1806707"/>
            <a:ext cx="3584217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MVC sobre PHP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easyui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versiones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482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Metodología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3003674" y="1598386"/>
            <a:ext cx="6989411" cy="576262"/>
          </a:xfrm>
        </p:spPr>
        <p:txBody>
          <a:bodyPr anchor="t"/>
          <a:lstStyle/>
          <a:p>
            <a:pPr algn="ctr"/>
            <a:r>
              <a:rPr lang="es-ES" dirty="0"/>
              <a:t>Metodologías Ágiles frente a las tradicionales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26" y="2389414"/>
            <a:ext cx="6124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Refactorización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784521" y="2090056"/>
            <a:ext cx="4360158" cy="329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5" name="Rectángulo 3"/>
          <p:cNvSpPr/>
          <p:nvPr/>
        </p:nvSpPr>
        <p:spPr>
          <a:xfrm>
            <a:off x="2534249" y="2441961"/>
            <a:ext cx="77218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Refactorizar es realizar una transformación al código </a:t>
            </a:r>
            <a:r>
              <a:rPr lang="es-ES" sz="3200" b="1" dirty="0"/>
              <a:t>preservando su comportamiento</a:t>
            </a:r>
            <a:r>
              <a:rPr lang="es-ES" sz="3200" dirty="0"/>
              <a:t>, modificando sólo su estructura interna para </a:t>
            </a:r>
            <a:r>
              <a:rPr lang="es-ES" sz="3200" b="1" dirty="0"/>
              <a:t>mejorarlo</a:t>
            </a:r>
            <a:r>
              <a:rPr lang="es-E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40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a problemas ya conocidos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a problemas ya conocidos.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 de aprendizaje.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a problemas ya conocidos.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 de aprendizaje.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355984" y="3035941"/>
            <a:ext cx="3902553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Imposiciones de diseño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727363" y="2455046"/>
            <a:ext cx="4629579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no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Patrones de diseño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28777" y="3031307"/>
            <a:ext cx="547007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reusables.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a problemas ya conocidos.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 de aprendizaje.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355984" y="3035941"/>
            <a:ext cx="3902553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Imposiciones de diseño.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milagrosas.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1820628" y="245504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son</a:t>
            </a:r>
            <a:endParaRPr lang="es-ES" b="1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6727363" y="2455046"/>
            <a:ext cx="4629579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Que no son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31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Definición del proyecto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6" name="CuadroTexto 6"/>
          <p:cNvSpPr txBox="1"/>
          <p:nvPr/>
        </p:nvSpPr>
        <p:spPr>
          <a:xfrm>
            <a:off x="3065483" y="1629798"/>
            <a:ext cx="66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Desarrollar una web </a:t>
            </a:r>
            <a:r>
              <a:rPr lang="es-ES" sz="2400" b="1" dirty="0" smtClean="0"/>
              <a:t>MVC</a:t>
            </a:r>
            <a:r>
              <a:rPr lang="es-ES" sz="2400" dirty="0" smtClean="0"/>
              <a:t> en PHP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093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Patrón </a:t>
            </a:r>
            <a:r>
              <a:rPr lang="es-ES" b="1" dirty="0" err="1" smtClean="0"/>
              <a:t>Singleton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Patrón </a:t>
            </a:r>
            <a:r>
              <a:rPr lang="es-ES" b="1" dirty="0" err="1" smtClean="0"/>
              <a:t>Singleton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10" name="9 Imagen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38" y="2251626"/>
            <a:ext cx="5458848" cy="336813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17" y="1639113"/>
            <a:ext cx="3876675" cy="45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Patrón </a:t>
            </a:r>
            <a:r>
              <a:rPr lang="es-ES" b="1" dirty="0" err="1" smtClean="0"/>
              <a:t>FrontController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82" y="2722786"/>
            <a:ext cx="4191000" cy="1428750"/>
          </a:xfrm>
          <a:prstGeom prst="rect">
            <a:avLst/>
          </a:prstGeom>
        </p:spPr>
      </p:pic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4244222" y="2048556"/>
            <a:ext cx="4359720" cy="576262"/>
          </a:xfrm>
        </p:spPr>
        <p:txBody>
          <a:bodyPr anchor="t"/>
          <a:lstStyle/>
          <a:p>
            <a:pPr algn="ctr"/>
            <a:r>
              <a:rPr lang="es-ES" b="1" dirty="0" err="1" smtClean="0"/>
              <a:t>Index.php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383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3657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Patrón </a:t>
            </a:r>
            <a:r>
              <a:rPr lang="es-ES" b="1" dirty="0" smtClean="0"/>
              <a:t>MVC</a:t>
            </a:r>
            <a:endParaRPr lang="es-ES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Implementación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82" y="1783892"/>
            <a:ext cx="5052182" cy="37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 smtClean="0">
                <a:solidFill>
                  <a:schemeClr val="bg2">
                    <a:lumMod val="25000"/>
                  </a:schemeClr>
                </a:solidFill>
              </a:rPr>
              <a:t>Seguridad</a:t>
            </a:r>
            <a:endParaRPr lang="es-ES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Seguridad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Seguridad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3300918" y="1884817"/>
            <a:ext cx="618855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acceso (app / web)</a:t>
            </a:r>
          </a:p>
        </p:txBody>
      </p:sp>
    </p:spTree>
    <p:extLst>
      <p:ext uri="{BB962C8B-B14F-4D97-AF65-F5344CB8AC3E}">
        <p14:creationId xmlns:p14="http://schemas.microsoft.com/office/powerpoint/2010/main" val="1750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Seguridad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Seguridad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3300918" y="1884817"/>
            <a:ext cx="6188552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acceso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 HTTP</a:t>
            </a:r>
          </a:p>
        </p:txBody>
      </p:sp>
    </p:spTree>
    <p:extLst>
      <p:ext uri="{BB962C8B-B14F-4D97-AF65-F5344CB8AC3E}">
        <p14:creationId xmlns:p14="http://schemas.microsoft.com/office/powerpoint/2010/main" val="23464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Seguridad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Seguridad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3300918" y="1884817"/>
            <a:ext cx="618855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acceso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 HTTP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Filtrado de parámetros</a:t>
            </a:r>
          </a:p>
        </p:txBody>
      </p:sp>
    </p:spTree>
    <p:extLst>
      <p:ext uri="{BB962C8B-B14F-4D97-AF65-F5344CB8AC3E}">
        <p14:creationId xmlns:p14="http://schemas.microsoft.com/office/powerpoint/2010/main" val="23464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Seguridad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Seguridad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3300918" y="1884817"/>
            <a:ext cx="618855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acceso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 HTTP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Filtrado de parámetros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Sanitización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capitalizado, normalizado</a:t>
            </a:r>
          </a:p>
        </p:txBody>
      </p:sp>
    </p:spTree>
    <p:extLst>
      <p:ext uri="{BB962C8B-B14F-4D97-AF65-F5344CB8AC3E}">
        <p14:creationId xmlns:p14="http://schemas.microsoft.com/office/powerpoint/2010/main" val="23464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Seguridad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Seguridad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3300918" y="1884817"/>
            <a:ext cx="61885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acceso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 HTTP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Filtrado de parámetros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Sanitización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capitalizado, normalizado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23464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Definición del proyecto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65483" y="1629798"/>
            <a:ext cx="66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Desarrollar una web </a:t>
            </a:r>
            <a:r>
              <a:rPr lang="es-ES" sz="2400" b="1" dirty="0" smtClean="0"/>
              <a:t>MVC</a:t>
            </a:r>
            <a:r>
              <a:rPr lang="es-ES" sz="2400" dirty="0" smtClean="0"/>
              <a:t> en PHP</a:t>
            </a:r>
            <a:endParaRPr lang="es-ES" sz="24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94" y="2248964"/>
            <a:ext cx="1646088" cy="21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Seguridad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Seguridad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3300918" y="1884817"/>
            <a:ext cx="6188552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acceso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 HTTP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Filtrado de parámetros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Sanitización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capitalizado, normalizado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Inyección de SQL</a:t>
            </a:r>
          </a:p>
        </p:txBody>
      </p:sp>
    </p:spTree>
    <p:extLst>
      <p:ext uri="{BB962C8B-B14F-4D97-AF65-F5344CB8AC3E}">
        <p14:creationId xmlns:p14="http://schemas.microsoft.com/office/powerpoint/2010/main" val="23464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Seguridad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Seguridad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3300918" y="1884817"/>
            <a:ext cx="6188552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acceso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 HTTP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Filtrado de parámetros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Sanitización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capitalizado, normalizado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Inyección de SQL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CSRF – Cross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Forgery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b="1" dirty="0" smtClean="0">
                <a:solidFill>
                  <a:schemeClr val="bg2">
                    <a:lumMod val="25000"/>
                  </a:schemeClr>
                </a:solidFill>
              </a:rPr>
              <a:t>Demo</a:t>
            </a:r>
            <a:endParaRPr lang="es-ES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553" y="2160917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s-ES" sz="9600" b="1" dirty="0">
                <a:solidFill>
                  <a:schemeClr val="bg2">
                    <a:lumMod val="25000"/>
                  </a:schemeClr>
                </a:solidFill>
              </a:rPr>
              <a:t>Resultados y conclusiones</a:t>
            </a:r>
          </a:p>
        </p:txBody>
      </p:sp>
    </p:spTree>
    <p:extLst>
      <p:ext uri="{BB962C8B-B14F-4D97-AF65-F5344CB8AC3E}">
        <p14:creationId xmlns:p14="http://schemas.microsoft.com/office/powerpoint/2010/main" val="32327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3355522" y="2617330"/>
            <a:ext cx="73396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Un panel de entrada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El acceso de tres roles distintos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proyectos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búsquedas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299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3355522" y="2617330"/>
            <a:ext cx="73396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Un panel de entrada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El acceso de tres roles distintos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proyectos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búsquedas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887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3355522" y="2617330"/>
            <a:ext cx="73396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Un panel de entrada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El acceso de tres roles distintos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 dar de alta proyectos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búsquedas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887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3355522" y="2617330"/>
            <a:ext cx="73396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Un panel de entrada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El acceso de tres roles distintos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 dar de alta proyectos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Permitirnos realizar búsquedas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887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3355522" y="2617330"/>
            <a:ext cx="73396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Un panel de entrada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El acceso de tres roles distintos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 dar de alta proyectos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Permitirnos realizar búsquedas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887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3355522" y="2617330"/>
            <a:ext cx="73396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Un panel de entrada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El acceso de tres roles distintos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 dar de alta proyectos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Permitirnos realizar búsquedas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887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Definición del proyecto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65483" y="1629798"/>
            <a:ext cx="66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Desarrollar una web </a:t>
            </a:r>
            <a:r>
              <a:rPr lang="es-ES" sz="2400" b="1" dirty="0" smtClean="0"/>
              <a:t>MVC</a:t>
            </a:r>
            <a:r>
              <a:rPr lang="es-ES" sz="2400" dirty="0" smtClean="0"/>
              <a:t> en PHP</a:t>
            </a:r>
            <a:endParaRPr lang="es-ES" sz="24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94" y="2248964"/>
            <a:ext cx="1646088" cy="212398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24" y="3038210"/>
            <a:ext cx="2237584" cy="15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Estado Actual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3355522" y="2617330"/>
            <a:ext cx="73396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Un panel de entrada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El acceso de tres roles distintos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 dar de alta alumnos y profesores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 dar de alta proyectos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Permitirnos realizar búsquedas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Realizar nuestro propio </a:t>
            </a:r>
            <a:r>
              <a:rPr lang="es-ES" sz="2400" b="1" dirty="0"/>
              <a:t>MVC </a:t>
            </a:r>
            <a:r>
              <a:rPr lang="es-ES" sz="2400" dirty="0"/>
              <a:t>en </a:t>
            </a:r>
            <a:r>
              <a:rPr lang="es-ES" sz="2400" b="1" dirty="0"/>
              <a:t>PHP</a:t>
            </a:r>
            <a:r>
              <a:rPr lang="es-ES" sz="2400" dirty="0"/>
              <a:t>.</a:t>
            </a:r>
          </a:p>
          <a:p>
            <a:pPr marL="342900" lvl="0" indent="-342900">
              <a:buBlip>
                <a:blip r:embed="rId2"/>
              </a:buBlip>
            </a:pPr>
            <a:r>
              <a:rPr lang="es-ES" sz="2400" dirty="0"/>
              <a:t>Aprender a usar o crear algún tipo de </a:t>
            </a:r>
            <a:r>
              <a:rPr lang="es-ES" sz="2400" b="1" dirty="0"/>
              <a:t>plantillas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texto 2"/>
          <p:cNvSpPr>
            <a:spLocks noGrp="1"/>
          </p:cNvSpPr>
          <p:nvPr>
            <p:ph type="body" idx="1"/>
          </p:nvPr>
        </p:nvSpPr>
        <p:spPr>
          <a:xfrm>
            <a:off x="4029067" y="2041069"/>
            <a:ext cx="4935533" cy="576262"/>
          </a:xfrm>
        </p:spPr>
        <p:txBody>
          <a:bodyPr anchor="t"/>
          <a:lstStyle/>
          <a:p>
            <a:pPr algn="ctr"/>
            <a:r>
              <a:rPr lang="es-ES" b="1" dirty="0" smtClean="0"/>
              <a:t>Objetivos del Proyecto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887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Posibilidades futuras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01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Posibilidades futuras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1641026" y="1825384"/>
            <a:ext cx="10009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Implementar un sistema similar al de NET para añadir a los modelos propiedades de validación, de forma que no tengamos que estar realizando las validaciones a mano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15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Posibilidades futuras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2"/>
          <p:cNvSpPr/>
          <p:nvPr/>
        </p:nvSpPr>
        <p:spPr>
          <a:xfrm>
            <a:off x="1641026" y="1825384"/>
            <a:ext cx="10009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Implementar un sistema similar al de NET para añadir a los modelos propiedades de validación, de forma que no tengamos que estar realizando las validaciones a mano.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Implementar la localización de la aplicación para que el producto soporte el diversos idiomas.</a:t>
            </a:r>
          </a:p>
        </p:txBody>
      </p:sp>
    </p:spTree>
    <p:extLst>
      <p:ext uri="{BB962C8B-B14F-4D97-AF65-F5344CB8AC3E}">
        <p14:creationId xmlns:p14="http://schemas.microsoft.com/office/powerpoint/2010/main" val="3465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Valoración </a:t>
            </a:r>
            <a:r>
              <a:rPr lang="es-ES" b="1" dirty="0" smtClean="0"/>
              <a:t>personal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Valoración </a:t>
            </a:r>
            <a:r>
              <a:rPr lang="es-ES" b="1" dirty="0" smtClean="0"/>
              <a:t>personal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3" y="1606146"/>
            <a:ext cx="2350294" cy="19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Valoración </a:t>
            </a:r>
            <a:r>
              <a:rPr lang="es-ES" b="1" dirty="0" smtClean="0"/>
              <a:t>personal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2886076" y="3719501"/>
            <a:ext cx="7445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He aprendido  mucho de </a:t>
            </a:r>
            <a:r>
              <a:rPr lang="es-ES" sz="2400" b="1" dirty="0" smtClean="0"/>
              <a:t>MVC </a:t>
            </a:r>
            <a:r>
              <a:rPr lang="es-ES" sz="2400" dirty="0" smtClean="0"/>
              <a:t>y su gestión de plantillas</a:t>
            </a:r>
            <a:endParaRPr lang="es-ES" sz="2400" b="1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3" y="1606146"/>
            <a:ext cx="2350294" cy="19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Valoración </a:t>
            </a:r>
            <a:r>
              <a:rPr lang="es-ES" b="1" dirty="0" smtClean="0"/>
              <a:t>personal</a:t>
            </a:r>
            <a:endParaRPr lang="es-ES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Resultados y conclusiones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2886076" y="3719501"/>
            <a:ext cx="7445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He aprendido  mucho de </a:t>
            </a:r>
            <a:r>
              <a:rPr lang="es-ES" sz="2400" b="1" dirty="0" smtClean="0"/>
              <a:t>MVC </a:t>
            </a:r>
            <a:r>
              <a:rPr lang="es-ES" sz="2400" dirty="0" smtClean="0"/>
              <a:t>y su gestión de plantillas</a:t>
            </a:r>
            <a:endParaRPr lang="es-ES" sz="24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He Profundizado </a:t>
            </a:r>
            <a:r>
              <a:rPr lang="es-ES" sz="2400" dirty="0"/>
              <a:t>en </a:t>
            </a:r>
            <a:r>
              <a:rPr lang="es-ES" sz="2400" dirty="0" smtClean="0"/>
              <a:t>la </a:t>
            </a:r>
            <a:r>
              <a:rPr lang="es-ES" sz="2400" dirty="0"/>
              <a:t>seguridad de </a:t>
            </a:r>
            <a:r>
              <a:rPr lang="es-ES" sz="2400" dirty="0" smtClean="0"/>
              <a:t>aplicaciones </a:t>
            </a:r>
            <a:r>
              <a:rPr lang="es-ES" sz="2400" dirty="0"/>
              <a:t>Web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3" y="1606146"/>
            <a:ext cx="2350294" cy="19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Despedida y Preguntas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Despedida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2860058" y="1601850"/>
            <a:ext cx="7070271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Agradecimientos a mis profesores y en especial a </a:t>
            </a:r>
            <a:r>
              <a:rPr lang="es-E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Heike Bonilla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sido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tutora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me ha </a:t>
            </a:r>
            <a:r>
              <a:rPr lang="es-E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guiado.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007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Despedida y Preguntas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Despedida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2829" y="1869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Rectángulo 2"/>
          <p:cNvSpPr/>
          <p:nvPr/>
        </p:nvSpPr>
        <p:spPr>
          <a:xfrm>
            <a:off x="2860058" y="1601850"/>
            <a:ext cx="7070271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Agradecimientos a mis profesores y en especial a 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Heike Bonilla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ha sido la tutora que me ha guiado.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99" y="2734044"/>
            <a:ext cx="5509260" cy="38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Definición del proyecto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65483" y="1629798"/>
            <a:ext cx="66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Desarrollar una web </a:t>
            </a:r>
            <a:r>
              <a:rPr lang="es-ES" sz="2400" b="1" dirty="0" smtClean="0"/>
              <a:t>MVC</a:t>
            </a:r>
            <a:r>
              <a:rPr lang="es-ES" sz="2400" dirty="0" smtClean="0"/>
              <a:t> en PHP</a:t>
            </a:r>
            <a:endParaRPr lang="es-ES" sz="24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94" y="2248964"/>
            <a:ext cx="1646088" cy="212398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24" y="3038210"/>
            <a:ext cx="2237584" cy="152562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69" y="3819183"/>
            <a:ext cx="3695359" cy="8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Definición del proyecto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65483" y="1629798"/>
            <a:ext cx="66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Desarrollar una web </a:t>
            </a:r>
            <a:r>
              <a:rPr lang="es-ES" sz="2400" b="1" dirty="0" smtClean="0"/>
              <a:t>MVC</a:t>
            </a:r>
            <a:r>
              <a:rPr lang="es-ES" sz="2400" dirty="0" smtClean="0"/>
              <a:t> en PHP</a:t>
            </a:r>
            <a:endParaRPr lang="es-ES" sz="24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94" y="2248964"/>
            <a:ext cx="1646088" cy="212398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24" y="3038210"/>
            <a:ext cx="2237584" cy="152562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69" y="3819183"/>
            <a:ext cx="3695359" cy="832757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37" y="5460205"/>
            <a:ext cx="3057624" cy="6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4811"/>
          </a:xfrm>
        </p:spPr>
        <p:txBody>
          <a:bodyPr/>
          <a:lstStyle/>
          <a:p>
            <a:r>
              <a:rPr lang="es-ES" b="1" dirty="0"/>
              <a:t>Definición del proyecto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8582" y="0"/>
            <a:ext cx="6816097" cy="8191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>
                    <a:lumMod val="65000"/>
                  </a:schemeClr>
                </a:solidFill>
                <a:latin typeface="Ubuntu Light" panose="020B0304030602030204" pitchFamily="34" charset="0"/>
              </a:rPr>
              <a:t>Introducción</a:t>
            </a:r>
            <a:endParaRPr lang="es-ES" sz="4400" dirty="0">
              <a:solidFill>
                <a:schemeClr val="bg1">
                  <a:lumMod val="65000"/>
                </a:schemeClr>
              </a:solidFill>
              <a:latin typeface="Ubuntu Light" panose="020B0304030602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65483" y="1629798"/>
            <a:ext cx="66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Desarrollar una web </a:t>
            </a:r>
            <a:r>
              <a:rPr lang="es-ES" sz="2400" b="1" dirty="0" smtClean="0"/>
              <a:t>MVC</a:t>
            </a:r>
            <a:r>
              <a:rPr lang="es-ES" sz="2400" dirty="0" smtClean="0"/>
              <a:t> en PHP</a:t>
            </a:r>
            <a:endParaRPr lang="es-ES" sz="24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94" y="2248964"/>
            <a:ext cx="1646088" cy="212398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24" y="3038210"/>
            <a:ext cx="2237584" cy="152562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69" y="3819183"/>
            <a:ext cx="3695359" cy="832757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85" y="2431449"/>
            <a:ext cx="3002928" cy="733747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37" y="5460205"/>
            <a:ext cx="3057624" cy="6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566</TotalTime>
  <Words>1411</Words>
  <Application>Microsoft Office PowerPoint</Application>
  <PresentationFormat>Personalizado</PresentationFormat>
  <Paragraphs>352</Paragraphs>
  <Slides>69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0" baseType="lpstr">
      <vt:lpstr>Parallax</vt:lpstr>
      <vt:lpstr>Presentación</vt:lpstr>
      <vt:lpstr>Introducción</vt:lpstr>
      <vt:lpstr>Desarrollo gestión de proyectos</vt:lpstr>
      <vt:lpstr>Definición del proyecto</vt:lpstr>
      <vt:lpstr>Definición del proyecto</vt:lpstr>
      <vt:lpstr>Definición del proyecto</vt:lpstr>
      <vt:lpstr>Definición del proyecto</vt:lpstr>
      <vt:lpstr>Definición del proyecto</vt:lpstr>
      <vt:lpstr>Definición del proyecto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Objetivos</vt:lpstr>
      <vt:lpstr>Planificación</vt:lpstr>
      <vt:lpstr>Diseño</vt:lpstr>
      <vt:lpstr>Requisitos mínimos</vt:lpstr>
      <vt:lpstr>Diagrama de casos de uso</vt:lpstr>
      <vt:lpstr>Diagrama de clases</vt:lpstr>
      <vt:lpstr>Diagrama de clases</vt:lpstr>
      <vt:lpstr>Mockups o diseños previos</vt:lpstr>
      <vt:lpstr>Tecnologías y Herramientas</vt:lpstr>
      <vt:lpstr>Tecnologías y herramientas</vt:lpstr>
      <vt:lpstr>Implementación</vt:lpstr>
      <vt:lpstr>Metodología</vt:lpstr>
      <vt:lpstr>Refactorización</vt:lpstr>
      <vt:lpstr>Patrones de diseño</vt:lpstr>
      <vt:lpstr>Patrones de diseño</vt:lpstr>
      <vt:lpstr>Patrones de diseño</vt:lpstr>
      <vt:lpstr>Patrones de diseño</vt:lpstr>
      <vt:lpstr>Patrones de diseño</vt:lpstr>
      <vt:lpstr>Patrones de diseño</vt:lpstr>
      <vt:lpstr>Patrón Singleton</vt:lpstr>
      <vt:lpstr>Patrón Singleton</vt:lpstr>
      <vt:lpstr>Patrón FrontController</vt:lpstr>
      <vt:lpstr>Patrón MVC</vt:lpstr>
      <vt:lpstr>Seguridad</vt:lpstr>
      <vt:lpstr>Seguridad</vt:lpstr>
      <vt:lpstr>Seguridad</vt:lpstr>
      <vt:lpstr>Seguridad</vt:lpstr>
      <vt:lpstr>Seguridad</vt:lpstr>
      <vt:lpstr>Seguridad</vt:lpstr>
      <vt:lpstr>Seguridad</vt:lpstr>
      <vt:lpstr>Seguridad</vt:lpstr>
      <vt:lpstr>Demo</vt:lpstr>
      <vt:lpstr>Resultados y conclusiones</vt:lpstr>
      <vt:lpstr>Estado Actual</vt:lpstr>
      <vt:lpstr>Estado Actual</vt:lpstr>
      <vt:lpstr>Estado Actual</vt:lpstr>
      <vt:lpstr>Estado Actual</vt:lpstr>
      <vt:lpstr>Estado Actual</vt:lpstr>
      <vt:lpstr>Estado Actual</vt:lpstr>
      <vt:lpstr>Estado Actual</vt:lpstr>
      <vt:lpstr>Posibilidades futuras</vt:lpstr>
      <vt:lpstr>Posibilidades futuras</vt:lpstr>
      <vt:lpstr>Posibilidades futuras</vt:lpstr>
      <vt:lpstr>Valoración personal</vt:lpstr>
      <vt:lpstr>Valoración personal</vt:lpstr>
      <vt:lpstr>Valoración personal</vt:lpstr>
      <vt:lpstr>Valoración personal</vt:lpstr>
      <vt:lpstr>Despedida y Preguntas</vt:lpstr>
      <vt:lpstr>Despedida y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Joseweb</dc:creator>
  <cp:lastModifiedBy>PruebaRana</cp:lastModifiedBy>
  <cp:revision>50</cp:revision>
  <dcterms:created xsi:type="dcterms:W3CDTF">2016-05-28T07:30:52Z</dcterms:created>
  <dcterms:modified xsi:type="dcterms:W3CDTF">2016-06-02T12:01:42Z</dcterms:modified>
</cp:coreProperties>
</file>