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2" r:id="rId8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0"/>
      <p:bold r:id="rId11"/>
      <p:italic r:id="rId12"/>
      <p:boldItalic r:id="rId13"/>
    </p:embeddedFont>
    <p:embeddedFont>
      <p:font typeface="Source Sans Pro Light" panose="020B0403030403020204" pitchFamily="34" charset="0"/>
      <p:regular r:id="rId14"/>
      <p:bold r:id="rId15"/>
      <p:italic r:id="rId16"/>
      <p:boldItalic r:id="rId17"/>
    </p:embeddedFont>
    <p:embeddedFont>
      <p:font typeface="Source Sans Pro SemiBold" panose="020B06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2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4ef15d69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644ef15d6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76cf7eb09_0_2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476cf7eb0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44ef15d6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644ef15d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4ef15d6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644ef15d6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4ef15d69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644ef15d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age">
  <p:cSld name="Title_Page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>
            <a:off x="658309" y="1489243"/>
            <a:ext cx="3103500" cy="3683100"/>
          </a:xfrm>
          <a:prstGeom prst="parallelogram">
            <a:avLst>
              <a:gd name="adj" fmla="val 722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723575" y="-30449"/>
            <a:ext cx="4383300" cy="5188800"/>
          </a:xfrm>
          <a:prstGeom prst="parallelogram">
            <a:avLst>
              <a:gd name="adj" fmla="val 7229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l="7036" r="53053"/>
          <a:stretch/>
        </p:blipFill>
        <p:spPr>
          <a:xfrm>
            <a:off x="1608507" y="-39537"/>
            <a:ext cx="3120000" cy="5211900"/>
          </a:xfrm>
          <a:prstGeom prst="parallelogram">
            <a:avLst>
              <a:gd name="adj" fmla="val 58143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Picture">
  <p:cSld name="White_Logo_Picture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06807" y="825536"/>
            <a:ext cx="8094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None/>
              <a:defRPr sz="3600" b="1" i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305991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4"/>
          </p:nvPr>
        </p:nvSpPr>
        <p:spPr>
          <a:xfrm>
            <a:off x="1784396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5"/>
          </p:nvPr>
        </p:nvSpPr>
        <p:spPr>
          <a:xfrm>
            <a:off x="1784396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6"/>
          </p:nvPr>
        </p:nvSpPr>
        <p:spPr>
          <a:xfrm>
            <a:off x="1849411" y="2765828"/>
            <a:ext cx="11598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7"/>
          </p:nvPr>
        </p:nvSpPr>
        <p:spPr>
          <a:xfrm>
            <a:off x="3257179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8"/>
          </p:nvPr>
        </p:nvSpPr>
        <p:spPr>
          <a:xfrm>
            <a:off x="3257179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9"/>
          </p:nvPr>
        </p:nvSpPr>
        <p:spPr>
          <a:xfrm>
            <a:off x="3322194" y="2765828"/>
            <a:ext cx="1159800" cy="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3"/>
          </p:nvPr>
        </p:nvSpPr>
        <p:spPr>
          <a:xfrm>
            <a:off x="4735584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4"/>
          </p:nvPr>
        </p:nvSpPr>
        <p:spPr>
          <a:xfrm>
            <a:off x="4735584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5"/>
          </p:nvPr>
        </p:nvSpPr>
        <p:spPr>
          <a:xfrm>
            <a:off x="4800599" y="2765828"/>
            <a:ext cx="1159800" cy="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6"/>
          </p:nvPr>
        </p:nvSpPr>
        <p:spPr>
          <a:xfrm>
            <a:off x="6185882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7"/>
          </p:nvPr>
        </p:nvSpPr>
        <p:spPr>
          <a:xfrm>
            <a:off x="6185882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8"/>
          </p:nvPr>
        </p:nvSpPr>
        <p:spPr>
          <a:xfrm>
            <a:off x="6250897" y="2765828"/>
            <a:ext cx="1159800" cy="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9"/>
          </p:nvPr>
        </p:nvSpPr>
        <p:spPr>
          <a:xfrm>
            <a:off x="7624938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0"/>
          </p:nvPr>
        </p:nvSpPr>
        <p:spPr>
          <a:xfrm>
            <a:off x="7624938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1"/>
          </p:nvPr>
        </p:nvSpPr>
        <p:spPr>
          <a:xfrm>
            <a:off x="7689953" y="2765828"/>
            <a:ext cx="1159800" cy="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2"/>
          </p:nvPr>
        </p:nvSpPr>
        <p:spPr>
          <a:xfrm>
            <a:off x="1784757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3"/>
          </p:nvPr>
        </p:nvSpPr>
        <p:spPr>
          <a:xfrm>
            <a:off x="3245528" y="1774802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4"/>
          </p:nvPr>
        </p:nvSpPr>
        <p:spPr>
          <a:xfrm>
            <a:off x="4735584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5"/>
          </p:nvPr>
        </p:nvSpPr>
        <p:spPr>
          <a:xfrm>
            <a:off x="6185882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6"/>
          </p:nvPr>
        </p:nvSpPr>
        <p:spPr>
          <a:xfrm>
            <a:off x="7624938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7"/>
          </p:nvPr>
        </p:nvSpPr>
        <p:spPr>
          <a:xfrm>
            <a:off x="305991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Light">
  <p:cSld name="Divider_Ligh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06807" y="2076454"/>
            <a:ext cx="5602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5602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Dark_2">
  <p:cSld name="Layout_Dark_2">
    <p:bg>
      <p:bgPr>
        <a:solidFill>
          <a:srgbClr val="00235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06807" y="400511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10" b="0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910" b="0" i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Light_Blue">
  <p:cSld name="Layout_Light_Blue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/>
              <a:buNone/>
              <a:defRPr sz="1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/>
              <a:buNone/>
              <a:defRPr sz="1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10" i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910" i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06807" y="472424"/>
            <a:ext cx="809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 SemiBold"/>
              <a:buNone/>
              <a:defRPr sz="2100" i="0" u="none" strike="noStrike" cap="non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-212651"/>
            <a:ext cx="164700" cy="16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697138" y="-212651"/>
            <a:ext cx="164700" cy="16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91386" y="-212651"/>
            <a:ext cx="164700" cy="16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8785" y="-212651"/>
            <a:ext cx="164700" cy="16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6183" y="-212651"/>
            <a:ext cx="164700" cy="16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884537" y="-212651"/>
            <a:ext cx="164700" cy="16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90543" y="-212651"/>
            <a:ext cx="164700" cy="16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55348" y="-212651"/>
            <a:ext cx="164700" cy="16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440089" y="-212651"/>
            <a:ext cx="164700" cy="16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624830" y="-212651"/>
            <a:ext cx="164700" cy="16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6300" y="961250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93">
          <p15:clr>
            <a:srgbClr val="F26B43"/>
          </p15:clr>
        </p15:guide>
        <p15:guide id="4" orient="horz" pos="293">
          <p15:clr>
            <a:srgbClr val="F26B43"/>
          </p15:clr>
        </p15:guide>
        <p15:guide id="5" pos="5567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5363">
          <p15:clr>
            <a:srgbClr val="F26B43"/>
          </p15:clr>
        </p15:guide>
        <p15:guide id="8" pos="5296">
          <p15:clr>
            <a:srgbClr val="F26B43"/>
          </p15:clr>
        </p15:guide>
        <p15:guide id="9" pos="1757">
          <p15:clr>
            <a:srgbClr val="F26B43"/>
          </p15:clr>
        </p15:guide>
        <p15:guide id="10" pos="40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247975" y="1278750"/>
            <a:ext cx="47349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600" dirty="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Netflix Data Analysis </a:t>
            </a:r>
            <a:r>
              <a:rPr lang="en-GB" sz="1800" dirty="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(Narrative Arc)</a:t>
            </a:r>
            <a:endParaRPr sz="18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000" dirty="0">
                <a:solidFill>
                  <a:srgbClr val="59595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AJ Fairweather</a:t>
            </a:r>
            <a:endParaRPr sz="2000" dirty="0">
              <a:solidFill>
                <a:srgbClr val="595959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7294599" y="337168"/>
            <a:ext cx="1849500" cy="25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9" name="Google Shape;129;p23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32" name="Google Shape;132;p23"/>
          <p:cNvSpPr txBox="1"/>
          <p:nvPr/>
        </p:nvSpPr>
        <p:spPr>
          <a:xfrm>
            <a:off x="306800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Accessible content is t</a:t>
            </a: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</a:t>
            </a: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key product that Netflix provides, and an increased amount of content is produced by Netflix, but what should they make?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Netflix needs to know what type of content to produce for it to have a better chance at a successful return on investment.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 of the content is required to find areas in t</a:t>
            </a: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</a:t>
            </a: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current catalogue of titles that are popular.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content that is similar to shows currently on the platform ensures that the content can reach the widest audience, to do this, we need to create a profile of the most popular content on the service.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8" name="Google Shape;138;p24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Key Plot Movements</a:t>
            </a:r>
            <a:endParaRPr dirty="0"/>
          </a:p>
        </p:txBody>
      </p:sp>
      <p:sp>
        <p:nvSpPr>
          <p:cNvPr id="141" name="Google Shape;141;p24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data provides us with multiple properties of the titles on Netflix, analysis can be performed for multiple key aspects for the entire dataset</a:t>
            </a:r>
          </a:p>
          <a:p>
            <a:pPr lvl="0"/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key aspects were: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 – TV Show or Movie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Rating – What rating the title was given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Country – Where the content was produced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key aspects will then be used to help narrow down our field of titles, and help to build a more pointed profile.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findings showed that: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Movies make up to nearly 70% of all content on Netflix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 made for mature audiences is very popular on Netflix, with TV-MA and R ratings seeing over 1000 titles combined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 United States produces more content then the next 4 highest countries combined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25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Pivotal Discovery</a:t>
            </a:r>
            <a:endParaRPr dirty="0"/>
          </a:p>
        </p:txBody>
      </p:sp>
      <p:sp>
        <p:nvSpPr>
          <p:cNvPr id="150" name="Google Shape;150;p25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 these key aspects were unearthed, we’re able to build a more complete profile using these markets as our guide.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Further analysis showed: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top four directors that have the most content on Netflix all specialise in Stand-Up comedy specials, Jay Karas being the number one director with 15 different pieces of content. Martin Scorsese was the first non comedic director at number five.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Comedian Adam Sandler has the most credits as a cast member, with 20 pieces of content, followed by dramatic and comedic actor Samuel L Jackson with 18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Dramas, then comedies are the most commonly occuring genre tag, both of which have over 500 entries each, the third most popular is then documentaries with a little over 400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6" name="Google Shape;156;p26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Most Important Message to Land</a:t>
            </a:r>
            <a:endParaRPr dirty="0"/>
          </a:p>
        </p:txBody>
      </p:sp>
      <p:sp>
        <p:nvSpPr>
          <p:cNvPr id="159" name="Google Shape;159;p26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high volume of content produced by United States for American audiences is mature, feature length comedic productions, with an emphasis on Stand-Up specials.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top four directors produce Stand-Up specials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top US actor is a comedian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Comedy is second only to drama in genre tags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Resolution and Tangible Action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Netflix has two options that they can pursue, dependent on factors that Netflix may wish to consider, such as timeframes for producing original content, and budgetary constraints.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a cheaper production that hits most of the top metrics in the profile: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Hiring Jay Karas to direct a mature themed Stand-Up special with Adam Sandler would be in Netflix’s best interest if it wants to produce content popular with it’s largest market, the United States.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Netflix wanted to produce something more dramatic, as that was the most popular genre, then a drama staring Samuel L. Jackson and directed by Martin Scorsese. However, feature length films can be more expensive, and take longer to produce.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mbridge_Spark_Slide_Master">
  <a:themeElements>
    <a:clrScheme name="TPA">
      <a:dk1>
        <a:srgbClr val="000000"/>
      </a:dk1>
      <a:lt1>
        <a:srgbClr val="FFFFFF"/>
      </a:lt1>
      <a:dk2>
        <a:srgbClr val="6DC1B9"/>
      </a:dk2>
      <a:lt2>
        <a:srgbClr val="384250"/>
      </a:lt2>
      <a:accent1>
        <a:srgbClr val="B89D4F"/>
      </a:accent1>
      <a:accent2>
        <a:srgbClr val="AADADA"/>
      </a:accent2>
      <a:accent3>
        <a:srgbClr val="F7F9FA"/>
      </a:accent3>
      <a:accent4>
        <a:srgbClr val="0098A7"/>
      </a:accent4>
      <a:accent5>
        <a:srgbClr val="384250"/>
      </a:accent5>
      <a:accent6>
        <a:srgbClr val="F3F3F3"/>
      </a:accent6>
      <a:hlink>
        <a:srgbClr val="0098A7"/>
      </a:hlink>
      <a:folHlink>
        <a:srgbClr val="249D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On-screen Show 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Source Sans Pro SemiBold</vt:lpstr>
      <vt:lpstr>Source Sans Pro Light</vt:lpstr>
      <vt:lpstr>Source Sans Pro</vt:lpstr>
      <vt:lpstr>Avenir</vt:lpstr>
      <vt:lpstr>Arial</vt:lpstr>
      <vt:lpstr>Simple Light</vt:lpstr>
      <vt:lpstr>Cambridge_Spark_Slide_Master</vt:lpstr>
      <vt:lpstr>PowerPoint Presentation</vt:lpstr>
      <vt:lpstr>Problem Statement</vt:lpstr>
      <vt:lpstr>Key Plot Movements</vt:lpstr>
      <vt:lpstr>Pivotal Discovery</vt:lpstr>
      <vt:lpstr>Most Important Message to Land</vt:lpstr>
      <vt:lpstr>Resolution and Tangible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AJ Fairweather</cp:lastModifiedBy>
  <cp:revision>1</cp:revision>
  <dcterms:modified xsi:type="dcterms:W3CDTF">2024-05-24T22:57:22Z</dcterms:modified>
</cp:coreProperties>
</file>