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5"/>
  </p:notesMasterIdLst>
  <p:sldIdLst>
    <p:sldId id="256" r:id="rId2"/>
    <p:sldId id="257" r:id="rId3"/>
    <p:sldId id="268" r:id="rId4"/>
    <p:sldId id="260" r:id="rId5"/>
    <p:sldId id="269" r:id="rId6"/>
    <p:sldId id="262" r:id="rId7"/>
    <p:sldId id="263" r:id="rId8"/>
    <p:sldId id="270" r:id="rId9"/>
    <p:sldId id="261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4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501" autoAdjust="0"/>
  </p:normalViewPr>
  <p:slideViewPr>
    <p:cSldViewPr snapToGrid="0" showGuides="1">
      <p:cViewPr varScale="1">
        <p:scale>
          <a:sx n="107" d="100"/>
          <a:sy n="107" d="100"/>
        </p:scale>
        <p:origin x="114" y="348"/>
      </p:cViewPr>
      <p:guideLst>
        <p:guide orient="horz" pos="2183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CB8F6-475B-4BD9-B4D6-4B1D247F9C3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68E64-25BB-4313-A8B5-02EE89A76A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4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4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</a:t>
            </a:r>
            <a:r>
              <a:rPr lang="en-US" baseline="0" dirty="0" smtClean="0"/>
              <a:t> look forward to you questions </a:t>
            </a:r>
            <a:r>
              <a:rPr lang="en-US" baseline="0" dirty="0" smtClean="0">
                <a:sym typeface="Wingdings" panose="05000000000000000000" pitchFamily="2" charset="2"/>
              </a:rPr>
              <a:t>!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here is the thing: Rebecca wants to do what</a:t>
            </a:r>
            <a:r>
              <a:rPr lang="en-US" baseline="0" dirty="0" smtClean="0"/>
              <a:t> we all do – she wants to follow her heart. </a:t>
            </a:r>
          </a:p>
          <a:p>
            <a:r>
              <a:rPr lang="en-US" baseline="0" dirty="0" smtClean="0"/>
              <a:t>Therefore she needs a lift from </a:t>
            </a:r>
            <a:r>
              <a:rPr lang="en-US" baseline="0" dirty="0" err="1" smtClean="0"/>
              <a:t>MUC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BER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couple of mobility services and mobility portals are in the market, but to gain an oversight on all offers is cumbersome.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ease things for everyone – B2C and B2B – we want to enable both with the Distributed Ledger-Technology.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IOTA is such potent technology</a:t>
            </a:r>
            <a:r>
              <a:rPr lang="en-US" baseline="0" dirty="0" smtClean="0"/>
              <a:t>. But adoption to current system is a challenge, so new technology often works more like a bouncer then like wings.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thought about: how to give Rebecca wings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7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IOTA is such potent technology</a:t>
            </a:r>
            <a:r>
              <a:rPr lang="en-US" baseline="0" dirty="0" smtClean="0"/>
              <a:t>. But adoption to current system is a challenge, so new technology often works more like a bouncer then like wings.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thought about: how to give Rebecca wings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idea is to use IOTA to create a transportation market: - distributed | transparent | omnipresent | easy to implement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 we developed an REST API  service providers can install on existing server landscapes, enabling  them to send offers to a IOTA tangle.</a:t>
            </a:r>
          </a:p>
          <a:p>
            <a:r>
              <a:rPr lang="en-US" baseline="0" dirty="0" smtClean="0"/>
              <a:t>In our demo we implemented meta-data like provider, CO2-Level, start, destination, </a:t>
            </a:r>
            <a:r>
              <a:rPr lang="en-US" baseline="0" dirty="0" err="1" smtClean="0"/>
              <a:t>pice</a:t>
            </a:r>
            <a:r>
              <a:rPr lang="en-US" baseline="0" dirty="0" smtClean="0"/>
              <a:t>, etc. pp.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our </a:t>
            </a:r>
            <a:r>
              <a:rPr lang="en-US" baseline="0" dirty="0" smtClean="0"/>
              <a:t>OMS B2B use-case mobility provider can participate and form a mobility market on a distributed ledger with just one REST API and one IOTA API.</a:t>
            </a:r>
          </a:p>
          <a:p>
            <a:r>
              <a:rPr lang="en-US" baseline="0" dirty="0" smtClean="0"/>
              <a:t>Time to table = Time to market in around 1 sec with a highly adaptable, versatile payload.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Likewise</a:t>
            </a:r>
            <a:r>
              <a:rPr lang="en-US" baseline="0" dirty="0" smtClean="0"/>
              <a:t> we ease access for customer. Our API can search and display date from mobility offers on UI, such as App or websites.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…and also facilitates</a:t>
            </a:r>
            <a:r>
              <a:rPr lang="en-US" baseline="0" dirty="0" smtClean="0"/>
              <a:t> transactions on offers.  So different parties can implement a payment module easily and without </a:t>
            </a:r>
            <a:r>
              <a:rPr lang="en-US" baseline="0" dirty="0" err="1" smtClean="0"/>
              <a:t>hazle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make our B2C use-case work we reused our REST API and developed another two IOTA APIs.</a:t>
            </a:r>
          </a:p>
          <a:p>
            <a:r>
              <a:rPr lang="en-US" baseline="0" dirty="0" smtClean="0"/>
              <a:t>This enables customer to quickly comb through mobility offers and make almost instantaneous payments. A search in the tangle took less than 4s. A confirmed payment under </a:t>
            </a:r>
            <a:r>
              <a:rPr lang="en-US" baseline="0" dirty="0" err="1" smtClean="0"/>
              <a:t>30s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68E64-25BB-4313-A8B5-02EE89A76A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9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1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65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5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2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5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90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3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5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6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3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1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4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02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christian-meggle" TargetMode="External"/><Relationship Id="rId3" Type="http://schemas.openxmlformats.org/officeDocument/2006/relationships/hyperlink" Target="https://github.com/fraggler" TargetMode="External"/><Relationship Id="rId7" Type="http://schemas.openxmlformats.org/officeDocument/2006/relationships/hyperlink" Target="https://github.com/prunkton" TargetMode="External"/><Relationship Id="rId12" Type="http://schemas.openxmlformats.org/officeDocument/2006/relationships/hyperlink" Target="https://de.linkedin.com/in/stefankreiss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benedikt-jaeger" TargetMode="External"/><Relationship Id="rId11" Type="http://schemas.openxmlformats.org/officeDocument/2006/relationships/hyperlink" Target="https://github.com/stefankreissl" TargetMode="External"/><Relationship Id="rId5" Type="http://schemas.openxmlformats.org/officeDocument/2006/relationships/hyperlink" Target="https://github.com/" TargetMode="External"/><Relationship Id="rId10" Type="http://schemas.openxmlformats.org/officeDocument/2006/relationships/hyperlink" Target="https://www.linkedin.com/in/fei-liu-380aa7168/" TargetMode="External"/><Relationship Id="rId4" Type="http://schemas.openxmlformats.org/officeDocument/2006/relationships/hyperlink" Target="http://www.linkedin.com/in/alexandermurgoci" TargetMode="External"/><Relationship Id="rId9" Type="http://schemas.openxmlformats.org/officeDocument/2006/relationships/hyperlink" Target="https://github.com/geastwoo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76424" y="3593074"/>
            <a:ext cx="8791575" cy="21174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Mobility as a service - Conception of a B2B &amp; B2C REST API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bg1"/>
                </a:solidFill>
              </a:rPr>
              <a:t>Alexander </a:t>
            </a:r>
            <a:r>
              <a:rPr lang="en-US" sz="1600" dirty="0" err="1" smtClean="0">
                <a:solidFill>
                  <a:schemeClr val="bg1"/>
                </a:solidFill>
              </a:rPr>
              <a:t>MurgocI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BENEDIKT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JÄGER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Christian </a:t>
            </a:r>
            <a:r>
              <a:rPr lang="en-US" sz="1600" dirty="0" err="1" smtClean="0">
                <a:solidFill>
                  <a:schemeClr val="bg1"/>
                </a:solidFill>
              </a:rPr>
              <a:t>MEGGLE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FEI</a:t>
            </a:r>
            <a:r>
              <a:rPr lang="en-US" sz="1600" dirty="0" smtClean="0">
                <a:solidFill>
                  <a:schemeClr val="bg1"/>
                </a:solidFill>
              </a:rPr>
              <a:t> LIU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STEFAN </a:t>
            </a:r>
            <a:r>
              <a:rPr lang="en-US" sz="1600" dirty="0" err="1" smtClean="0">
                <a:solidFill>
                  <a:schemeClr val="bg1"/>
                </a:solidFill>
              </a:rPr>
              <a:t>KREIßL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/>
        </p:nvSpPr>
        <p:spPr>
          <a:xfrm>
            <a:off x="2312694" y="4291879"/>
            <a:ext cx="2711693" cy="21185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OMS API to </a:t>
            </a:r>
            <a:r>
              <a:rPr lang="en-US" dirty="0" smtClean="0"/>
              <a:t>pay for offer: 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tag:		Payment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 smtClean="0"/>
              <a:t>offerID</a:t>
            </a:r>
            <a:r>
              <a:rPr lang="en-US" dirty="0" smtClean="0"/>
              <a:t>:	</a:t>
            </a:r>
            <a:r>
              <a:rPr lang="en-US" dirty="0" err="1" smtClean="0"/>
              <a:t>2XCQ3</a:t>
            </a:r>
            <a:endParaRPr lang="en-US" dirty="0" smtClean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receiver:	</a:t>
            </a:r>
            <a:r>
              <a:rPr lang="en-US" dirty="0" err="1" smtClean="0"/>
              <a:t>Z9TBW</a:t>
            </a:r>
            <a:r>
              <a:rPr lang="en-US" dirty="0" smtClean="0"/>
              <a:t>…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value:		100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gas:		10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Iota </a:t>
            </a:r>
            <a:r>
              <a:rPr lang="en-US" dirty="0"/>
              <a:t>as </a:t>
            </a:r>
            <a:r>
              <a:rPr lang="en-US" dirty="0" smtClean="0"/>
              <a:t>Mobility </a:t>
            </a:r>
            <a:r>
              <a:rPr lang="en-US" dirty="0" err="1" smtClean="0"/>
              <a:t>MarketPlace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OMS USE-CASE </a:t>
            </a:r>
            <a:r>
              <a:rPr lang="en-US" dirty="0" err="1"/>
              <a:t>b2c</a:t>
            </a:r>
            <a:r>
              <a:rPr lang="en-US" dirty="0" smtClean="0"/>
              <a:t>: PAYMENT</a:t>
            </a:r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01" y="4293338"/>
            <a:ext cx="806180" cy="80618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870" y="2364477"/>
            <a:ext cx="2006185" cy="672633"/>
          </a:xfrm>
          <a:prstGeom prst="rect">
            <a:avLst/>
          </a:prstGeom>
        </p:spPr>
      </p:pic>
      <p:sp>
        <p:nvSpPr>
          <p:cNvPr id="11" name="Freihandform 10"/>
          <p:cNvSpPr/>
          <p:nvPr/>
        </p:nvSpPr>
        <p:spPr>
          <a:xfrm>
            <a:off x="1524000" y="2052834"/>
            <a:ext cx="9359153" cy="699334"/>
          </a:xfrm>
          <a:custGeom>
            <a:avLst/>
            <a:gdLst>
              <a:gd name="connsiteX0" fmla="*/ 0 w 9359153"/>
              <a:gd name="connsiteY0" fmla="*/ 699334 h 699334"/>
              <a:gd name="connsiteX1" fmla="*/ 1290918 w 9359153"/>
              <a:gd name="connsiteY1" fmla="*/ 107664 h 699334"/>
              <a:gd name="connsiteX2" fmla="*/ 4948518 w 9359153"/>
              <a:gd name="connsiteY2" fmla="*/ 358676 h 699334"/>
              <a:gd name="connsiteX3" fmla="*/ 7279341 w 9359153"/>
              <a:gd name="connsiteY3" fmla="*/ 87 h 699334"/>
              <a:gd name="connsiteX4" fmla="*/ 9359153 w 9359153"/>
              <a:gd name="connsiteY4" fmla="*/ 322817 h 69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699334">
                <a:moveTo>
                  <a:pt x="0" y="699334"/>
                </a:moveTo>
                <a:cubicBezTo>
                  <a:pt x="233082" y="431887"/>
                  <a:pt x="466165" y="164440"/>
                  <a:pt x="1290918" y="107664"/>
                </a:cubicBezTo>
                <a:cubicBezTo>
                  <a:pt x="2115671" y="50888"/>
                  <a:pt x="3950448" y="376605"/>
                  <a:pt x="4948518" y="358676"/>
                </a:cubicBezTo>
                <a:cubicBezTo>
                  <a:pt x="5946588" y="340747"/>
                  <a:pt x="6544235" y="6063"/>
                  <a:pt x="7279341" y="87"/>
                </a:cubicBezTo>
                <a:cubicBezTo>
                  <a:pt x="8014447" y="-5890"/>
                  <a:pt x="9048377" y="295923"/>
                  <a:pt x="9359153" y="3228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ihandform 19"/>
          <p:cNvSpPr/>
          <p:nvPr/>
        </p:nvSpPr>
        <p:spPr>
          <a:xfrm rot="10800000">
            <a:off x="1591746" y="3341498"/>
            <a:ext cx="9359153" cy="699334"/>
          </a:xfrm>
          <a:custGeom>
            <a:avLst/>
            <a:gdLst>
              <a:gd name="connsiteX0" fmla="*/ 0 w 9359153"/>
              <a:gd name="connsiteY0" fmla="*/ 699334 h 699334"/>
              <a:gd name="connsiteX1" fmla="*/ 1290918 w 9359153"/>
              <a:gd name="connsiteY1" fmla="*/ 107664 h 699334"/>
              <a:gd name="connsiteX2" fmla="*/ 4948518 w 9359153"/>
              <a:gd name="connsiteY2" fmla="*/ 358676 h 699334"/>
              <a:gd name="connsiteX3" fmla="*/ 7279341 w 9359153"/>
              <a:gd name="connsiteY3" fmla="*/ 87 h 699334"/>
              <a:gd name="connsiteX4" fmla="*/ 9359153 w 9359153"/>
              <a:gd name="connsiteY4" fmla="*/ 322817 h 69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699334">
                <a:moveTo>
                  <a:pt x="0" y="699334"/>
                </a:moveTo>
                <a:cubicBezTo>
                  <a:pt x="233082" y="431887"/>
                  <a:pt x="466165" y="164440"/>
                  <a:pt x="1290918" y="107664"/>
                </a:cubicBezTo>
                <a:cubicBezTo>
                  <a:pt x="2115671" y="50888"/>
                  <a:pt x="3950448" y="376605"/>
                  <a:pt x="4948518" y="358676"/>
                </a:cubicBezTo>
                <a:cubicBezTo>
                  <a:pt x="5946588" y="340747"/>
                  <a:pt x="6544235" y="6063"/>
                  <a:pt x="7279341" y="87"/>
                </a:cubicBezTo>
                <a:cubicBezTo>
                  <a:pt x="8014447" y="-5890"/>
                  <a:pt x="9048377" y="295923"/>
                  <a:pt x="9359153" y="3228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436655" y="3265584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7701236" y="2413787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7801235" y="3222101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6667173" y="3122255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5754116" y="2546127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4804347" y="3159146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111688" y="2631799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45"/>
          <p:cNvCxnSpPr>
            <a:stCxn id="23" idx="1"/>
            <a:endCxn id="29" idx="3"/>
          </p:cNvCxnSpPr>
          <p:nvPr/>
        </p:nvCxnSpPr>
        <p:spPr>
          <a:xfrm flipH="1">
            <a:off x="6211704" y="2609430"/>
            <a:ext cx="1489532" cy="1323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27" idx="1"/>
            <a:endCxn id="29" idx="3"/>
          </p:cNvCxnSpPr>
          <p:nvPr/>
        </p:nvCxnSpPr>
        <p:spPr>
          <a:xfrm flipH="1" flipV="1">
            <a:off x="6211704" y="2741770"/>
            <a:ext cx="1589531" cy="67597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endCxn id="23" idx="3"/>
          </p:cNvCxnSpPr>
          <p:nvPr/>
        </p:nvCxnSpPr>
        <p:spPr>
          <a:xfrm flipH="1">
            <a:off x="8158824" y="2398246"/>
            <a:ext cx="686881" cy="21118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27" idx="3"/>
          </p:cNvCxnSpPr>
          <p:nvPr/>
        </p:nvCxnSpPr>
        <p:spPr>
          <a:xfrm flipH="1" flipV="1">
            <a:off x="8258823" y="3417744"/>
            <a:ext cx="666047" cy="13268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23" idx="1"/>
            <a:endCxn id="28" idx="3"/>
          </p:cNvCxnSpPr>
          <p:nvPr/>
        </p:nvCxnSpPr>
        <p:spPr>
          <a:xfrm flipH="1">
            <a:off x="7124761" y="2609430"/>
            <a:ext cx="576475" cy="7084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27" idx="1"/>
            <a:endCxn id="28" idx="3"/>
          </p:cNvCxnSpPr>
          <p:nvPr/>
        </p:nvCxnSpPr>
        <p:spPr>
          <a:xfrm flipH="1" flipV="1">
            <a:off x="7124761" y="3317898"/>
            <a:ext cx="676474" cy="9984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28" idx="1"/>
            <a:endCxn id="30" idx="3"/>
          </p:cNvCxnSpPr>
          <p:nvPr/>
        </p:nvCxnSpPr>
        <p:spPr>
          <a:xfrm flipH="1">
            <a:off x="5261935" y="3317898"/>
            <a:ext cx="1405238" cy="3689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28" idx="1"/>
            <a:endCxn id="29" idx="2"/>
          </p:cNvCxnSpPr>
          <p:nvPr/>
        </p:nvCxnSpPr>
        <p:spPr>
          <a:xfrm flipH="1" flipV="1">
            <a:off x="5982910" y="2937412"/>
            <a:ext cx="684263" cy="3804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29" idx="1"/>
            <a:endCxn id="31" idx="3"/>
          </p:cNvCxnSpPr>
          <p:nvPr/>
        </p:nvCxnSpPr>
        <p:spPr>
          <a:xfrm flipH="1">
            <a:off x="4569276" y="2741770"/>
            <a:ext cx="1184840" cy="8567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29" idx="1"/>
            <a:endCxn id="30" idx="3"/>
          </p:cNvCxnSpPr>
          <p:nvPr/>
        </p:nvCxnSpPr>
        <p:spPr>
          <a:xfrm flipH="1">
            <a:off x="5261935" y="2741770"/>
            <a:ext cx="492181" cy="6130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30" idx="1"/>
            <a:endCxn id="31" idx="3"/>
          </p:cNvCxnSpPr>
          <p:nvPr/>
        </p:nvCxnSpPr>
        <p:spPr>
          <a:xfrm flipH="1" flipV="1">
            <a:off x="4569276" y="2827442"/>
            <a:ext cx="235071" cy="52734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30" idx="1"/>
            <a:endCxn id="12" idx="3"/>
          </p:cNvCxnSpPr>
          <p:nvPr/>
        </p:nvCxnSpPr>
        <p:spPr>
          <a:xfrm flipH="1">
            <a:off x="3894243" y="3354789"/>
            <a:ext cx="910104" cy="10643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31" idx="1"/>
          </p:cNvCxnSpPr>
          <p:nvPr/>
        </p:nvCxnSpPr>
        <p:spPr>
          <a:xfrm flipH="1" flipV="1">
            <a:off x="3417557" y="2703344"/>
            <a:ext cx="694131" cy="12409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12" idx="1"/>
          </p:cNvCxnSpPr>
          <p:nvPr/>
        </p:nvCxnSpPr>
        <p:spPr>
          <a:xfrm flipH="1">
            <a:off x="2808186" y="3461227"/>
            <a:ext cx="628469" cy="2192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31" idx="1"/>
            <a:endCxn id="12" idx="3"/>
          </p:cNvCxnSpPr>
          <p:nvPr/>
        </p:nvCxnSpPr>
        <p:spPr>
          <a:xfrm flipH="1">
            <a:off x="3894243" y="2827442"/>
            <a:ext cx="217445" cy="63378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nhaltsplatzhalt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31" y="4258384"/>
            <a:ext cx="658258" cy="658258"/>
          </a:xfrm>
          <a:noFill/>
          <a:ln>
            <a:noFill/>
          </a:ln>
        </p:spPr>
      </p:pic>
      <p:cxnSp>
        <p:nvCxnSpPr>
          <p:cNvPr id="33" name="Gerade Verbindung mit Pfeil 32"/>
          <p:cNvCxnSpPr>
            <a:stCxn id="34" idx="0"/>
            <a:endCxn id="12" idx="2"/>
          </p:cNvCxnSpPr>
          <p:nvPr/>
        </p:nvCxnSpPr>
        <p:spPr>
          <a:xfrm flipH="1" flipV="1">
            <a:off x="3665449" y="3656869"/>
            <a:ext cx="3092" cy="63501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31" y="5105545"/>
            <a:ext cx="672359" cy="672359"/>
          </a:xfrm>
          <a:prstGeom prst="rect">
            <a:avLst/>
          </a:prstGeom>
        </p:spPr>
      </p:pic>
      <p:grpSp>
        <p:nvGrpSpPr>
          <p:cNvPr id="35" name="Gruppieren 34"/>
          <p:cNvGrpSpPr/>
          <p:nvPr/>
        </p:nvGrpSpPr>
        <p:grpSpPr>
          <a:xfrm>
            <a:off x="8498665" y="5927376"/>
            <a:ext cx="1975871" cy="369332"/>
            <a:chOff x="6356309" y="5782997"/>
            <a:chExt cx="1975871" cy="369332"/>
          </a:xfrm>
        </p:grpSpPr>
        <p:cxnSp>
          <p:nvCxnSpPr>
            <p:cNvPr id="36" name="Gerade Verbindung mit Pfeil 35"/>
            <p:cNvCxnSpPr/>
            <p:nvPr/>
          </p:nvCxnSpPr>
          <p:spPr>
            <a:xfrm flipV="1">
              <a:off x="6356309" y="5967663"/>
              <a:ext cx="573538" cy="28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6977651" y="5782997"/>
              <a:ext cx="1354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= OMS API</a:t>
              </a:r>
              <a:endParaRPr lang="en-US" dirty="0"/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8944643" y="3068088"/>
            <a:ext cx="171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a typeface="Gulim" panose="020B0600000101010101" pitchFamily="34" charset="-127"/>
              </a:rPr>
              <a:t>TANGLE</a:t>
            </a:r>
            <a:endParaRPr lang="en-US" sz="2800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5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OMS </a:t>
            </a:r>
            <a:r>
              <a:rPr lang="en-US" dirty="0"/>
              <a:t>USE-CASE </a:t>
            </a:r>
            <a:r>
              <a:rPr lang="en-US" dirty="0" err="1" smtClean="0"/>
              <a:t>b2C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OMS-API enables searches for mobility services and their payments.</a:t>
            </a:r>
          </a:p>
          <a:p>
            <a:r>
              <a:rPr lang="en-US" dirty="0" smtClean="0"/>
              <a:t>REST APIs:	</a:t>
            </a:r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IOTA API:	2</a:t>
            </a:r>
          </a:p>
          <a:p>
            <a:r>
              <a:rPr lang="en-US" dirty="0" smtClean="0"/>
              <a:t>Metadata-types:		search: </a:t>
            </a:r>
            <a:r>
              <a:rPr lang="en-US" dirty="0" err="1" smtClean="0"/>
              <a:t>dito</a:t>
            </a:r>
            <a:r>
              <a:rPr lang="en-US" dirty="0" smtClean="0"/>
              <a:t>  	| payment: 4</a:t>
            </a:r>
          </a:p>
          <a:p>
            <a:r>
              <a:rPr lang="en-US" dirty="0" smtClean="0"/>
              <a:t>time to tangle (latency): 	search: &lt;4s 	| payment: &lt; </a:t>
            </a:r>
            <a:r>
              <a:rPr lang="en-US" dirty="0" err="1" smtClean="0"/>
              <a:t>30s</a:t>
            </a:r>
            <a:r>
              <a:rPr lang="en-US" dirty="0" smtClean="0"/>
              <a:t> (</a:t>
            </a:r>
            <a:r>
              <a:rPr lang="en-US" dirty="0" err="1" smtClean="0"/>
              <a:t>testsnet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OMS Architecture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1790700" y="4372769"/>
            <a:ext cx="5017724" cy="12287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790700" y="3949408"/>
            <a:ext cx="6402024" cy="3335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REST API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6948124" y="4372769"/>
            <a:ext cx="1244600" cy="12287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SWAGGER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869180" y="3488665"/>
            <a:ext cx="3323544" cy="3719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1930400" y="4481719"/>
            <a:ext cx="4778375" cy="31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</p:txBody>
      </p:sp>
      <p:sp>
        <p:nvSpPr>
          <p:cNvPr id="11" name="Rechteck 10"/>
          <p:cNvSpPr/>
          <p:nvPr/>
        </p:nvSpPr>
        <p:spPr>
          <a:xfrm>
            <a:off x="8582140" y="1839951"/>
            <a:ext cx="1983035" cy="37615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JOTA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1790699" y="1839951"/>
            <a:ext cx="6402025" cy="71787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905500" y="3673993"/>
            <a:ext cx="4492" cy="49293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043305" y="2107441"/>
            <a:ext cx="5832" cy="2059483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7791450" y="2198890"/>
            <a:ext cx="1143000" cy="456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7791450" y="3674618"/>
            <a:ext cx="1143000" cy="456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PLENUM. Any Questions 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PLEASE FEEL FREE TO CONTACT US: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hlinkClick r:id="rId3"/>
              </a:rPr>
              <a:t>Alexander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  <a:hlinkClick r:id="rId4"/>
              </a:rPr>
              <a:t>www.linkedin.com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/in/</a:t>
            </a:r>
            <a:r>
              <a:rPr lang="en-US" dirty="0" err="1" smtClean="0">
                <a:solidFill>
                  <a:schemeClr val="bg1"/>
                </a:solidFill>
                <a:hlinkClick r:id="rId4"/>
              </a:rPr>
              <a:t>alexandermurgoci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  <a:hlinkClick r:id="rId5"/>
              </a:rPr>
              <a:t>Benedikt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  <a:hlinkClick r:id="rId6"/>
              </a:rPr>
              <a:t>www.linkedin.com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/in/</a:t>
            </a:r>
            <a:r>
              <a:rPr lang="en-US" dirty="0" err="1" smtClean="0">
                <a:solidFill>
                  <a:schemeClr val="bg1"/>
                </a:solidFill>
                <a:hlinkClick r:id="rId6"/>
              </a:rPr>
              <a:t>benedikt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-jaeger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  <a:hlinkClick r:id="rId7"/>
              </a:rPr>
              <a:t>Christian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  <a:hlinkClick r:id="rId8"/>
              </a:rPr>
              <a:t>www.linkedin.com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/in/</a:t>
            </a:r>
            <a:r>
              <a:rPr lang="en-US" dirty="0" err="1" smtClean="0">
                <a:solidFill>
                  <a:schemeClr val="bg1"/>
                </a:solidFill>
                <a:hlinkClick r:id="rId8"/>
              </a:rPr>
              <a:t>christian-meggle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  <a:hlinkClick r:id="rId9"/>
              </a:rPr>
              <a:t>Fei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://</a:t>
            </a:r>
            <a:r>
              <a:rPr lang="en-US" dirty="0" err="1" smtClean="0">
                <a:solidFill>
                  <a:schemeClr val="bg1"/>
                </a:solidFill>
                <a:hlinkClick r:id="rId10"/>
              </a:rPr>
              <a:t>www.linkedin.com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/in/</a:t>
            </a:r>
            <a:r>
              <a:rPr lang="en-US" dirty="0" err="1" smtClean="0">
                <a:solidFill>
                  <a:schemeClr val="bg1"/>
                </a:solidFill>
                <a:hlinkClick r:id="rId10"/>
              </a:rPr>
              <a:t>fei-liu-380aa7168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  <a:hlinkClick r:id="rId11"/>
              </a:rPr>
              <a:t>Stefan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://</a:t>
            </a:r>
            <a:r>
              <a:rPr lang="en-US" dirty="0" err="1" smtClean="0">
                <a:solidFill>
                  <a:schemeClr val="bg1"/>
                </a:solidFill>
                <a:hlinkClick r:id="rId12"/>
              </a:rPr>
              <a:t>de.linkedin.com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/in/</a:t>
            </a:r>
            <a:r>
              <a:rPr lang="en-US" dirty="0" err="1" smtClean="0">
                <a:solidFill>
                  <a:schemeClr val="bg1"/>
                </a:solidFill>
                <a:hlinkClick r:id="rId12"/>
              </a:rPr>
              <a:t>stefankreissl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Story: Rebecca's trip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3" y="2864648"/>
            <a:ext cx="658258" cy="658258"/>
          </a:xfrm>
          <a:noFill/>
          <a:ln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69" y="2712674"/>
            <a:ext cx="1302600" cy="139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36" y="2712674"/>
            <a:ext cx="1392595" cy="13925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feil nach rechts 13"/>
          <p:cNvSpPr/>
          <p:nvPr/>
        </p:nvSpPr>
        <p:spPr>
          <a:xfrm>
            <a:off x="2958403" y="3522906"/>
            <a:ext cx="4505899" cy="4296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17" y="2707014"/>
            <a:ext cx="815892" cy="81589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71619" y="4610822"/>
            <a:ext cx="9275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Issue Overview:</a:t>
            </a:r>
            <a:br>
              <a:rPr lang="en-US" sz="4000" dirty="0" smtClean="0"/>
            </a:br>
            <a:r>
              <a:rPr lang="en-US" sz="4000" dirty="0" smtClean="0"/>
              <a:t>many mobility services on different portals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0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23034 -0.001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repeatCount="2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0463" y="656618"/>
            <a:ext cx="9905998" cy="1478570"/>
          </a:xfrm>
        </p:spPr>
        <p:txBody>
          <a:bodyPr/>
          <a:lstStyle/>
          <a:p>
            <a:r>
              <a:rPr lang="en-US" dirty="0" smtClean="0"/>
              <a:t>Solution: Iota AS Open Mobility Marketplace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1447800" y="3465513"/>
            <a:ext cx="9618661" cy="144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25" y="4968384"/>
            <a:ext cx="3745010" cy="127370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39" y="3162799"/>
            <a:ext cx="3400188" cy="94015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387" y="3111444"/>
            <a:ext cx="1178136" cy="117813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76" y="3057355"/>
            <a:ext cx="1158328" cy="115832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 t="34154" r="-1602" b="32546"/>
          <a:stretch/>
        </p:blipFill>
        <p:spPr>
          <a:xfrm>
            <a:off x="6370602" y="3780129"/>
            <a:ext cx="2495374" cy="101890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t="38695" r="-501" b="45526"/>
          <a:stretch/>
        </p:blipFill>
        <p:spPr>
          <a:xfrm>
            <a:off x="3527569" y="4175964"/>
            <a:ext cx="2612027" cy="43732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8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Barrier: New technologies As </a:t>
            </a:r>
            <a:r>
              <a:rPr lang="en-US" dirty="0" err="1" smtClean="0"/>
              <a:t>BOuncer</a:t>
            </a:r>
            <a:endParaRPr lang="en-US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08" y="1974906"/>
            <a:ext cx="2907056" cy="803801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26" y="1910858"/>
            <a:ext cx="972286" cy="972286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04" y="1869039"/>
            <a:ext cx="1015534" cy="101553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 t="34154" r="-1602" b="32546"/>
          <a:stretch/>
        </p:blipFill>
        <p:spPr>
          <a:xfrm>
            <a:off x="4508992" y="1867355"/>
            <a:ext cx="2495374" cy="10189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t="38695" r="-501" b="45526"/>
          <a:stretch/>
        </p:blipFill>
        <p:spPr>
          <a:xfrm>
            <a:off x="469381" y="2158145"/>
            <a:ext cx="2612027" cy="4373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69" y="3639173"/>
            <a:ext cx="2971621" cy="996324"/>
          </a:xfrm>
          <a:prstGeom prst="rect">
            <a:avLst/>
          </a:prstGeom>
        </p:spPr>
      </p:pic>
      <p:sp>
        <p:nvSpPr>
          <p:cNvPr id="11" name="Freihandform 10"/>
          <p:cNvSpPr/>
          <p:nvPr/>
        </p:nvSpPr>
        <p:spPr>
          <a:xfrm>
            <a:off x="865741" y="3078620"/>
            <a:ext cx="9960228" cy="787065"/>
          </a:xfrm>
          <a:custGeom>
            <a:avLst/>
            <a:gdLst>
              <a:gd name="connsiteX0" fmla="*/ 0 w 9359153"/>
              <a:gd name="connsiteY0" fmla="*/ 699334 h 699334"/>
              <a:gd name="connsiteX1" fmla="*/ 1290918 w 9359153"/>
              <a:gd name="connsiteY1" fmla="*/ 107664 h 699334"/>
              <a:gd name="connsiteX2" fmla="*/ 4948518 w 9359153"/>
              <a:gd name="connsiteY2" fmla="*/ 358676 h 699334"/>
              <a:gd name="connsiteX3" fmla="*/ 7279341 w 9359153"/>
              <a:gd name="connsiteY3" fmla="*/ 87 h 699334"/>
              <a:gd name="connsiteX4" fmla="*/ 9359153 w 9359153"/>
              <a:gd name="connsiteY4" fmla="*/ 322817 h 69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699334">
                <a:moveTo>
                  <a:pt x="0" y="699334"/>
                </a:moveTo>
                <a:cubicBezTo>
                  <a:pt x="233082" y="431887"/>
                  <a:pt x="466165" y="164440"/>
                  <a:pt x="1290918" y="107664"/>
                </a:cubicBezTo>
                <a:cubicBezTo>
                  <a:pt x="2115671" y="50888"/>
                  <a:pt x="3950448" y="376605"/>
                  <a:pt x="4948518" y="358676"/>
                </a:cubicBezTo>
                <a:cubicBezTo>
                  <a:pt x="5946588" y="340747"/>
                  <a:pt x="6544235" y="6063"/>
                  <a:pt x="7279341" y="87"/>
                </a:cubicBezTo>
                <a:cubicBezTo>
                  <a:pt x="8014447" y="-5890"/>
                  <a:pt x="9048377" y="295923"/>
                  <a:pt x="9359153" y="322817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ihandform 19"/>
          <p:cNvSpPr/>
          <p:nvPr/>
        </p:nvSpPr>
        <p:spPr>
          <a:xfrm rot="10800000">
            <a:off x="1315225" y="4571596"/>
            <a:ext cx="9359153" cy="578215"/>
          </a:xfrm>
          <a:custGeom>
            <a:avLst/>
            <a:gdLst>
              <a:gd name="connsiteX0" fmla="*/ 0 w 9359153"/>
              <a:gd name="connsiteY0" fmla="*/ 699334 h 699334"/>
              <a:gd name="connsiteX1" fmla="*/ 1290918 w 9359153"/>
              <a:gd name="connsiteY1" fmla="*/ 107664 h 699334"/>
              <a:gd name="connsiteX2" fmla="*/ 4948518 w 9359153"/>
              <a:gd name="connsiteY2" fmla="*/ 358676 h 699334"/>
              <a:gd name="connsiteX3" fmla="*/ 7279341 w 9359153"/>
              <a:gd name="connsiteY3" fmla="*/ 87 h 699334"/>
              <a:gd name="connsiteX4" fmla="*/ 9359153 w 9359153"/>
              <a:gd name="connsiteY4" fmla="*/ 322817 h 69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699334">
                <a:moveTo>
                  <a:pt x="0" y="699334"/>
                </a:moveTo>
                <a:cubicBezTo>
                  <a:pt x="233082" y="431887"/>
                  <a:pt x="466165" y="164440"/>
                  <a:pt x="1290918" y="107664"/>
                </a:cubicBezTo>
                <a:cubicBezTo>
                  <a:pt x="2115671" y="50888"/>
                  <a:pt x="3950448" y="376605"/>
                  <a:pt x="4948518" y="358676"/>
                </a:cubicBezTo>
                <a:cubicBezTo>
                  <a:pt x="5946588" y="340747"/>
                  <a:pt x="6544235" y="6063"/>
                  <a:pt x="7279341" y="87"/>
                </a:cubicBezTo>
                <a:cubicBezTo>
                  <a:pt x="8014447" y="-5890"/>
                  <a:pt x="9048377" y="295923"/>
                  <a:pt x="9359153" y="322817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Inhaltsplatzhalter 6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18" y="4950999"/>
            <a:ext cx="658258" cy="658258"/>
          </a:xfr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1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(B2B): </a:t>
            </a:r>
            <a:br>
              <a:rPr lang="en-US" dirty="0" smtClean="0"/>
            </a:br>
            <a:r>
              <a:rPr lang="en-US" dirty="0" smtClean="0"/>
              <a:t>OMS-API for EASY ACCESS to An OPEN Marketplace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2261189" y="3857521"/>
            <a:ext cx="2581504" cy="792920"/>
            <a:chOff x="984656" y="2180157"/>
            <a:chExt cx="2581504" cy="792920"/>
          </a:xfrm>
        </p:grpSpPr>
        <p:sp>
          <p:nvSpPr>
            <p:cNvPr id="8" name="Pfeil nach rechts 7"/>
            <p:cNvSpPr/>
            <p:nvPr/>
          </p:nvSpPr>
          <p:spPr>
            <a:xfrm>
              <a:off x="1489166" y="2575833"/>
              <a:ext cx="1294978" cy="24819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656" y="2180157"/>
              <a:ext cx="729844" cy="7798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144" y="2191061"/>
              <a:ext cx="782016" cy="78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6"/>
            <a:stretch/>
          </p:blipFill>
          <p:spPr>
            <a:xfrm>
              <a:off x="1864611" y="2423160"/>
              <a:ext cx="677983" cy="536854"/>
            </a:xfrm>
            <a:prstGeom prst="rect">
              <a:avLst/>
            </a:prstGeom>
          </p:spPr>
        </p:pic>
      </p:grpSp>
      <p:sp>
        <p:nvSpPr>
          <p:cNvPr id="9" name="Rechteck 8"/>
          <p:cNvSpPr/>
          <p:nvPr/>
        </p:nvSpPr>
        <p:spPr>
          <a:xfrm>
            <a:off x="5625458" y="3294720"/>
            <a:ext cx="1009650" cy="1547949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OMS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API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Gerade Verbindung mit Pfeil 12"/>
          <p:cNvCxnSpPr>
            <a:stCxn id="16" idx="3"/>
            <a:endCxn id="9" idx="1"/>
          </p:cNvCxnSpPr>
          <p:nvPr/>
        </p:nvCxnSpPr>
        <p:spPr>
          <a:xfrm flipV="1">
            <a:off x="5162280" y="4068695"/>
            <a:ext cx="463178" cy="47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23595" y="2080016"/>
            <a:ext cx="3238685" cy="39869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2688929" y="2074661"/>
            <a:ext cx="184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Physical Space: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products/services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1" name="Gerade Verbindung mit Pfeil 20"/>
          <p:cNvCxnSpPr>
            <a:stCxn id="9" idx="3"/>
            <a:endCxn id="24" idx="1"/>
          </p:cNvCxnSpPr>
          <p:nvPr/>
        </p:nvCxnSpPr>
        <p:spPr>
          <a:xfrm>
            <a:off x="6635108" y="4068695"/>
            <a:ext cx="463178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7098286" y="2070419"/>
            <a:ext cx="3114675" cy="3996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7849368" y="2070419"/>
            <a:ext cx="1344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IOTA Space:</a:t>
            </a:r>
          </a:p>
          <a:p>
            <a:r>
              <a:rPr lang="en-US" b="1" dirty="0" smtClean="0"/>
              <a:t>digital twin</a:t>
            </a:r>
            <a:endParaRPr lang="en-US" b="1" dirty="0"/>
          </a:p>
        </p:txBody>
      </p:sp>
      <p:sp>
        <p:nvSpPr>
          <p:cNvPr id="26" name="Rechteck 25"/>
          <p:cNvSpPr/>
          <p:nvPr/>
        </p:nvSpPr>
        <p:spPr>
          <a:xfrm>
            <a:off x="7289158" y="2716750"/>
            <a:ext cx="2798271" cy="31615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providerName</a:t>
            </a:r>
            <a:r>
              <a:rPr lang="en-US" b="1" dirty="0" smtClean="0">
                <a:solidFill>
                  <a:schemeClr val="tx1"/>
                </a:solidFill>
              </a:rPr>
              <a:t>:	</a:t>
            </a:r>
            <a:r>
              <a:rPr lang="en-US" b="1" dirty="0" err="1" smtClean="0">
                <a:solidFill>
                  <a:schemeClr val="tx1"/>
                </a:solidFill>
              </a:rPr>
              <a:t>DBtrain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productID</a:t>
            </a:r>
            <a:r>
              <a:rPr lang="en-US" b="1" dirty="0">
                <a:solidFill>
                  <a:schemeClr val="tx1"/>
                </a:solidFill>
              </a:rPr>
              <a:t>:		</a:t>
            </a:r>
            <a:r>
              <a:rPr lang="en-US" b="1" dirty="0" err="1">
                <a:solidFill>
                  <a:schemeClr val="tx1"/>
                </a:solidFill>
              </a:rPr>
              <a:t>ICE1004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start:	</a:t>
            </a:r>
            <a:r>
              <a:rPr lang="en-US" b="1" dirty="0" err="1" smtClean="0">
                <a:solidFill>
                  <a:schemeClr val="tx1"/>
                </a:solidFill>
              </a:rPr>
              <a:t>München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HBF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startPlatform</a:t>
            </a:r>
            <a:r>
              <a:rPr lang="en-US" b="1" dirty="0">
                <a:solidFill>
                  <a:schemeClr val="tx1"/>
                </a:solidFill>
              </a:rPr>
              <a:t>:		22</a:t>
            </a:r>
          </a:p>
          <a:p>
            <a:r>
              <a:rPr lang="en-US" b="1" dirty="0">
                <a:solidFill>
                  <a:schemeClr val="tx1"/>
                </a:solidFill>
              </a:rPr>
              <a:t>destination:		Berlin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destPlatform</a:t>
            </a:r>
            <a:r>
              <a:rPr lang="en-US" b="1" dirty="0">
                <a:solidFill>
                  <a:schemeClr val="tx1"/>
                </a:solidFill>
              </a:rPr>
              <a:t>:		7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priceModel</a:t>
            </a:r>
            <a:r>
              <a:rPr lang="en-US" b="1" dirty="0">
                <a:solidFill>
                  <a:schemeClr val="tx1"/>
                </a:solidFill>
              </a:rPr>
              <a:t>:	</a:t>
            </a:r>
            <a:r>
              <a:rPr lang="en-US" b="1" dirty="0" err="1" smtClean="0">
                <a:solidFill>
                  <a:schemeClr val="tx1"/>
                </a:solidFill>
              </a:rPr>
              <a:t>flexPrice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price:			145.50</a:t>
            </a:r>
          </a:p>
          <a:p>
            <a:r>
              <a:rPr lang="en-US" b="1" dirty="0">
                <a:solidFill>
                  <a:schemeClr val="tx1"/>
                </a:solidFill>
              </a:rPr>
              <a:t>currency:			EUR</a:t>
            </a:r>
          </a:p>
          <a:p>
            <a:pPr algn="ctr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/>
          <p:cNvSpPr/>
          <p:nvPr/>
        </p:nvSpPr>
        <p:spPr>
          <a:xfrm>
            <a:off x="957942" y="2436318"/>
            <a:ext cx="2988000" cy="298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Payload = mobility offers: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 smtClean="0"/>
              <a:t>prodname</a:t>
            </a:r>
            <a:r>
              <a:rPr lang="en-US" dirty="0"/>
              <a:t>: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/>
              <a:t>provider: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/>
              <a:t>CO²-LvL</a:t>
            </a:r>
            <a:r>
              <a:rPr lang="en-US" dirty="0" smtClean="0"/>
              <a:t>: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price: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/>
              <a:t>etc. </a:t>
            </a:r>
            <a:r>
              <a:rPr lang="en-US" dirty="0" smtClean="0"/>
              <a:t>pp.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Iota as Mobility </a:t>
            </a:r>
            <a:r>
              <a:rPr lang="en-US" dirty="0" err="1" smtClean="0"/>
              <a:t>MarketPLACe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OMS </a:t>
            </a:r>
            <a:r>
              <a:rPr lang="en-US" dirty="0"/>
              <a:t>USE-CASE </a:t>
            </a:r>
            <a:r>
              <a:rPr lang="en-US" dirty="0" err="1" smtClean="0"/>
              <a:t>b2B</a:t>
            </a:r>
            <a:r>
              <a:rPr lang="en-US" dirty="0" smtClean="0"/>
              <a:t>: OFFERS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368705" y="2259406"/>
            <a:ext cx="6678706" cy="2721475"/>
            <a:chOff x="1524000" y="2015052"/>
            <a:chExt cx="9171927" cy="3938359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102" y="5112983"/>
              <a:ext cx="2566344" cy="709594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2496" y="2087688"/>
              <a:ext cx="858332" cy="858332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334" y="5056900"/>
              <a:ext cx="896511" cy="896511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" t="34154" r="-1602" b="32546"/>
            <a:stretch/>
          </p:blipFill>
          <p:spPr>
            <a:xfrm>
              <a:off x="7701236" y="2015052"/>
              <a:ext cx="2160444" cy="899486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" t="30089" r="-501" b="39404"/>
            <a:stretch/>
          </p:blipFill>
          <p:spPr>
            <a:xfrm>
              <a:off x="1758856" y="2145126"/>
              <a:ext cx="2305894" cy="703444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871" y="3469669"/>
              <a:ext cx="1771056" cy="593799"/>
            </a:xfrm>
            <a:prstGeom prst="rect">
              <a:avLst/>
            </a:prstGeom>
          </p:spPr>
        </p:pic>
        <p:cxnSp>
          <p:nvCxnSpPr>
            <p:cNvPr id="5" name="Gerade Verbindung mit Pfeil 4"/>
            <p:cNvCxnSpPr>
              <a:endCxn id="23" idx="0"/>
            </p:cNvCxnSpPr>
            <p:nvPr/>
          </p:nvCxnSpPr>
          <p:spPr>
            <a:xfrm flipH="1">
              <a:off x="7890637" y="2721955"/>
              <a:ext cx="553021" cy="5255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ihandform 10"/>
            <p:cNvSpPr/>
            <p:nvPr/>
          </p:nvSpPr>
          <p:spPr>
            <a:xfrm>
              <a:off x="1524000" y="2886548"/>
              <a:ext cx="7747703" cy="617371"/>
            </a:xfrm>
            <a:custGeom>
              <a:avLst/>
              <a:gdLst>
                <a:gd name="connsiteX0" fmla="*/ 0 w 9359153"/>
                <a:gd name="connsiteY0" fmla="*/ 699334 h 699334"/>
                <a:gd name="connsiteX1" fmla="*/ 1290918 w 9359153"/>
                <a:gd name="connsiteY1" fmla="*/ 107664 h 699334"/>
                <a:gd name="connsiteX2" fmla="*/ 4948518 w 9359153"/>
                <a:gd name="connsiteY2" fmla="*/ 358676 h 699334"/>
                <a:gd name="connsiteX3" fmla="*/ 7279341 w 9359153"/>
                <a:gd name="connsiteY3" fmla="*/ 87 h 699334"/>
                <a:gd name="connsiteX4" fmla="*/ 9359153 w 9359153"/>
                <a:gd name="connsiteY4" fmla="*/ 322817 h 69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699334">
                  <a:moveTo>
                    <a:pt x="0" y="699334"/>
                  </a:moveTo>
                  <a:cubicBezTo>
                    <a:pt x="233082" y="431887"/>
                    <a:pt x="466165" y="164440"/>
                    <a:pt x="1290918" y="107664"/>
                  </a:cubicBezTo>
                  <a:cubicBezTo>
                    <a:pt x="2115671" y="50888"/>
                    <a:pt x="3950448" y="376605"/>
                    <a:pt x="4948518" y="358676"/>
                  </a:cubicBezTo>
                  <a:cubicBezTo>
                    <a:pt x="5946588" y="340747"/>
                    <a:pt x="6544235" y="6063"/>
                    <a:pt x="7279341" y="87"/>
                  </a:cubicBezTo>
                  <a:cubicBezTo>
                    <a:pt x="8014447" y="-5890"/>
                    <a:pt x="9048377" y="295923"/>
                    <a:pt x="9359153" y="322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ihandform 19"/>
            <p:cNvSpPr/>
            <p:nvPr/>
          </p:nvSpPr>
          <p:spPr>
            <a:xfrm rot="10800000">
              <a:off x="1591745" y="4175212"/>
              <a:ext cx="7747703" cy="617371"/>
            </a:xfrm>
            <a:custGeom>
              <a:avLst/>
              <a:gdLst>
                <a:gd name="connsiteX0" fmla="*/ 0 w 9359153"/>
                <a:gd name="connsiteY0" fmla="*/ 699334 h 699334"/>
                <a:gd name="connsiteX1" fmla="*/ 1290918 w 9359153"/>
                <a:gd name="connsiteY1" fmla="*/ 107664 h 699334"/>
                <a:gd name="connsiteX2" fmla="*/ 4948518 w 9359153"/>
                <a:gd name="connsiteY2" fmla="*/ 358676 h 699334"/>
                <a:gd name="connsiteX3" fmla="*/ 7279341 w 9359153"/>
                <a:gd name="connsiteY3" fmla="*/ 87 h 699334"/>
                <a:gd name="connsiteX4" fmla="*/ 9359153 w 9359153"/>
                <a:gd name="connsiteY4" fmla="*/ 322817 h 69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699334">
                  <a:moveTo>
                    <a:pt x="0" y="699334"/>
                  </a:moveTo>
                  <a:cubicBezTo>
                    <a:pt x="233082" y="431887"/>
                    <a:pt x="466165" y="164440"/>
                    <a:pt x="1290918" y="107664"/>
                  </a:cubicBezTo>
                  <a:cubicBezTo>
                    <a:pt x="2115671" y="50888"/>
                    <a:pt x="3950448" y="376605"/>
                    <a:pt x="4948518" y="358676"/>
                  </a:cubicBezTo>
                  <a:cubicBezTo>
                    <a:pt x="5946588" y="340747"/>
                    <a:pt x="6544235" y="6063"/>
                    <a:pt x="7279341" y="87"/>
                  </a:cubicBezTo>
                  <a:cubicBezTo>
                    <a:pt x="8014447" y="-5890"/>
                    <a:pt x="9048377" y="295923"/>
                    <a:pt x="9359153" y="322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436655" y="4099299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7701236" y="3247502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7801235" y="4055816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6667173" y="3955970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5754116" y="3379842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4804347" y="3992861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4111688" y="3465514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 Verbindung mit Pfeil 33"/>
            <p:cNvCxnSpPr>
              <a:endCxn id="27" idx="2"/>
            </p:cNvCxnSpPr>
            <p:nvPr/>
          </p:nvCxnSpPr>
          <p:spPr>
            <a:xfrm flipV="1">
              <a:off x="7633031" y="4401242"/>
              <a:ext cx="357605" cy="7203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endCxn id="29" idx="0"/>
            </p:cNvCxnSpPr>
            <p:nvPr/>
          </p:nvCxnSpPr>
          <p:spPr>
            <a:xfrm flipH="1">
              <a:off x="5943517" y="3028316"/>
              <a:ext cx="142135" cy="3515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endCxn id="31" idx="0"/>
            </p:cNvCxnSpPr>
            <p:nvPr/>
          </p:nvCxnSpPr>
          <p:spPr>
            <a:xfrm>
              <a:off x="3714690" y="2800540"/>
              <a:ext cx="586399" cy="6649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endCxn id="28" idx="2"/>
            </p:cNvCxnSpPr>
            <p:nvPr/>
          </p:nvCxnSpPr>
          <p:spPr>
            <a:xfrm flipV="1">
              <a:off x="6377652" y="4301396"/>
              <a:ext cx="478922" cy="7555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23" idx="1"/>
              <a:endCxn id="29" idx="3"/>
            </p:cNvCxnSpPr>
            <p:nvPr/>
          </p:nvCxnSpPr>
          <p:spPr>
            <a:xfrm flipH="1">
              <a:off x="6132917" y="3420215"/>
              <a:ext cx="1568319" cy="13234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27" idx="1"/>
              <a:endCxn id="29" idx="3"/>
            </p:cNvCxnSpPr>
            <p:nvPr/>
          </p:nvCxnSpPr>
          <p:spPr>
            <a:xfrm flipH="1" flipV="1">
              <a:off x="6132917" y="3552555"/>
              <a:ext cx="1668318" cy="67597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endCxn id="23" idx="3"/>
            </p:cNvCxnSpPr>
            <p:nvPr/>
          </p:nvCxnSpPr>
          <p:spPr>
            <a:xfrm flipH="1">
              <a:off x="8080037" y="3231960"/>
              <a:ext cx="765669" cy="18825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>
              <a:endCxn id="27" idx="3"/>
            </p:cNvCxnSpPr>
            <p:nvPr/>
          </p:nvCxnSpPr>
          <p:spPr>
            <a:xfrm flipH="1" flipV="1">
              <a:off x="8180036" y="4228529"/>
              <a:ext cx="744835" cy="15561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>
              <a:stCxn id="23" idx="1"/>
              <a:endCxn id="28" idx="3"/>
            </p:cNvCxnSpPr>
            <p:nvPr/>
          </p:nvCxnSpPr>
          <p:spPr>
            <a:xfrm flipH="1">
              <a:off x="7045974" y="3420215"/>
              <a:ext cx="655262" cy="708468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/>
            <p:cNvCxnSpPr>
              <a:stCxn id="27" idx="1"/>
              <a:endCxn id="28" idx="3"/>
            </p:cNvCxnSpPr>
            <p:nvPr/>
          </p:nvCxnSpPr>
          <p:spPr>
            <a:xfrm flipH="1" flipV="1">
              <a:off x="7045974" y="4128683"/>
              <a:ext cx="755261" cy="99846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>
              <a:stCxn id="28" idx="1"/>
              <a:endCxn id="30" idx="3"/>
            </p:cNvCxnSpPr>
            <p:nvPr/>
          </p:nvCxnSpPr>
          <p:spPr>
            <a:xfrm flipH="1">
              <a:off x="5183148" y="4128683"/>
              <a:ext cx="1484025" cy="36891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/>
            <p:cNvCxnSpPr>
              <a:stCxn id="28" idx="1"/>
              <a:endCxn id="29" idx="2"/>
            </p:cNvCxnSpPr>
            <p:nvPr/>
          </p:nvCxnSpPr>
          <p:spPr>
            <a:xfrm flipH="1" flipV="1">
              <a:off x="5943517" y="3725268"/>
              <a:ext cx="723656" cy="40341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stCxn id="29" idx="1"/>
              <a:endCxn id="31" idx="3"/>
            </p:cNvCxnSpPr>
            <p:nvPr/>
          </p:nvCxnSpPr>
          <p:spPr>
            <a:xfrm flipH="1">
              <a:off x="4490489" y="3552555"/>
              <a:ext cx="1263627" cy="85672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29" idx="1"/>
              <a:endCxn id="30" idx="3"/>
            </p:cNvCxnSpPr>
            <p:nvPr/>
          </p:nvCxnSpPr>
          <p:spPr>
            <a:xfrm flipH="1">
              <a:off x="5183148" y="3552555"/>
              <a:ext cx="570968" cy="61301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>
              <a:stCxn id="30" idx="1"/>
              <a:endCxn id="31" idx="3"/>
            </p:cNvCxnSpPr>
            <p:nvPr/>
          </p:nvCxnSpPr>
          <p:spPr>
            <a:xfrm flipH="1" flipV="1">
              <a:off x="4490489" y="3638227"/>
              <a:ext cx="313858" cy="52734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>
              <a:stCxn id="30" idx="1"/>
              <a:endCxn id="12" idx="3"/>
            </p:cNvCxnSpPr>
            <p:nvPr/>
          </p:nvCxnSpPr>
          <p:spPr>
            <a:xfrm flipH="1">
              <a:off x="3815456" y="4165574"/>
              <a:ext cx="988891" cy="106438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/>
            <p:cNvCxnSpPr>
              <a:stCxn id="31" idx="1"/>
            </p:cNvCxnSpPr>
            <p:nvPr/>
          </p:nvCxnSpPr>
          <p:spPr>
            <a:xfrm flipH="1" flipV="1">
              <a:off x="3417558" y="3537058"/>
              <a:ext cx="694130" cy="10116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/>
            <p:cNvCxnSpPr>
              <a:stCxn id="12" idx="1"/>
            </p:cNvCxnSpPr>
            <p:nvPr/>
          </p:nvCxnSpPr>
          <p:spPr>
            <a:xfrm flipH="1">
              <a:off x="2808187" y="4272012"/>
              <a:ext cx="628468" cy="242171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/>
            <p:cNvCxnSpPr>
              <a:stCxn id="31" idx="1"/>
              <a:endCxn id="12" idx="3"/>
            </p:cNvCxnSpPr>
            <p:nvPr/>
          </p:nvCxnSpPr>
          <p:spPr>
            <a:xfrm flipH="1">
              <a:off x="3815456" y="3638227"/>
              <a:ext cx="296232" cy="63378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Gerader Verbinder 5"/>
          <p:cNvCxnSpPr/>
          <p:nvPr/>
        </p:nvCxnSpPr>
        <p:spPr>
          <a:xfrm>
            <a:off x="3940894" y="2436319"/>
            <a:ext cx="1820545" cy="126333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H="1">
            <a:off x="3940894" y="3938352"/>
            <a:ext cx="1820545" cy="95212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8498665" y="5927376"/>
            <a:ext cx="1975871" cy="369332"/>
            <a:chOff x="6356309" y="5782997"/>
            <a:chExt cx="1975871" cy="369332"/>
          </a:xfrm>
        </p:grpSpPr>
        <p:cxnSp>
          <p:nvCxnSpPr>
            <p:cNvPr id="45" name="Gerade Verbindung mit Pfeil 44"/>
            <p:cNvCxnSpPr/>
            <p:nvPr/>
          </p:nvCxnSpPr>
          <p:spPr>
            <a:xfrm flipV="1">
              <a:off x="6356309" y="5967663"/>
              <a:ext cx="573538" cy="28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/>
            <p:cNvSpPr txBox="1"/>
            <p:nvPr/>
          </p:nvSpPr>
          <p:spPr>
            <a:xfrm>
              <a:off x="6977651" y="5782997"/>
              <a:ext cx="1354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= OMS API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21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OMS </a:t>
            </a:r>
            <a:r>
              <a:rPr lang="en-US" dirty="0"/>
              <a:t>USE-CASE </a:t>
            </a:r>
            <a:r>
              <a:rPr lang="en-US" dirty="0" err="1"/>
              <a:t>b2B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OMS-API </a:t>
            </a:r>
            <a:r>
              <a:rPr lang="en-US" dirty="0" smtClean="0"/>
              <a:t>brings digital twins and transportation services to the tangle.</a:t>
            </a:r>
          </a:p>
          <a:p>
            <a:r>
              <a:rPr lang="en-US" dirty="0" smtClean="0"/>
              <a:t>REST APIs:	1</a:t>
            </a:r>
          </a:p>
          <a:p>
            <a:r>
              <a:rPr lang="en-US" dirty="0" smtClean="0"/>
              <a:t>IOTA API:	1</a:t>
            </a:r>
          </a:p>
          <a:p>
            <a:r>
              <a:rPr lang="en-US" dirty="0" smtClean="0"/>
              <a:t>Metadata-types:		14 (expendable)</a:t>
            </a:r>
          </a:p>
          <a:p>
            <a:r>
              <a:rPr lang="en-US" dirty="0" smtClean="0"/>
              <a:t>time to tangle (latency): 	1s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</a:t>
            </a:r>
            <a:r>
              <a:rPr lang="en-US" dirty="0" smtClean="0"/>
              <a:t>(B2C):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OMS-API for EASY ACCESS to An OPEN Marketplace</a:t>
            </a:r>
          </a:p>
        </p:txBody>
      </p:sp>
      <p:grpSp>
        <p:nvGrpSpPr>
          <p:cNvPr id="4" name="Gruppieren 3"/>
          <p:cNvGrpSpPr/>
          <p:nvPr/>
        </p:nvGrpSpPr>
        <p:grpSpPr>
          <a:xfrm rot="16200000">
            <a:off x="5393163" y="3825874"/>
            <a:ext cx="3113540" cy="1165968"/>
            <a:chOff x="1524000" y="2886548"/>
            <a:chExt cx="7815448" cy="1906035"/>
          </a:xfrm>
        </p:grpSpPr>
        <p:sp>
          <p:nvSpPr>
            <p:cNvPr id="12" name="Freihandform 11"/>
            <p:cNvSpPr/>
            <p:nvPr/>
          </p:nvSpPr>
          <p:spPr>
            <a:xfrm>
              <a:off x="1524000" y="2886548"/>
              <a:ext cx="7747703" cy="617371"/>
            </a:xfrm>
            <a:custGeom>
              <a:avLst/>
              <a:gdLst>
                <a:gd name="connsiteX0" fmla="*/ 0 w 9359153"/>
                <a:gd name="connsiteY0" fmla="*/ 699334 h 699334"/>
                <a:gd name="connsiteX1" fmla="*/ 1290918 w 9359153"/>
                <a:gd name="connsiteY1" fmla="*/ 107664 h 699334"/>
                <a:gd name="connsiteX2" fmla="*/ 4948518 w 9359153"/>
                <a:gd name="connsiteY2" fmla="*/ 358676 h 699334"/>
                <a:gd name="connsiteX3" fmla="*/ 7279341 w 9359153"/>
                <a:gd name="connsiteY3" fmla="*/ 87 h 699334"/>
                <a:gd name="connsiteX4" fmla="*/ 9359153 w 9359153"/>
                <a:gd name="connsiteY4" fmla="*/ 322817 h 69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699334">
                  <a:moveTo>
                    <a:pt x="0" y="699334"/>
                  </a:moveTo>
                  <a:cubicBezTo>
                    <a:pt x="233082" y="431887"/>
                    <a:pt x="466165" y="164440"/>
                    <a:pt x="1290918" y="107664"/>
                  </a:cubicBezTo>
                  <a:cubicBezTo>
                    <a:pt x="2115671" y="50888"/>
                    <a:pt x="3950448" y="376605"/>
                    <a:pt x="4948518" y="358676"/>
                  </a:cubicBezTo>
                  <a:cubicBezTo>
                    <a:pt x="5946588" y="340747"/>
                    <a:pt x="6544235" y="6063"/>
                    <a:pt x="7279341" y="87"/>
                  </a:cubicBezTo>
                  <a:cubicBezTo>
                    <a:pt x="8014447" y="-5890"/>
                    <a:pt x="9048377" y="295923"/>
                    <a:pt x="9359153" y="322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ihandform 12"/>
            <p:cNvSpPr/>
            <p:nvPr/>
          </p:nvSpPr>
          <p:spPr>
            <a:xfrm rot="10800000">
              <a:off x="1591745" y="4175212"/>
              <a:ext cx="7747703" cy="617371"/>
            </a:xfrm>
            <a:custGeom>
              <a:avLst/>
              <a:gdLst>
                <a:gd name="connsiteX0" fmla="*/ 0 w 9359153"/>
                <a:gd name="connsiteY0" fmla="*/ 699334 h 699334"/>
                <a:gd name="connsiteX1" fmla="*/ 1290918 w 9359153"/>
                <a:gd name="connsiteY1" fmla="*/ 107664 h 699334"/>
                <a:gd name="connsiteX2" fmla="*/ 4948518 w 9359153"/>
                <a:gd name="connsiteY2" fmla="*/ 358676 h 699334"/>
                <a:gd name="connsiteX3" fmla="*/ 7279341 w 9359153"/>
                <a:gd name="connsiteY3" fmla="*/ 87 h 699334"/>
                <a:gd name="connsiteX4" fmla="*/ 9359153 w 9359153"/>
                <a:gd name="connsiteY4" fmla="*/ 322817 h 69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699334">
                  <a:moveTo>
                    <a:pt x="0" y="699334"/>
                  </a:moveTo>
                  <a:cubicBezTo>
                    <a:pt x="233082" y="431887"/>
                    <a:pt x="466165" y="164440"/>
                    <a:pt x="1290918" y="107664"/>
                  </a:cubicBezTo>
                  <a:cubicBezTo>
                    <a:pt x="2115671" y="50888"/>
                    <a:pt x="3950448" y="376605"/>
                    <a:pt x="4948518" y="358676"/>
                  </a:cubicBezTo>
                  <a:cubicBezTo>
                    <a:pt x="5946588" y="340747"/>
                    <a:pt x="6544235" y="6063"/>
                    <a:pt x="7279341" y="87"/>
                  </a:cubicBezTo>
                  <a:cubicBezTo>
                    <a:pt x="8014447" y="-5890"/>
                    <a:pt x="9048377" y="295923"/>
                    <a:pt x="9359153" y="322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3436655" y="4099299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7701236" y="3247502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7801235" y="4055816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667173" y="3955970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754116" y="3379842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4804347" y="3992861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4111688" y="3465514"/>
              <a:ext cx="378801" cy="3454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Gerade Verbindung mit Pfeil 24"/>
            <p:cNvCxnSpPr>
              <a:stCxn id="15" idx="1"/>
              <a:endCxn id="18" idx="3"/>
            </p:cNvCxnSpPr>
            <p:nvPr/>
          </p:nvCxnSpPr>
          <p:spPr>
            <a:xfrm flipH="1">
              <a:off x="6132917" y="3420215"/>
              <a:ext cx="1568319" cy="13234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16" idx="1"/>
              <a:endCxn id="18" idx="3"/>
            </p:cNvCxnSpPr>
            <p:nvPr/>
          </p:nvCxnSpPr>
          <p:spPr>
            <a:xfrm flipH="1" flipV="1">
              <a:off x="6132917" y="3552555"/>
              <a:ext cx="1668318" cy="67597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endCxn id="15" idx="3"/>
            </p:cNvCxnSpPr>
            <p:nvPr/>
          </p:nvCxnSpPr>
          <p:spPr>
            <a:xfrm flipH="1">
              <a:off x="8080037" y="3231960"/>
              <a:ext cx="765669" cy="18825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endCxn id="16" idx="3"/>
            </p:cNvCxnSpPr>
            <p:nvPr/>
          </p:nvCxnSpPr>
          <p:spPr>
            <a:xfrm flipH="1" flipV="1">
              <a:off x="8180036" y="4228529"/>
              <a:ext cx="744835" cy="15561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15" idx="1"/>
              <a:endCxn id="17" idx="3"/>
            </p:cNvCxnSpPr>
            <p:nvPr/>
          </p:nvCxnSpPr>
          <p:spPr>
            <a:xfrm flipH="1">
              <a:off x="7045974" y="3420215"/>
              <a:ext cx="655262" cy="708468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16" idx="1"/>
              <a:endCxn id="17" idx="3"/>
            </p:cNvCxnSpPr>
            <p:nvPr/>
          </p:nvCxnSpPr>
          <p:spPr>
            <a:xfrm flipH="1" flipV="1">
              <a:off x="7045974" y="4128683"/>
              <a:ext cx="755261" cy="99846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17" idx="1"/>
              <a:endCxn id="19" idx="3"/>
            </p:cNvCxnSpPr>
            <p:nvPr/>
          </p:nvCxnSpPr>
          <p:spPr>
            <a:xfrm flipH="1">
              <a:off x="5183148" y="4128683"/>
              <a:ext cx="1484025" cy="36891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17" idx="1"/>
              <a:endCxn id="18" idx="2"/>
            </p:cNvCxnSpPr>
            <p:nvPr/>
          </p:nvCxnSpPr>
          <p:spPr>
            <a:xfrm flipH="1" flipV="1">
              <a:off x="5943517" y="3725268"/>
              <a:ext cx="723656" cy="40341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18" idx="1"/>
              <a:endCxn id="20" idx="3"/>
            </p:cNvCxnSpPr>
            <p:nvPr/>
          </p:nvCxnSpPr>
          <p:spPr>
            <a:xfrm flipH="1">
              <a:off x="4490489" y="3552555"/>
              <a:ext cx="1263627" cy="85672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18" idx="1"/>
              <a:endCxn id="19" idx="3"/>
            </p:cNvCxnSpPr>
            <p:nvPr/>
          </p:nvCxnSpPr>
          <p:spPr>
            <a:xfrm flipH="1">
              <a:off x="5183148" y="3552555"/>
              <a:ext cx="570968" cy="61301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stCxn id="19" idx="1"/>
              <a:endCxn id="20" idx="3"/>
            </p:cNvCxnSpPr>
            <p:nvPr/>
          </p:nvCxnSpPr>
          <p:spPr>
            <a:xfrm flipH="1" flipV="1">
              <a:off x="4490489" y="3638227"/>
              <a:ext cx="313858" cy="52734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19" idx="1"/>
              <a:endCxn id="14" idx="3"/>
            </p:cNvCxnSpPr>
            <p:nvPr/>
          </p:nvCxnSpPr>
          <p:spPr>
            <a:xfrm flipH="1">
              <a:off x="3815456" y="4165574"/>
              <a:ext cx="988891" cy="106438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20" idx="1"/>
            </p:cNvCxnSpPr>
            <p:nvPr/>
          </p:nvCxnSpPr>
          <p:spPr>
            <a:xfrm flipH="1" flipV="1">
              <a:off x="3417558" y="3537058"/>
              <a:ext cx="694130" cy="101169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14" idx="1"/>
            </p:cNvCxnSpPr>
            <p:nvPr/>
          </p:nvCxnSpPr>
          <p:spPr>
            <a:xfrm flipH="1">
              <a:off x="2808187" y="4272012"/>
              <a:ext cx="628468" cy="242171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20" idx="1"/>
              <a:endCxn id="14" idx="3"/>
            </p:cNvCxnSpPr>
            <p:nvPr/>
          </p:nvCxnSpPr>
          <p:spPr>
            <a:xfrm flipH="1">
              <a:off x="3815456" y="3638227"/>
              <a:ext cx="296232" cy="633785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feld 39"/>
          <p:cNvSpPr txBox="1"/>
          <p:nvPr/>
        </p:nvSpPr>
        <p:spPr>
          <a:xfrm>
            <a:off x="6237330" y="2353190"/>
            <a:ext cx="150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IOTA TANGLE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4791797" y="3562056"/>
            <a:ext cx="1009650" cy="1547949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OMS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API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5" name="Gerade Verbindung mit Pfeil 44"/>
          <p:cNvCxnSpPr>
            <a:stCxn id="12" idx="2"/>
            <a:endCxn id="41" idx="3"/>
          </p:cNvCxnSpPr>
          <p:nvPr/>
        </p:nvCxnSpPr>
        <p:spPr>
          <a:xfrm flipH="1">
            <a:off x="5801447" y="4333659"/>
            <a:ext cx="759199" cy="237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05" y="4007705"/>
            <a:ext cx="658258" cy="658258"/>
          </a:xfrm>
          <a:noFill/>
          <a:ln>
            <a:noFill/>
          </a:ln>
        </p:spPr>
      </p:pic>
      <p:cxnSp>
        <p:nvCxnSpPr>
          <p:cNvPr id="57" name="Gerade Verbindung mit Pfeil 56"/>
          <p:cNvCxnSpPr>
            <a:endCxn id="50" idx="3"/>
          </p:cNvCxnSpPr>
          <p:nvPr/>
        </p:nvCxnSpPr>
        <p:spPr>
          <a:xfrm flipH="1">
            <a:off x="3599763" y="4331114"/>
            <a:ext cx="1192035" cy="5720"/>
          </a:xfrm>
          <a:prstGeom prst="straightConnector1">
            <a:avLst/>
          </a:prstGeom>
          <a:ln w="222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93" y="3779686"/>
            <a:ext cx="334800" cy="334800"/>
          </a:xfrm>
          <a:prstGeom prst="rect">
            <a:avLst/>
          </a:pr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19" y="3786279"/>
            <a:ext cx="333133" cy="333133"/>
          </a:xfrm>
          <a:prstGeom prst="rect">
            <a:avLst/>
          </a:prstGeom>
        </p:spPr>
      </p:pic>
      <p:pic>
        <p:nvPicPr>
          <p:cNvPr id="73" name="Grafik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25" y="4389259"/>
            <a:ext cx="334800" cy="334800"/>
          </a:xfrm>
          <a:prstGeom prst="rect">
            <a:avLst/>
          </a:prstGeom>
        </p:spPr>
      </p:pic>
      <p:cxnSp>
        <p:nvCxnSpPr>
          <p:cNvPr id="81" name="Gerade Verbindung mit Pfeil 80"/>
          <p:cNvCxnSpPr/>
          <p:nvPr/>
        </p:nvCxnSpPr>
        <p:spPr>
          <a:xfrm flipH="1">
            <a:off x="3612318" y="4199248"/>
            <a:ext cx="1192035" cy="5720"/>
          </a:xfrm>
          <a:prstGeom prst="straightConnector1">
            <a:avLst/>
          </a:prstGeom>
          <a:ln w="2222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 flipV="1">
            <a:off x="5801450" y="4169352"/>
            <a:ext cx="731855" cy="7753"/>
          </a:xfrm>
          <a:prstGeom prst="straightConnector1">
            <a:avLst/>
          </a:prstGeom>
          <a:ln w="2222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fik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68" y="3045077"/>
            <a:ext cx="468000" cy="468000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70" y="3025827"/>
            <a:ext cx="468000" cy="468000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68" y="5203659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/>
        </p:nvSpPr>
        <p:spPr>
          <a:xfrm>
            <a:off x="4783190" y="4157750"/>
            <a:ext cx="3154515" cy="259267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OMS API to </a:t>
            </a:r>
            <a:r>
              <a:rPr lang="en-US" dirty="0" smtClean="0"/>
              <a:t>access offer: 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 smtClean="0"/>
              <a:t>prodname</a:t>
            </a:r>
            <a:r>
              <a:rPr lang="en-US" dirty="0" smtClean="0"/>
              <a:t>:		</a:t>
            </a:r>
            <a:r>
              <a:rPr lang="en-US" dirty="0" err="1" smtClean="0"/>
              <a:t>DRIVENOW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/>
              <a:t>provider</a:t>
            </a:r>
            <a:r>
              <a:rPr lang="en-US" dirty="0" smtClean="0"/>
              <a:t>:		BMW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 smtClean="0"/>
              <a:t>offerId</a:t>
            </a:r>
            <a:r>
              <a:rPr lang="en-US" dirty="0" smtClean="0"/>
              <a:t>:		</a:t>
            </a:r>
            <a:r>
              <a:rPr lang="en-US" dirty="0" err="1" smtClean="0"/>
              <a:t>2XCQ3</a:t>
            </a:r>
            <a:endParaRPr lang="en-US" dirty="0" smtClean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 smtClean="0"/>
              <a:t>CO²-LvL</a:t>
            </a:r>
            <a:r>
              <a:rPr lang="en-US" dirty="0" smtClean="0"/>
              <a:t>:		</a:t>
            </a:r>
            <a:r>
              <a:rPr lang="en-US" dirty="0" err="1" smtClean="0"/>
              <a:t>120mg</a:t>
            </a:r>
            <a:r>
              <a:rPr lang="en-US" dirty="0" smtClean="0"/>
              <a:t>/km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price:			39,- EUR</a:t>
            </a:r>
            <a:endParaRPr lang="en-US" dirty="0"/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err="1" smtClean="0"/>
              <a:t>walletaddress</a:t>
            </a:r>
            <a:r>
              <a:rPr lang="en-US" dirty="0" smtClean="0"/>
              <a:t>: </a:t>
            </a:r>
            <a:r>
              <a:rPr lang="en-US" dirty="0" err="1" smtClean="0"/>
              <a:t>Z9TBW</a:t>
            </a:r>
            <a:r>
              <a:rPr lang="en-US" dirty="0" smtClean="0"/>
              <a:t>….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r>
              <a:rPr lang="en-US" dirty="0" smtClean="0"/>
              <a:t>etc</a:t>
            </a:r>
            <a:r>
              <a:rPr lang="en-US" dirty="0"/>
              <a:t>. </a:t>
            </a:r>
            <a:r>
              <a:rPr lang="en-US" dirty="0" smtClean="0"/>
              <a:t>pp.</a:t>
            </a:r>
          </a:p>
          <a:p>
            <a:pPr marL="363538" indent="-188913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Iota </a:t>
            </a:r>
            <a:r>
              <a:rPr lang="en-US" dirty="0"/>
              <a:t>as </a:t>
            </a:r>
            <a:r>
              <a:rPr lang="en-US" dirty="0" smtClean="0"/>
              <a:t>Mobility </a:t>
            </a:r>
            <a:r>
              <a:rPr lang="en-US" dirty="0" err="1" smtClean="0"/>
              <a:t>MarketPlace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OMS USE-CASE </a:t>
            </a:r>
            <a:r>
              <a:rPr lang="en-US" dirty="0" err="1" smtClean="0"/>
              <a:t>b2B</a:t>
            </a:r>
            <a:r>
              <a:rPr lang="en-US" dirty="0" smtClean="0"/>
              <a:t>: SEARCH</a:t>
            </a:r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30" y="4159217"/>
            <a:ext cx="806180" cy="80618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870" y="2395064"/>
            <a:ext cx="2006185" cy="672633"/>
          </a:xfrm>
          <a:prstGeom prst="rect">
            <a:avLst/>
          </a:prstGeom>
        </p:spPr>
      </p:pic>
      <p:sp>
        <p:nvSpPr>
          <p:cNvPr id="11" name="Freihandform 10"/>
          <p:cNvSpPr/>
          <p:nvPr/>
        </p:nvSpPr>
        <p:spPr>
          <a:xfrm>
            <a:off x="1524000" y="2052834"/>
            <a:ext cx="9359153" cy="699334"/>
          </a:xfrm>
          <a:custGeom>
            <a:avLst/>
            <a:gdLst>
              <a:gd name="connsiteX0" fmla="*/ 0 w 9359153"/>
              <a:gd name="connsiteY0" fmla="*/ 699334 h 699334"/>
              <a:gd name="connsiteX1" fmla="*/ 1290918 w 9359153"/>
              <a:gd name="connsiteY1" fmla="*/ 107664 h 699334"/>
              <a:gd name="connsiteX2" fmla="*/ 4948518 w 9359153"/>
              <a:gd name="connsiteY2" fmla="*/ 358676 h 699334"/>
              <a:gd name="connsiteX3" fmla="*/ 7279341 w 9359153"/>
              <a:gd name="connsiteY3" fmla="*/ 87 h 699334"/>
              <a:gd name="connsiteX4" fmla="*/ 9359153 w 9359153"/>
              <a:gd name="connsiteY4" fmla="*/ 322817 h 69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699334">
                <a:moveTo>
                  <a:pt x="0" y="699334"/>
                </a:moveTo>
                <a:cubicBezTo>
                  <a:pt x="233082" y="431887"/>
                  <a:pt x="466165" y="164440"/>
                  <a:pt x="1290918" y="107664"/>
                </a:cubicBezTo>
                <a:cubicBezTo>
                  <a:pt x="2115671" y="50888"/>
                  <a:pt x="3950448" y="376605"/>
                  <a:pt x="4948518" y="358676"/>
                </a:cubicBezTo>
                <a:cubicBezTo>
                  <a:pt x="5946588" y="340747"/>
                  <a:pt x="6544235" y="6063"/>
                  <a:pt x="7279341" y="87"/>
                </a:cubicBezTo>
                <a:cubicBezTo>
                  <a:pt x="8014447" y="-5890"/>
                  <a:pt x="9048377" y="295923"/>
                  <a:pt x="9359153" y="3228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ihandform 19"/>
          <p:cNvSpPr/>
          <p:nvPr/>
        </p:nvSpPr>
        <p:spPr>
          <a:xfrm rot="10800000">
            <a:off x="1591746" y="3341498"/>
            <a:ext cx="9359153" cy="699334"/>
          </a:xfrm>
          <a:custGeom>
            <a:avLst/>
            <a:gdLst>
              <a:gd name="connsiteX0" fmla="*/ 0 w 9359153"/>
              <a:gd name="connsiteY0" fmla="*/ 699334 h 699334"/>
              <a:gd name="connsiteX1" fmla="*/ 1290918 w 9359153"/>
              <a:gd name="connsiteY1" fmla="*/ 107664 h 699334"/>
              <a:gd name="connsiteX2" fmla="*/ 4948518 w 9359153"/>
              <a:gd name="connsiteY2" fmla="*/ 358676 h 699334"/>
              <a:gd name="connsiteX3" fmla="*/ 7279341 w 9359153"/>
              <a:gd name="connsiteY3" fmla="*/ 87 h 699334"/>
              <a:gd name="connsiteX4" fmla="*/ 9359153 w 9359153"/>
              <a:gd name="connsiteY4" fmla="*/ 322817 h 69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699334">
                <a:moveTo>
                  <a:pt x="0" y="699334"/>
                </a:moveTo>
                <a:cubicBezTo>
                  <a:pt x="233082" y="431887"/>
                  <a:pt x="466165" y="164440"/>
                  <a:pt x="1290918" y="107664"/>
                </a:cubicBezTo>
                <a:cubicBezTo>
                  <a:pt x="2115671" y="50888"/>
                  <a:pt x="3950448" y="376605"/>
                  <a:pt x="4948518" y="358676"/>
                </a:cubicBezTo>
                <a:cubicBezTo>
                  <a:pt x="5946588" y="340747"/>
                  <a:pt x="6544235" y="6063"/>
                  <a:pt x="7279341" y="87"/>
                </a:cubicBezTo>
                <a:cubicBezTo>
                  <a:pt x="8014447" y="-5890"/>
                  <a:pt x="9048377" y="295923"/>
                  <a:pt x="9359153" y="32281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436655" y="3265584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7701236" y="2413787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7801235" y="3222101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6667173" y="3122255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5754116" y="2546127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4804347" y="3159146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111688" y="2631799"/>
            <a:ext cx="457588" cy="3912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45"/>
          <p:cNvCxnSpPr>
            <a:stCxn id="23" idx="1"/>
            <a:endCxn id="29" idx="3"/>
          </p:cNvCxnSpPr>
          <p:nvPr/>
        </p:nvCxnSpPr>
        <p:spPr>
          <a:xfrm flipH="1">
            <a:off x="6211704" y="2609430"/>
            <a:ext cx="1489532" cy="1323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27" idx="1"/>
            <a:endCxn id="29" idx="3"/>
          </p:cNvCxnSpPr>
          <p:nvPr/>
        </p:nvCxnSpPr>
        <p:spPr>
          <a:xfrm flipH="1" flipV="1">
            <a:off x="6211704" y="2741770"/>
            <a:ext cx="1589531" cy="67597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endCxn id="23" idx="3"/>
          </p:cNvCxnSpPr>
          <p:nvPr/>
        </p:nvCxnSpPr>
        <p:spPr>
          <a:xfrm flipH="1">
            <a:off x="8158824" y="2398246"/>
            <a:ext cx="686881" cy="21118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27" idx="3"/>
          </p:cNvCxnSpPr>
          <p:nvPr/>
        </p:nvCxnSpPr>
        <p:spPr>
          <a:xfrm flipH="1" flipV="1">
            <a:off x="8258823" y="3417744"/>
            <a:ext cx="666047" cy="13268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23" idx="1"/>
            <a:endCxn id="28" idx="3"/>
          </p:cNvCxnSpPr>
          <p:nvPr/>
        </p:nvCxnSpPr>
        <p:spPr>
          <a:xfrm flipH="1">
            <a:off x="7124761" y="2609430"/>
            <a:ext cx="576475" cy="7084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27" idx="1"/>
            <a:endCxn id="28" idx="3"/>
          </p:cNvCxnSpPr>
          <p:nvPr/>
        </p:nvCxnSpPr>
        <p:spPr>
          <a:xfrm flipH="1" flipV="1">
            <a:off x="7124761" y="3317898"/>
            <a:ext cx="676474" cy="9984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28" idx="1"/>
            <a:endCxn id="30" idx="3"/>
          </p:cNvCxnSpPr>
          <p:nvPr/>
        </p:nvCxnSpPr>
        <p:spPr>
          <a:xfrm flipH="1">
            <a:off x="5261935" y="3317898"/>
            <a:ext cx="1405238" cy="3689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28" idx="1"/>
            <a:endCxn id="29" idx="2"/>
          </p:cNvCxnSpPr>
          <p:nvPr/>
        </p:nvCxnSpPr>
        <p:spPr>
          <a:xfrm flipH="1" flipV="1">
            <a:off x="5982910" y="2937412"/>
            <a:ext cx="684263" cy="3804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29" idx="1"/>
            <a:endCxn id="31" idx="3"/>
          </p:cNvCxnSpPr>
          <p:nvPr/>
        </p:nvCxnSpPr>
        <p:spPr>
          <a:xfrm flipH="1">
            <a:off x="4569276" y="2741770"/>
            <a:ext cx="1184840" cy="8567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29" idx="1"/>
            <a:endCxn id="30" idx="3"/>
          </p:cNvCxnSpPr>
          <p:nvPr/>
        </p:nvCxnSpPr>
        <p:spPr>
          <a:xfrm flipH="1">
            <a:off x="5261935" y="2741770"/>
            <a:ext cx="492181" cy="6130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30" idx="1"/>
            <a:endCxn id="31" idx="3"/>
          </p:cNvCxnSpPr>
          <p:nvPr/>
        </p:nvCxnSpPr>
        <p:spPr>
          <a:xfrm flipH="1" flipV="1">
            <a:off x="4569276" y="2827442"/>
            <a:ext cx="235071" cy="52734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30" idx="1"/>
            <a:endCxn id="12" idx="3"/>
          </p:cNvCxnSpPr>
          <p:nvPr/>
        </p:nvCxnSpPr>
        <p:spPr>
          <a:xfrm flipH="1">
            <a:off x="3894243" y="3354789"/>
            <a:ext cx="910104" cy="10643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31" idx="1"/>
          </p:cNvCxnSpPr>
          <p:nvPr/>
        </p:nvCxnSpPr>
        <p:spPr>
          <a:xfrm flipH="1" flipV="1">
            <a:off x="3417557" y="2703344"/>
            <a:ext cx="694131" cy="12409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12" idx="1"/>
          </p:cNvCxnSpPr>
          <p:nvPr/>
        </p:nvCxnSpPr>
        <p:spPr>
          <a:xfrm flipH="1">
            <a:off x="2808186" y="3461227"/>
            <a:ext cx="628469" cy="2192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31" idx="1"/>
            <a:endCxn id="12" idx="3"/>
          </p:cNvCxnSpPr>
          <p:nvPr/>
        </p:nvCxnSpPr>
        <p:spPr>
          <a:xfrm flipH="1">
            <a:off x="3894243" y="2827442"/>
            <a:ext cx="217445" cy="63378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2"/>
            <a:endCxn id="34" idx="0"/>
          </p:cNvCxnSpPr>
          <p:nvPr/>
        </p:nvCxnSpPr>
        <p:spPr>
          <a:xfrm flipH="1">
            <a:off x="6360448" y="3513540"/>
            <a:ext cx="535519" cy="64421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nhaltsplatzhalt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69" y="4170924"/>
            <a:ext cx="658258" cy="65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69" y="5018085"/>
            <a:ext cx="672359" cy="672359"/>
          </a:xfrm>
          <a:prstGeom prst="rect">
            <a:avLst/>
          </a:prstGeom>
        </p:spPr>
      </p:pic>
      <p:grpSp>
        <p:nvGrpSpPr>
          <p:cNvPr id="35" name="Gruppieren 34"/>
          <p:cNvGrpSpPr/>
          <p:nvPr/>
        </p:nvGrpSpPr>
        <p:grpSpPr>
          <a:xfrm>
            <a:off x="8498665" y="5927376"/>
            <a:ext cx="1975871" cy="369332"/>
            <a:chOff x="6356309" y="5782997"/>
            <a:chExt cx="1975871" cy="369332"/>
          </a:xfrm>
        </p:grpSpPr>
        <p:cxnSp>
          <p:nvCxnSpPr>
            <p:cNvPr id="36" name="Gerade Verbindung mit Pfeil 35"/>
            <p:cNvCxnSpPr/>
            <p:nvPr/>
          </p:nvCxnSpPr>
          <p:spPr>
            <a:xfrm flipV="1">
              <a:off x="6356309" y="5967663"/>
              <a:ext cx="573538" cy="28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/>
            <p:cNvSpPr txBox="1"/>
            <p:nvPr/>
          </p:nvSpPr>
          <p:spPr>
            <a:xfrm>
              <a:off x="6977651" y="5782997"/>
              <a:ext cx="1354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= OMS API</a:t>
              </a:r>
              <a:endParaRPr lang="en-US" dirty="0"/>
            </a:p>
          </p:txBody>
        </p:sp>
      </p:grpSp>
      <p:sp>
        <p:nvSpPr>
          <p:cNvPr id="40" name="Textfeld 39"/>
          <p:cNvSpPr txBox="1"/>
          <p:nvPr/>
        </p:nvSpPr>
        <p:spPr>
          <a:xfrm>
            <a:off x="8963735" y="3196738"/>
            <a:ext cx="171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a typeface="Gulim" panose="020B0600000101010101" pitchFamily="34" charset="-127"/>
              </a:rPr>
              <a:t>TANGLE</a:t>
            </a:r>
            <a:endParaRPr lang="en-US" sz="2800" dirty="0">
              <a:solidFill>
                <a:schemeClr val="bg1"/>
              </a:solidFill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4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565</Words>
  <Application>Microsoft Office PowerPoint</Application>
  <PresentationFormat>Breitbild</PresentationFormat>
  <Paragraphs>112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Gulim</vt:lpstr>
      <vt:lpstr>Arial</vt:lpstr>
      <vt:lpstr>Calibri</vt:lpstr>
      <vt:lpstr>Trebuchet MS</vt:lpstr>
      <vt:lpstr>Tw Cen MT</vt:lpstr>
      <vt:lpstr>Wingdings</vt:lpstr>
      <vt:lpstr>Schaltkreis</vt:lpstr>
      <vt:lpstr>OMS</vt:lpstr>
      <vt:lpstr>User Story: Rebecca's trip</vt:lpstr>
      <vt:lpstr>Solution: Iota AS Open Mobility Marketplace</vt:lpstr>
      <vt:lpstr>ISSUE Barrier: New technologies As BOuncer</vt:lpstr>
      <vt:lpstr>Solution (B2B):  OMS-API for EASY ACCESS to An OPEN Marketplace</vt:lpstr>
      <vt:lpstr>Iota as Mobility MarketPLACe OMS USE-CASE b2B: OFFERS</vt:lpstr>
      <vt:lpstr>OMS USE-CASE b2B</vt:lpstr>
      <vt:lpstr>Solution (B2C):  OMS-API for EASY ACCESS to An OPEN Marketplace</vt:lpstr>
      <vt:lpstr>Iota as Mobility MarketPlace OMS USE-CASE b2B: SEARCH</vt:lpstr>
      <vt:lpstr>Iota as Mobility MarketPlace OMS USE-CASE b2c: PAYMENT</vt:lpstr>
      <vt:lpstr>OMS USE-CASE b2C</vt:lpstr>
      <vt:lpstr>OMS Architecture</vt:lpstr>
      <vt:lpstr>YOUR PLENUM. Any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OMS</dc:title>
  <dc:creator>five</dc:creator>
  <cp:lastModifiedBy>five</cp:lastModifiedBy>
  <cp:revision>73</cp:revision>
  <dcterms:created xsi:type="dcterms:W3CDTF">2018-07-21T11:14:13Z</dcterms:created>
  <dcterms:modified xsi:type="dcterms:W3CDTF">2018-07-26T09:54:29Z</dcterms:modified>
</cp:coreProperties>
</file>