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2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1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3606" y="20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99-476C-8913-743A1267B4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99-476C-8913-743A1267B4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val>
            <c:numRef>
              <c:f>(Sheet1!$D$3,Sheet1!$G$3)</c:f>
              <c:numCache>
                <c:formatCode>0</c:formatCode>
                <c:ptCount val="2"/>
                <c:pt idx="0">
                  <c:v>27721.29285714286</c:v>
                </c:pt>
                <c:pt idx="1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99-476C-8913-743A1267B4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A64-4A70-A766-9A9EC909CD5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A64-4A70-A766-9A9EC909CD5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val>
            <c:numRef>
              <c:f>(Sheet1!$D$4,Sheet1!$G$4)</c:f>
              <c:numCache>
                <c:formatCode>0</c:formatCode>
                <c:ptCount val="2"/>
                <c:pt idx="0">
                  <c:v>36034.050000000003</c:v>
                </c:pt>
                <c:pt idx="1">
                  <c:v>17100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64-4A70-A766-9A9EC909CD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A15-4D7D-BCDA-7B3D95C2D0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A15-4D7D-BCDA-7B3D95C2D0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val>
            <c:numRef>
              <c:f>(Sheet1!$D$2,Sheet1!$G$2)</c:f>
              <c:numCache>
                <c:formatCode>0</c:formatCode>
                <c:ptCount val="2"/>
                <c:pt idx="0">
                  <c:v>78841.935714285719</c:v>
                </c:pt>
                <c:pt idx="1">
                  <c:v>31500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15-4D7D-BCDA-7B3D95C2D0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18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03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78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84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97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88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83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36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0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84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17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52920-8BF2-4F03-85D4-A552724BFEE7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2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1.png"/><Relationship Id="rId7" Type="http://schemas.openxmlformats.org/officeDocument/2006/relationships/chart" Target="../charts/chart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chart" Target="../charts/chart7.xml"/><Relationship Id="rId4" Type="http://schemas.microsoft.com/office/2007/relationships/hdphoto" Target="../media/hdphoto1.wdp"/><Relationship Id="rId9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chart" Target="../charts/chart3.xml"/><Relationship Id="rId4" Type="http://schemas.microsoft.com/office/2007/relationships/hdphoto" Target="../media/hdphoto1.wdp"/><Relationship Id="rId9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rId4" action="ppaction://hlinksldjump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rId5" action="ppaction://hlinksldjump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rId6" action="ppaction://hlinksldjump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9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59"/>
    </mc:Choice>
    <mc:Fallback xmlns="">
      <p:transition spd="slow" advTm="94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7F4F598-1685-4BDA-B39B-E5224970FC65}"/>
              </a:ext>
            </a:extLst>
          </p:cNvPr>
          <p:cNvGrpSpPr/>
          <p:nvPr/>
        </p:nvGrpSpPr>
        <p:grpSpPr>
          <a:xfrm>
            <a:off x="583367" y="0"/>
            <a:ext cx="10348133" cy="6705001"/>
            <a:chOff x="583367" y="0"/>
            <a:chExt cx="10348133" cy="6705001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backgroundMark x1="63843" y1="31432" x2="63843" y2="33416"/>
                          <a14:backgroundMark x1="3223" y1="30998" x2="3140" y2="45443"/>
                          <a14:backgroundMark x1="13967" y1="66336" x2="16405" y2="592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265" y="0"/>
              <a:ext cx="10058400" cy="6705001"/>
            </a:xfrm>
            <a:prstGeom prst="rect">
              <a:avLst/>
            </a:prstGeom>
          </p:spPr>
        </p:pic>
        <p:sp>
          <p:nvSpPr>
            <p:cNvPr id="2" name="Прямоугольник 1">
              <a:hlinkClick r:id="" action="ppaction://noaction"/>
            </p:cNvPr>
            <p:cNvSpPr/>
            <p:nvPr/>
          </p:nvSpPr>
          <p:spPr>
            <a:xfrm>
              <a:off x="8298529" y="1669138"/>
              <a:ext cx="1531188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Ohio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Прямоугольник 10">
              <a:hlinkClick r:id="" action="ppaction://noaction"/>
            </p:cNvPr>
            <p:cNvSpPr/>
            <p:nvPr/>
          </p:nvSpPr>
          <p:spPr>
            <a:xfrm>
              <a:off x="8808803" y="3613128"/>
              <a:ext cx="2122697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Florida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Прямоугольник 5">
              <a:hlinkClick r:id="" action="ppaction://noaction"/>
            </p:cNvPr>
            <p:cNvSpPr/>
            <p:nvPr/>
          </p:nvSpPr>
          <p:spPr>
            <a:xfrm>
              <a:off x="2466563" y="1669138"/>
              <a:ext cx="2303131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Nevada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96297" y="760675"/>
              <a:ext cx="159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Cleveland</a:t>
              </a:r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45138" y="106211"/>
              <a:ext cx="159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Cincinnati</a:t>
              </a:r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13086" y="439518"/>
              <a:ext cx="159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Columbus</a:t>
              </a:r>
              <a:endParaRPr lang="ru-RU" dirty="0"/>
            </a:p>
          </p:txBody>
        </p:sp>
        <p:cxnSp>
          <p:nvCxnSpPr>
            <p:cNvPr id="12" name="Соединительная линия уступом 11"/>
            <p:cNvCxnSpPr>
              <a:stCxn id="7" idx="1"/>
              <a:endCxn id="45" idx="1"/>
            </p:cNvCxnSpPr>
            <p:nvPr/>
          </p:nvCxnSpPr>
          <p:spPr>
            <a:xfrm rot="10800000" flipV="1">
              <a:off x="8226993" y="945340"/>
              <a:ext cx="269304" cy="1260883"/>
            </a:xfrm>
            <a:prstGeom prst="bentConnector3">
              <a:avLst>
                <a:gd name="adj1" fmla="val 18488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Соединительная линия уступом 16"/>
            <p:cNvCxnSpPr>
              <a:stCxn id="10" idx="1"/>
              <a:endCxn id="46" idx="1"/>
            </p:cNvCxnSpPr>
            <p:nvPr/>
          </p:nvCxnSpPr>
          <p:spPr>
            <a:xfrm rot="10800000" flipH="1" flipV="1">
              <a:off x="7713085" y="624183"/>
              <a:ext cx="406605" cy="1892785"/>
            </a:xfrm>
            <a:prstGeom prst="bentConnector3">
              <a:avLst>
                <a:gd name="adj1" fmla="val -5622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Соединительная линия уступом 19"/>
            <p:cNvCxnSpPr>
              <a:stCxn id="9" idx="1"/>
              <a:endCxn id="47" idx="1"/>
            </p:cNvCxnSpPr>
            <p:nvPr/>
          </p:nvCxnSpPr>
          <p:spPr>
            <a:xfrm rot="10800000" flipH="1" flipV="1">
              <a:off x="6845138" y="290876"/>
              <a:ext cx="1024180" cy="2322921"/>
            </a:xfrm>
            <a:prstGeom prst="bentConnector3">
              <a:avLst>
                <a:gd name="adj1" fmla="val -2232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Рисунок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6993" y="2134689"/>
              <a:ext cx="143070" cy="143070"/>
            </a:xfrm>
            <a:prstGeom prst="rect">
              <a:avLst/>
            </a:prstGeom>
          </p:spPr>
        </p:pic>
        <p:pic>
          <p:nvPicPr>
            <p:cNvPr id="46" name="Рисунок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9691" y="2445434"/>
              <a:ext cx="143070" cy="143070"/>
            </a:xfrm>
            <a:prstGeom prst="rect">
              <a:avLst/>
            </a:prstGeom>
          </p:spPr>
        </p:pic>
        <p:pic>
          <p:nvPicPr>
            <p:cNvPr id="47" name="Рисунок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318" y="2542263"/>
              <a:ext cx="143070" cy="143070"/>
            </a:xfrm>
            <a:prstGeom prst="rect">
              <a:avLst/>
            </a:prstGeom>
          </p:spPr>
        </p:pic>
        <p:pic>
          <p:nvPicPr>
            <p:cNvPr id="60" name="Рисунок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2633" y="4739591"/>
              <a:ext cx="143070" cy="14307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8748591" y="5689963"/>
              <a:ext cx="807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Miami</a:t>
              </a:r>
              <a:endParaRPr lang="ru-RU" dirty="0"/>
            </a:p>
          </p:txBody>
        </p:sp>
        <p:cxnSp>
          <p:nvCxnSpPr>
            <p:cNvPr id="63" name="Соединительная линия уступом 62"/>
            <p:cNvCxnSpPr>
              <a:stCxn id="61" idx="3"/>
              <a:endCxn id="60" idx="3"/>
            </p:cNvCxnSpPr>
            <p:nvPr/>
          </p:nvCxnSpPr>
          <p:spPr>
            <a:xfrm flipV="1">
              <a:off x="9555703" y="4811126"/>
              <a:ext cx="12700" cy="1063503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Рисунок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6563" y="2925539"/>
              <a:ext cx="143070" cy="143070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583367" y="4554925"/>
              <a:ext cx="807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Las Vegas</a:t>
              </a:r>
              <a:endParaRPr lang="ru-RU" dirty="0"/>
            </a:p>
          </p:txBody>
        </p:sp>
        <p:cxnSp>
          <p:nvCxnSpPr>
            <p:cNvPr id="73" name="Соединительная линия уступом 72"/>
            <p:cNvCxnSpPr>
              <a:stCxn id="70" idx="1"/>
              <a:endCxn id="69" idx="1"/>
            </p:cNvCxnSpPr>
            <p:nvPr/>
          </p:nvCxnSpPr>
          <p:spPr>
            <a:xfrm rot="10800000" flipH="1">
              <a:off x="583367" y="2997075"/>
              <a:ext cx="1883196" cy="1881017"/>
            </a:xfrm>
            <a:prstGeom prst="bentConnector3">
              <a:avLst>
                <a:gd name="adj1" fmla="val -1213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7654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B9420C6D-FD9A-4726-BDAF-4B5D499848B3}"/>
              </a:ext>
            </a:extLst>
          </p:cNvPr>
          <p:cNvGrpSpPr/>
          <p:nvPr/>
        </p:nvGrpSpPr>
        <p:grpSpPr>
          <a:xfrm>
            <a:off x="583367" y="0"/>
            <a:ext cx="10348133" cy="6705001"/>
            <a:chOff x="583367" y="0"/>
            <a:chExt cx="10348133" cy="6705001"/>
          </a:xfrm>
        </p:grpSpPr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2ED227CB-A2E2-4DE7-8165-3FE4624D6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backgroundMark x1="63843" y1="31432" x2="63843" y2="33416"/>
                          <a14:backgroundMark x1="3223" y1="30998" x2="3140" y2="45443"/>
                          <a14:backgroundMark x1="13967" y1="66336" x2="16405" y2="592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265" y="0"/>
              <a:ext cx="10058400" cy="6705001"/>
            </a:xfrm>
            <a:prstGeom prst="rect">
              <a:avLst/>
            </a:prstGeom>
          </p:spPr>
        </p:pic>
        <p:sp>
          <p:nvSpPr>
            <p:cNvPr id="41" name="Прямоугольник 40">
              <a:hlinkClick r:id="" action="ppaction://noaction"/>
              <a:extLst>
                <a:ext uri="{FF2B5EF4-FFF2-40B4-BE49-F238E27FC236}">
                  <a16:creationId xmlns:a16="http://schemas.microsoft.com/office/drawing/2014/main" id="{E6864A71-1201-4025-B0ED-1403B8BA0667}"/>
                </a:ext>
              </a:extLst>
            </p:cNvPr>
            <p:cNvSpPr/>
            <p:nvPr/>
          </p:nvSpPr>
          <p:spPr>
            <a:xfrm>
              <a:off x="8298529" y="1669138"/>
              <a:ext cx="1531188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Ohio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Прямоугольник 41">
              <a:hlinkClick r:id="" action="ppaction://noaction"/>
              <a:extLst>
                <a:ext uri="{FF2B5EF4-FFF2-40B4-BE49-F238E27FC236}">
                  <a16:creationId xmlns:a16="http://schemas.microsoft.com/office/drawing/2014/main" id="{62D8EE3D-9BA2-48BA-91C7-885500830285}"/>
                </a:ext>
              </a:extLst>
            </p:cNvPr>
            <p:cNvSpPr/>
            <p:nvPr/>
          </p:nvSpPr>
          <p:spPr>
            <a:xfrm>
              <a:off x="8808803" y="3613128"/>
              <a:ext cx="2122697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Florida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Прямоугольник 42">
              <a:hlinkClick r:id="" action="ppaction://noaction"/>
              <a:extLst>
                <a:ext uri="{FF2B5EF4-FFF2-40B4-BE49-F238E27FC236}">
                  <a16:creationId xmlns:a16="http://schemas.microsoft.com/office/drawing/2014/main" id="{0D8319C5-3B27-44D3-8D03-EF0D4E84E8EB}"/>
                </a:ext>
              </a:extLst>
            </p:cNvPr>
            <p:cNvSpPr/>
            <p:nvPr/>
          </p:nvSpPr>
          <p:spPr>
            <a:xfrm>
              <a:off x="2466563" y="1669138"/>
              <a:ext cx="2303131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Nevada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9DC5CE2-3AE2-42E5-BCC3-04F75CABE3AB}"/>
                </a:ext>
              </a:extLst>
            </p:cNvPr>
            <p:cNvSpPr txBox="1"/>
            <p:nvPr/>
          </p:nvSpPr>
          <p:spPr>
            <a:xfrm>
              <a:off x="8496297" y="760675"/>
              <a:ext cx="159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Cleveland</a:t>
              </a:r>
              <a:endParaRPr lang="ru-RU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ED5981A-646E-451E-B26E-FF31F33C6114}"/>
                </a:ext>
              </a:extLst>
            </p:cNvPr>
            <p:cNvSpPr txBox="1"/>
            <p:nvPr/>
          </p:nvSpPr>
          <p:spPr>
            <a:xfrm>
              <a:off x="6845138" y="106211"/>
              <a:ext cx="159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Cincinnati</a:t>
              </a:r>
              <a:endParaRPr lang="ru-RU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6386911-8085-496C-81FC-89BE7F332A62}"/>
                </a:ext>
              </a:extLst>
            </p:cNvPr>
            <p:cNvSpPr txBox="1"/>
            <p:nvPr/>
          </p:nvSpPr>
          <p:spPr>
            <a:xfrm>
              <a:off x="7713086" y="439518"/>
              <a:ext cx="159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Columbus</a:t>
              </a:r>
              <a:endParaRPr lang="ru-RU" dirty="0"/>
            </a:p>
          </p:txBody>
        </p:sp>
        <p:cxnSp>
          <p:nvCxnSpPr>
            <p:cNvPr id="50" name="Соединительная линия уступом 11">
              <a:extLst>
                <a:ext uri="{FF2B5EF4-FFF2-40B4-BE49-F238E27FC236}">
                  <a16:creationId xmlns:a16="http://schemas.microsoft.com/office/drawing/2014/main" id="{F2F696A2-338C-4E95-89FD-198F5ABC591F}"/>
                </a:ext>
              </a:extLst>
            </p:cNvPr>
            <p:cNvCxnSpPr>
              <a:stCxn id="44" idx="1"/>
              <a:endCxn id="53" idx="1"/>
            </p:cNvCxnSpPr>
            <p:nvPr/>
          </p:nvCxnSpPr>
          <p:spPr>
            <a:xfrm rot="10800000" flipV="1">
              <a:off x="8226993" y="945340"/>
              <a:ext cx="269304" cy="1260883"/>
            </a:xfrm>
            <a:prstGeom prst="bentConnector3">
              <a:avLst>
                <a:gd name="adj1" fmla="val 18488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Соединительная линия уступом 16">
              <a:extLst>
                <a:ext uri="{FF2B5EF4-FFF2-40B4-BE49-F238E27FC236}">
                  <a16:creationId xmlns:a16="http://schemas.microsoft.com/office/drawing/2014/main" id="{F8231046-B651-4966-A8B0-72E7FD53DAA5}"/>
                </a:ext>
              </a:extLst>
            </p:cNvPr>
            <p:cNvCxnSpPr>
              <a:stCxn id="49" idx="1"/>
              <a:endCxn id="54" idx="1"/>
            </p:cNvCxnSpPr>
            <p:nvPr/>
          </p:nvCxnSpPr>
          <p:spPr>
            <a:xfrm rot="10800000" flipH="1" flipV="1">
              <a:off x="7713085" y="624183"/>
              <a:ext cx="406605" cy="1892785"/>
            </a:xfrm>
            <a:prstGeom prst="bentConnector3">
              <a:avLst>
                <a:gd name="adj1" fmla="val -5622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Соединительная линия уступом 19">
              <a:extLst>
                <a:ext uri="{FF2B5EF4-FFF2-40B4-BE49-F238E27FC236}">
                  <a16:creationId xmlns:a16="http://schemas.microsoft.com/office/drawing/2014/main" id="{64558DE9-D3CF-49A0-93B4-96BF6E3B1797}"/>
                </a:ext>
              </a:extLst>
            </p:cNvPr>
            <p:cNvCxnSpPr>
              <a:stCxn id="48" idx="1"/>
              <a:endCxn id="55" idx="1"/>
            </p:cNvCxnSpPr>
            <p:nvPr/>
          </p:nvCxnSpPr>
          <p:spPr>
            <a:xfrm rot="10800000" flipH="1" flipV="1">
              <a:off x="6845138" y="290876"/>
              <a:ext cx="1024180" cy="2322921"/>
            </a:xfrm>
            <a:prstGeom prst="bentConnector3">
              <a:avLst>
                <a:gd name="adj1" fmla="val -2232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Рисунок 52">
              <a:extLst>
                <a:ext uri="{FF2B5EF4-FFF2-40B4-BE49-F238E27FC236}">
                  <a16:creationId xmlns:a16="http://schemas.microsoft.com/office/drawing/2014/main" id="{28500A08-1F68-4CAC-92B2-DE8C05DD0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6993" y="2134689"/>
              <a:ext cx="143070" cy="143070"/>
            </a:xfrm>
            <a:prstGeom prst="rect">
              <a:avLst/>
            </a:prstGeom>
          </p:spPr>
        </p:pic>
        <p:pic>
          <p:nvPicPr>
            <p:cNvPr id="54" name="Рисунок 53">
              <a:extLst>
                <a:ext uri="{FF2B5EF4-FFF2-40B4-BE49-F238E27FC236}">
                  <a16:creationId xmlns:a16="http://schemas.microsoft.com/office/drawing/2014/main" id="{A53E0AD2-5102-4B90-AC4D-60AC927A5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9691" y="2445434"/>
              <a:ext cx="143070" cy="143070"/>
            </a:xfrm>
            <a:prstGeom prst="rect">
              <a:avLst/>
            </a:prstGeom>
          </p:spPr>
        </p:pic>
        <p:pic>
          <p:nvPicPr>
            <p:cNvPr id="55" name="Рисунок 54">
              <a:extLst>
                <a:ext uri="{FF2B5EF4-FFF2-40B4-BE49-F238E27FC236}">
                  <a16:creationId xmlns:a16="http://schemas.microsoft.com/office/drawing/2014/main" id="{9B39FC11-5E64-4E5C-A939-B70E43DD4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318" y="2542263"/>
              <a:ext cx="143070" cy="143070"/>
            </a:xfrm>
            <a:prstGeom prst="rect">
              <a:avLst/>
            </a:prstGeom>
          </p:spPr>
        </p:pic>
        <p:pic>
          <p:nvPicPr>
            <p:cNvPr id="56" name="Рисунок 55">
              <a:extLst>
                <a:ext uri="{FF2B5EF4-FFF2-40B4-BE49-F238E27FC236}">
                  <a16:creationId xmlns:a16="http://schemas.microsoft.com/office/drawing/2014/main" id="{A0B4F0BC-C1A3-4612-902A-D61107E22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2633" y="4739591"/>
              <a:ext cx="143070" cy="14307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8E1B320-0437-414E-BBAC-E6A44F959779}"/>
                </a:ext>
              </a:extLst>
            </p:cNvPr>
            <p:cNvSpPr txBox="1"/>
            <p:nvPr/>
          </p:nvSpPr>
          <p:spPr>
            <a:xfrm>
              <a:off x="8748591" y="5689963"/>
              <a:ext cx="807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Miami</a:t>
              </a:r>
              <a:endParaRPr lang="ru-RU" dirty="0"/>
            </a:p>
          </p:txBody>
        </p:sp>
        <p:cxnSp>
          <p:nvCxnSpPr>
            <p:cNvPr id="58" name="Соединительная линия уступом 62">
              <a:extLst>
                <a:ext uri="{FF2B5EF4-FFF2-40B4-BE49-F238E27FC236}">
                  <a16:creationId xmlns:a16="http://schemas.microsoft.com/office/drawing/2014/main" id="{A16CEDB5-26BE-4746-835A-3FC45224B7CC}"/>
                </a:ext>
              </a:extLst>
            </p:cNvPr>
            <p:cNvCxnSpPr>
              <a:stCxn id="57" idx="3"/>
              <a:endCxn id="56" idx="3"/>
            </p:cNvCxnSpPr>
            <p:nvPr/>
          </p:nvCxnSpPr>
          <p:spPr>
            <a:xfrm flipV="1">
              <a:off x="9555703" y="4811126"/>
              <a:ext cx="12700" cy="1063503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FA9B3154-7A22-4A55-98E3-3B885A686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6563" y="2925539"/>
              <a:ext cx="143070" cy="14307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C70F66-AF78-4A07-A19D-F192968C0F04}"/>
                </a:ext>
              </a:extLst>
            </p:cNvPr>
            <p:cNvSpPr txBox="1"/>
            <p:nvPr/>
          </p:nvSpPr>
          <p:spPr>
            <a:xfrm>
              <a:off x="583367" y="4554925"/>
              <a:ext cx="807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Las Vegas</a:t>
              </a:r>
              <a:endParaRPr lang="ru-RU" dirty="0"/>
            </a:p>
          </p:txBody>
        </p:sp>
        <p:cxnSp>
          <p:nvCxnSpPr>
            <p:cNvPr id="64" name="Соединительная линия уступом 72">
              <a:extLst>
                <a:ext uri="{FF2B5EF4-FFF2-40B4-BE49-F238E27FC236}">
                  <a16:creationId xmlns:a16="http://schemas.microsoft.com/office/drawing/2014/main" id="{99B9EC10-5C43-412D-8257-7BBD0FE50B8D}"/>
                </a:ext>
              </a:extLst>
            </p:cNvPr>
            <p:cNvCxnSpPr>
              <a:stCxn id="62" idx="1"/>
              <a:endCxn id="59" idx="1"/>
            </p:cNvCxnSpPr>
            <p:nvPr/>
          </p:nvCxnSpPr>
          <p:spPr>
            <a:xfrm rot="10800000" flipH="1">
              <a:off x="583367" y="2997075"/>
              <a:ext cx="1883196" cy="1881017"/>
            </a:xfrm>
            <a:prstGeom prst="bentConnector3">
              <a:avLst>
                <a:gd name="adj1" fmla="val -1213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22058" y="475543"/>
            <a:ext cx="6517950" cy="5974080"/>
          </a:xfrm>
          <a:prstGeom prst="rect">
            <a:avLst/>
          </a:prstGeom>
        </p:spPr>
      </p:pic>
      <p:graphicFrame>
        <p:nvGraphicFramePr>
          <p:cNvPr id="26" name="Диаграмма 25">
            <a:extLst>
              <a:ext uri="{FF2B5EF4-FFF2-40B4-BE49-F238E27FC236}">
                <a16:creationId xmlns:a16="http://schemas.microsoft.com/office/drawing/2014/main" id="{A440E4E0-B715-415C-A011-B1A008D5B9C0}"/>
              </a:ext>
            </a:extLst>
          </p:cNvPr>
          <p:cNvGraphicFramePr>
            <a:graphicFrameLocks/>
          </p:cNvGraphicFramePr>
          <p:nvPr/>
        </p:nvGraphicFramePr>
        <p:xfrm>
          <a:off x="3374759" y="3531796"/>
          <a:ext cx="775386" cy="646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8" name="Диаграмма 27">
            <a:extLst>
              <a:ext uri="{FF2B5EF4-FFF2-40B4-BE49-F238E27FC236}">
                <a16:creationId xmlns:a16="http://schemas.microsoft.com/office/drawing/2014/main" id="{05D78FDF-C87E-4856-B2F2-12210583C8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303514"/>
              </p:ext>
            </p:extLst>
          </p:nvPr>
        </p:nvGraphicFramePr>
        <p:xfrm>
          <a:off x="4159259" y="3996009"/>
          <a:ext cx="1623714" cy="1243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9" name="Диаграмма 28">
            <a:extLst>
              <a:ext uri="{FF2B5EF4-FFF2-40B4-BE49-F238E27FC236}">
                <a16:creationId xmlns:a16="http://schemas.microsoft.com/office/drawing/2014/main" id="{D3F78806-99E2-4807-A1C5-04635C2BE2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1182040"/>
              </p:ext>
            </p:extLst>
          </p:nvPr>
        </p:nvGraphicFramePr>
        <p:xfrm>
          <a:off x="2636297" y="5078365"/>
          <a:ext cx="1839248" cy="1506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0" name="Диаграмма 29">
            <a:extLst>
              <a:ext uri="{FF2B5EF4-FFF2-40B4-BE49-F238E27FC236}">
                <a16:creationId xmlns:a16="http://schemas.microsoft.com/office/drawing/2014/main" id="{96AC4FD7-C2E5-44F2-AE32-A47BBB2F61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464243"/>
              </p:ext>
            </p:extLst>
          </p:nvPr>
        </p:nvGraphicFramePr>
        <p:xfrm>
          <a:off x="4668649" y="2320988"/>
          <a:ext cx="2841032" cy="1838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4A4E3755-00FA-4A1B-9309-56B01B05B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56658"/>
              </p:ext>
            </p:extLst>
          </p:nvPr>
        </p:nvGraphicFramePr>
        <p:xfrm>
          <a:off x="13217273" y="959469"/>
          <a:ext cx="5182870" cy="5490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5054">
                  <a:extLst>
                    <a:ext uri="{9D8B030D-6E8A-4147-A177-3AD203B41FA5}">
                      <a16:colId xmlns:a16="http://schemas.microsoft.com/office/drawing/2014/main" val="3562106146"/>
                    </a:ext>
                  </a:extLst>
                </a:gridCol>
                <a:gridCol w="640440">
                  <a:extLst>
                    <a:ext uri="{9D8B030D-6E8A-4147-A177-3AD203B41FA5}">
                      <a16:colId xmlns:a16="http://schemas.microsoft.com/office/drawing/2014/main" val="4104280519"/>
                    </a:ext>
                  </a:extLst>
                </a:gridCol>
                <a:gridCol w="652668">
                  <a:extLst>
                    <a:ext uri="{9D8B030D-6E8A-4147-A177-3AD203B41FA5}">
                      <a16:colId xmlns:a16="http://schemas.microsoft.com/office/drawing/2014/main" val="2238400552"/>
                    </a:ext>
                  </a:extLst>
                </a:gridCol>
                <a:gridCol w="644708">
                  <a:extLst>
                    <a:ext uri="{9D8B030D-6E8A-4147-A177-3AD203B41FA5}">
                      <a16:colId xmlns:a16="http://schemas.microsoft.com/office/drawing/2014/main" val="2965093383"/>
                    </a:ext>
                  </a:extLst>
                </a:gridCol>
              </a:tblGrid>
              <a:tr h="941430">
                <a:tc gridSpan="4">
                  <a:txBody>
                    <a:bodyPr/>
                    <a:lstStyle/>
                    <a:p>
                      <a:pPr algn="l" fontAlgn="b"/>
                      <a:r>
                        <a:rPr lang="ru-RU" sz="1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65% </a:t>
                      </a:r>
                      <a:r>
                        <a:rPr lang="ru-RU" sz="1900" u="none" strike="noStrike" dirty="0">
                          <a:effectLst/>
                        </a:rPr>
                        <a:t>населения потребляют фастфуд хотя бы раз в неделю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7261"/>
                  </a:ext>
                </a:extLst>
              </a:tr>
              <a:tr h="283344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4697992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5238716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0134212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122126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Columbus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Cincinnati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Cleveland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9588863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Население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849067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298537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388059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6974336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65% населения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551894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194049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252238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650678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Сколько человек в среднем едят фастфуд в день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78842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27721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36034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9798312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Количество точек конкурентов в городе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530917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Мощность 1 точки, чел в день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231880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Сколько человек обслуживают конкуренты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31500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18000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17100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2372750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Доля занятая конкурентами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65%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47%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3625563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Потенциал = емкость рынка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263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120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378865"/>
                  </a:ext>
                </a:extLst>
              </a:tr>
              <a:tr h="6093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Количество ресторанов, которое можно открыть = незанятая ниша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158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32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63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3137813"/>
                  </a:ext>
                </a:extLst>
              </a:tr>
            </a:tbl>
          </a:graphicData>
        </a:graphic>
      </p:graphicFrame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1637A747-1332-4B72-AE60-E0E585D61C47}"/>
              </a:ext>
            </a:extLst>
          </p:cNvPr>
          <p:cNvSpPr/>
          <p:nvPr/>
        </p:nvSpPr>
        <p:spPr>
          <a:xfrm>
            <a:off x="444871" y="-1528062"/>
            <a:ext cx="15921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Ohio</a:t>
            </a:r>
            <a:endParaRPr lang="ru-RU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309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4"/>
    </mc:Choice>
    <mc:Fallback xmlns="">
      <p:transition spd="slow" advTm="50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125E-6 -1.11111E-6 L 0.58451 0.05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32" y="28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0833E-6 -4.44444E-6 L -2.70833E-6 0.2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>
        <p:bldAsOne/>
      </p:bldGraphic>
      <p:bldGraphic spid="29" grpId="0">
        <p:bldAsOne/>
      </p:bldGraphic>
      <p:bldGraphic spid="30" grpId="0">
        <p:bldAsOne/>
      </p:bldGraphic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35" y="1877572"/>
            <a:ext cx="4607124" cy="4222697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5096560" y="1879083"/>
            <a:ext cx="3158060" cy="310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129259" y="2762437"/>
            <a:ext cx="3119016" cy="3296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9293" y="0"/>
            <a:ext cx="6180174" cy="6858000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444871" y="-1528062"/>
            <a:ext cx="15921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Ohio</a:t>
            </a:r>
            <a:endParaRPr lang="ru-RU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26" name="Диаграмма 25">
            <a:extLst>
              <a:ext uri="{FF2B5EF4-FFF2-40B4-BE49-F238E27FC236}">
                <a16:creationId xmlns:a16="http://schemas.microsoft.com/office/drawing/2014/main" id="{A440E4E0-B715-415C-A011-B1A008D5B9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3102777"/>
              </p:ext>
            </p:extLst>
          </p:nvPr>
        </p:nvGraphicFramePr>
        <p:xfrm>
          <a:off x="3374759" y="3531796"/>
          <a:ext cx="775386" cy="646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8" name="Диаграмма 27">
            <a:extLst>
              <a:ext uri="{FF2B5EF4-FFF2-40B4-BE49-F238E27FC236}">
                <a16:creationId xmlns:a16="http://schemas.microsoft.com/office/drawing/2014/main" id="{05D78FDF-C87E-4856-B2F2-12210583C8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9353937"/>
              </p:ext>
            </p:extLst>
          </p:nvPr>
        </p:nvGraphicFramePr>
        <p:xfrm>
          <a:off x="3273675" y="4261606"/>
          <a:ext cx="1484500" cy="1132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0" name="Диаграмма 29">
            <a:extLst>
              <a:ext uri="{FF2B5EF4-FFF2-40B4-BE49-F238E27FC236}">
                <a16:creationId xmlns:a16="http://schemas.microsoft.com/office/drawing/2014/main" id="{96AC4FD7-C2E5-44F2-AE32-A47BBB2F61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5346477"/>
              </p:ext>
            </p:extLst>
          </p:nvPr>
        </p:nvGraphicFramePr>
        <p:xfrm>
          <a:off x="3722288" y="2984882"/>
          <a:ext cx="2071773" cy="1436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2851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4"/>
    </mc:Choice>
    <mc:Fallback xmlns="">
      <p:transition spd="slow" advTm="50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0833E-6 -4.44444E-6 L -2.70833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26367 0 L -0.7293 0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6" y="1886515"/>
            <a:ext cx="4749418" cy="4376555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5083584" y="1886515"/>
            <a:ext cx="3808746" cy="2073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5083584" y="5201257"/>
            <a:ext cx="4329049" cy="106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131486" y="-1528062"/>
            <a:ext cx="2218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Florida</a:t>
            </a:r>
            <a:endParaRPr lang="ru-RU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021" y="0"/>
            <a:ext cx="61394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7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8"/>
    </mc:Choice>
    <mc:Fallback xmlns="">
      <p:transition spd="slow" advTm="21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44444E-6 L -2.91667E-6 0.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-0.69505 0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2871" y="-1528062"/>
            <a:ext cx="2396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Nevada</a:t>
            </a:r>
            <a:endParaRPr lang="ru-RU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72" y="1727420"/>
            <a:ext cx="5061931" cy="469474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7469" y="0"/>
            <a:ext cx="6122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9"/>
    </mc:Choice>
    <mc:Fallback xmlns="">
      <p:transition spd="slow" advTm="13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-2.70833E-6 0.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-0.72735 0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3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B29E27-F947-4E70-A30F-926B494AA5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570" y="0"/>
            <a:ext cx="7670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2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4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43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83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2982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190</Words>
  <Application>Microsoft Office PowerPoint</Application>
  <PresentationFormat>Широкоэкранный</PresentationFormat>
  <Paragraphs>132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Prus</cp:lastModifiedBy>
  <cp:revision>27</cp:revision>
  <dcterms:created xsi:type="dcterms:W3CDTF">2023-12-11T07:42:14Z</dcterms:created>
  <dcterms:modified xsi:type="dcterms:W3CDTF">2023-12-13T21:19:55Z</dcterms:modified>
</cp:coreProperties>
</file>