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1" r:id="rId4"/>
    <p:sldId id="263" r:id="rId5"/>
    <p:sldId id="264" r:id="rId6"/>
    <p:sldId id="266" r:id="rId7"/>
    <p:sldId id="265" r:id="rId8"/>
    <p:sldId id="262" r:id="rId9"/>
    <p:sldId id="259" r:id="rId10"/>
    <p:sldId id="260" r:id="rId11"/>
    <p:sldId id="258" r:id="rId12"/>
    <p:sldId id="267" r:id="rId13"/>
    <p:sldId id="268" r:id="rId14"/>
    <p:sldId id="269" r:id="rId15"/>
    <p:sldId id="271" r:id="rId16"/>
    <p:sldId id="270"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8" d="100"/>
          <a:sy n="78"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6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262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243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191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807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213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69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219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18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349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66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74422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Travelling_salesman_problem#History" TargetMode="External"/><Relationship Id="rId2" Type="http://schemas.openxmlformats.org/officeDocument/2006/relationships/hyperlink" Target="https://andresjaquep.files.wordpress.com/2008/10/2627477-clasico-dantzig.pdf" TargetMode="External"/><Relationship Id="rId1" Type="http://schemas.openxmlformats.org/officeDocument/2006/relationships/slideLayout" Target="../slideLayouts/slideLayout2.xml"/><Relationship Id="rId4" Type="http://schemas.openxmlformats.org/officeDocument/2006/relationships/hyperlink" Target="https://en.wikipedia.org/wiki/Vehicle_routing_proble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1"/><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bio.libretexts.org/Bookshelves/Introductory_and_General_Biology/Book%3A_Introductory_Biology_(CK-12)/3%3A_Genetics/3.9%3A_Human_Chromosomes_and_Gen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41FB82-F0ED-4130-B919-B7FAC253B08E}"/>
              </a:ext>
            </a:extLst>
          </p:cNvPr>
          <p:cNvPicPr>
            <a:picLocks noChangeAspect="1"/>
          </p:cNvPicPr>
          <p:nvPr/>
        </p:nvPicPr>
        <p:blipFill rotWithShape="1">
          <a:blip r:embed="rId2"/>
          <a:srcRect t="8163"/>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5EA23-DB75-4B7A-BC16-70188359657B}"/>
              </a:ext>
            </a:extLst>
          </p:cNvPr>
          <p:cNvSpPr>
            <a:spLocks noGrp="1"/>
          </p:cNvSpPr>
          <p:nvPr>
            <p:ph type="ctrTitle"/>
          </p:nvPr>
        </p:nvSpPr>
        <p:spPr>
          <a:xfrm>
            <a:off x="4985517" y="3331444"/>
            <a:ext cx="6470692" cy="1229306"/>
          </a:xfrm>
        </p:spPr>
        <p:txBody>
          <a:bodyPr>
            <a:noAutofit/>
          </a:bodyPr>
          <a:lstStyle/>
          <a:p>
            <a:r>
              <a:rPr lang="en-US" sz="3200" dirty="0">
                <a:solidFill>
                  <a:schemeClr val="tx1"/>
                </a:solidFill>
              </a:rPr>
              <a:t>Vehicle Routing Problem: Wisdom of Crowds using Genetic Algorithms</a:t>
            </a:r>
          </a:p>
        </p:txBody>
      </p:sp>
      <p:sp>
        <p:nvSpPr>
          <p:cNvPr id="3" name="Subtitle 2">
            <a:extLst>
              <a:ext uri="{FF2B5EF4-FFF2-40B4-BE49-F238E27FC236}">
                <a16:creationId xmlns:a16="http://schemas.microsoft.com/office/drawing/2014/main" id="{6D9B2BD2-8D99-4B43-AD70-579E0D9434FC}"/>
              </a:ext>
            </a:extLst>
          </p:cNvPr>
          <p:cNvSpPr>
            <a:spLocks noGrp="1"/>
          </p:cNvSpPr>
          <p:nvPr>
            <p:ph type="subTitle" idx="1"/>
          </p:nvPr>
        </p:nvSpPr>
        <p:spPr>
          <a:xfrm>
            <a:off x="4985516" y="4735799"/>
            <a:ext cx="6470693" cy="605256"/>
          </a:xfrm>
        </p:spPr>
        <p:txBody>
          <a:bodyPr>
            <a:normAutofit/>
          </a:bodyPr>
          <a:lstStyle/>
          <a:p>
            <a:r>
              <a:rPr lang="en-US" dirty="0"/>
              <a:t>Jacob Taylor Cassady</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08551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2BC1-9407-48B4-AC0B-F22127F5A856}"/>
              </a:ext>
            </a:extLst>
          </p:cNvPr>
          <p:cNvSpPr>
            <a:spLocks noGrp="1"/>
          </p:cNvSpPr>
          <p:nvPr>
            <p:ph type="title"/>
          </p:nvPr>
        </p:nvSpPr>
        <p:spPr/>
        <p:txBody>
          <a:bodyPr/>
          <a:lstStyle/>
          <a:p>
            <a:r>
              <a:rPr lang="en-US" dirty="0"/>
              <a:t>Approach – Wisdom of Crowds</a:t>
            </a:r>
          </a:p>
        </p:txBody>
      </p:sp>
      <p:sp>
        <p:nvSpPr>
          <p:cNvPr id="3" name="Content Placeholder 2">
            <a:extLst>
              <a:ext uri="{FF2B5EF4-FFF2-40B4-BE49-F238E27FC236}">
                <a16:creationId xmlns:a16="http://schemas.microsoft.com/office/drawing/2014/main" id="{0C4D2B39-0541-4849-898F-E52CA8AF1343}"/>
              </a:ext>
            </a:extLst>
          </p:cNvPr>
          <p:cNvSpPr>
            <a:spLocks noGrp="1"/>
          </p:cNvSpPr>
          <p:nvPr>
            <p:ph idx="1"/>
          </p:nvPr>
        </p:nvSpPr>
        <p:spPr>
          <a:xfrm>
            <a:off x="1097280" y="2108201"/>
            <a:ext cx="10058400" cy="3760891"/>
          </a:xfrm>
        </p:spPr>
        <p:txBody>
          <a:bodyPr/>
          <a:lstStyle/>
          <a:p>
            <a:r>
              <a:rPr lang="en-US" dirty="0"/>
              <a:t>Each algorithm ran agnostic of each other as a separate thread.  Once all threads were completed, a predetermined set of weights was used to choose more of the best performing chromosomes from algorithms that historically performed better.</a:t>
            </a:r>
          </a:p>
        </p:txBody>
      </p:sp>
      <p:sp>
        <p:nvSpPr>
          <p:cNvPr id="7" name="TextBox 6">
            <a:extLst>
              <a:ext uri="{FF2B5EF4-FFF2-40B4-BE49-F238E27FC236}">
                <a16:creationId xmlns:a16="http://schemas.microsoft.com/office/drawing/2014/main" id="{D30DF868-9650-477D-8190-1E042E0491D4}"/>
              </a:ext>
            </a:extLst>
          </p:cNvPr>
          <p:cNvSpPr txBox="1"/>
          <p:nvPr/>
        </p:nvSpPr>
        <p:spPr>
          <a:xfrm>
            <a:off x="5723808" y="5894069"/>
            <a:ext cx="1643780" cy="369332"/>
          </a:xfrm>
          <a:prstGeom prst="rect">
            <a:avLst/>
          </a:prstGeom>
          <a:noFill/>
        </p:spPr>
        <p:txBody>
          <a:bodyPr wrap="square" rtlCol="0">
            <a:spAutoFit/>
          </a:bodyPr>
          <a:lstStyle/>
          <a:p>
            <a:r>
              <a:rPr lang="en-US" dirty="0"/>
              <a:t>UNIFORM_RSM</a:t>
            </a:r>
          </a:p>
        </p:txBody>
      </p:sp>
      <p:sp>
        <p:nvSpPr>
          <p:cNvPr id="8" name="TextBox 7">
            <a:extLst>
              <a:ext uri="{FF2B5EF4-FFF2-40B4-BE49-F238E27FC236}">
                <a16:creationId xmlns:a16="http://schemas.microsoft.com/office/drawing/2014/main" id="{332217D8-D8B1-4595-96D1-058628D8F7F8}"/>
              </a:ext>
            </a:extLst>
          </p:cNvPr>
          <p:cNvSpPr txBox="1"/>
          <p:nvPr/>
        </p:nvSpPr>
        <p:spPr>
          <a:xfrm>
            <a:off x="6335727" y="3992845"/>
            <a:ext cx="2047240" cy="369332"/>
          </a:xfrm>
          <a:prstGeom prst="rect">
            <a:avLst/>
          </a:prstGeom>
          <a:noFill/>
        </p:spPr>
        <p:txBody>
          <a:bodyPr wrap="square" rtlCol="0">
            <a:spAutoFit/>
          </a:bodyPr>
          <a:lstStyle/>
          <a:p>
            <a:r>
              <a:rPr lang="en-US" dirty="0"/>
              <a:t>UNIFORM_TWORS</a:t>
            </a:r>
          </a:p>
        </p:txBody>
      </p:sp>
      <p:sp>
        <p:nvSpPr>
          <p:cNvPr id="9" name="TextBox 8">
            <a:extLst>
              <a:ext uri="{FF2B5EF4-FFF2-40B4-BE49-F238E27FC236}">
                <a16:creationId xmlns:a16="http://schemas.microsoft.com/office/drawing/2014/main" id="{E03BA6FB-4497-4B88-82E4-330D1E3482FE}"/>
              </a:ext>
            </a:extLst>
          </p:cNvPr>
          <p:cNvSpPr txBox="1"/>
          <p:nvPr/>
        </p:nvSpPr>
        <p:spPr>
          <a:xfrm>
            <a:off x="7730722" y="5898593"/>
            <a:ext cx="1138555" cy="369332"/>
          </a:xfrm>
          <a:prstGeom prst="rect">
            <a:avLst/>
          </a:prstGeom>
          <a:noFill/>
        </p:spPr>
        <p:txBody>
          <a:bodyPr wrap="square" rtlCol="0">
            <a:spAutoFit/>
          </a:bodyPr>
          <a:lstStyle/>
          <a:p>
            <a:r>
              <a:rPr lang="en-US" dirty="0"/>
              <a:t>PM_RMS</a:t>
            </a:r>
          </a:p>
        </p:txBody>
      </p:sp>
      <p:sp>
        <p:nvSpPr>
          <p:cNvPr id="10" name="TextBox 9">
            <a:extLst>
              <a:ext uri="{FF2B5EF4-FFF2-40B4-BE49-F238E27FC236}">
                <a16:creationId xmlns:a16="http://schemas.microsoft.com/office/drawing/2014/main" id="{0A1EB27E-9DB1-4A34-A12D-5CF7C4F02D2B}"/>
              </a:ext>
            </a:extLst>
          </p:cNvPr>
          <p:cNvSpPr txBox="1"/>
          <p:nvPr/>
        </p:nvSpPr>
        <p:spPr>
          <a:xfrm>
            <a:off x="8332958" y="3920268"/>
            <a:ext cx="1321753" cy="369332"/>
          </a:xfrm>
          <a:prstGeom prst="rect">
            <a:avLst/>
          </a:prstGeom>
          <a:noFill/>
        </p:spPr>
        <p:txBody>
          <a:bodyPr wrap="square" rtlCol="0">
            <a:spAutoFit/>
          </a:bodyPr>
          <a:lstStyle/>
          <a:p>
            <a:r>
              <a:rPr lang="en-US" dirty="0"/>
              <a:t>PM_TWORS</a:t>
            </a:r>
          </a:p>
        </p:txBody>
      </p:sp>
      <p:sp>
        <p:nvSpPr>
          <p:cNvPr id="11" name="TextBox 10">
            <a:extLst>
              <a:ext uri="{FF2B5EF4-FFF2-40B4-BE49-F238E27FC236}">
                <a16:creationId xmlns:a16="http://schemas.microsoft.com/office/drawing/2014/main" id="{563D16B0-C7B8-4FA6-8D96-CE9A5BF7DE35}"/>
              </a:ext>
            </a:extLst>
          </p:cNvPr>
          <p:cNvSpPr txBox="1"/>
          <p:nvPr/>
        </p:nvSpPr>
        <p:spPr>
          <a:xfrm>
            <a:off x="9373049" y="5922572"/>
            <a:ext cx="1951197" cy="369332"/>
          </a:xfrm>
          <a:prstGeom prst="rect">
            <a:avLst/>
          </a:prstGeom>
          <a:noFill/>
        </p:spPr>
        <p:txBody>
          <a:bodyPr wrap="square" rtlCol="0">
            <a:spAutoFit/>
          </a:bodyPr>
          <a:lstStyle/>
          <a:p>
            <a:r>
              <a:rPr lang="en-US" dirty="0"/>
              <a:t>ORDERED_RMS</a:t>
            </a:r>
          </a:p>
        </p:txBody>
      </p:sp>
      <p:sp>
        <p:nvSpPr>
          <p:cNvPr id="12" name="TextBox 11">
            <a:extLst>
              <a:ext uri="{FF2B5EF4-FFF2-40B4-BE49-F238E27FC236}">
                <a16:creationId xmlns:a16="http://schemas.microsoft.com/office/drawing/2014/main" id="{6EC5F48A-29F1-4736-A53D-D412E14F58FA}"/>
              </a:ext>
            </a:extLst>
          </p:cNvPr>
          <p:cNvSpPr txBox="1"/>
          <p:nvPr/>
        </p:nvSpPr>
        <p:spPr>
          <a:xfrm>
            <a:off x="10286079" y="3131825"/>
            <a:ext cx="1951197" cy="369332"/>
          </a:xfrm>
          <a:prstGeom prst="rect">
            <a:avLst/>
          </a:prstGeom>
          <a:noFill/>
        </p:spPr>
        <p:txBody>
          <a:bodyPr wrap="square" rtlCol="0">
            <a:spAutoFit/>
          </a:bodyPr>
          <a:lstStyle/>
          <a:p>
            <a:r>
              <a:rPr lang="en-US" dirty="0"/>
              <a:t>ORDERED_TWORS</a:t>
            </a:r>
          </a:p>
        </p:txBody>
      </p:sp>
      <p:pic>
        <p:nvPicPr>
          <p:cNvPr id="14" name="Graphic 13" descr="Man">
            <a:extLst>
              <a:ext uri="{FF2B5EF4-FFF2-40B4-BE49-F238E27FC236}">
                <a16:creationId xmlns:a16="http://schemas.microsoft.com/office/drawing/2014/main" id="{B3264E2E-FFE5-4A3E-B50B-4F6567FC2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951" y="3238829"/>
            <a:ext cx="2755900" cy="2755900"/>
          </a:xfrm>
          <a:prstGeom prst="rect">
            <a:avLst/>
          </a:prstGeom>
        </p:spPr>
      </p:pic>
      <p:pic>
        <p:nvPicPr>
          <p:cNvPr id="15" name="Graphic 14" descr="Man">
            <a:extLst>
              <a:ext uri="{FF2B5EF4-FFF2-40B4-BE49-F238E27FC236}">
                <a16:creationId xmlns:a16="http://schemas.microsoft.com/office/drawing/2014/main" id="{9D30470C-CB78-44E0-B2BF-9D01A07210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36373" y="3429000"/>
            <a:ext cx="2563178" cy="2563178"/>
          </a:xfrm>
          <a:prstGeom prst="rect">
            <a:avLst/>
          </a:prstGeom>
        </p:spPr>
      </p:pic>
      <p:pic>
        <p:nvPicPr>
          <p:cNvPr id="17" name="Graphic 16" descr="Man">
            <a:extLst>
              <a:ext uri="{FF2B5EF4-FFF2-40B4-BE49-F238E27FC236}">
                <a16:creationId xmlns:a16="http://schemas.microsoft.com/office/drawing/2014/main" id="{14656824-A4AB-42A6-806F-DE2E4622A3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4896" y="4362177"/>
            <a:ext cx="1606022" cy="1606022"/>
          </a:xfrm>
          <a:prstGeom prst="rect">
            <a:avLst/>
          </a:prstGeom>
        </p:spPr>
      </p:pic>
      <p:pic>
        <p:nvPicPr>
          <p:cNvPr id="19" name="Graphic 18" descr="Man">
            <a:extLst>
              <a:ext uri="{FF2B5EF4-FFF2-40B4-BE49-F238E27FC236}">
                <a16:creationId xmlns:a16="http://schemas.microsoft.com/office/drawing/2014/main" id="{F7BD9228-7DE5-4576-8288-3BAD6D24E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5830" y="4362177"/>
            <a:ext cx="1606022" cy="1606022"/>
          </a:xfrm>
          <a:prstGeom prst="rect">
            <a:avLst/>
          </a:prstGeom>
        </p:spPr>
      </p:pic>
      <p:graphicFrame>
        <p:nvGraphicFramePr>
          <p:cNvPr id="21" name="Table 21">
            <a:extLst>
              <a:ext uri="{FF2B5EF4-FFF2-40B4-BE49-F238E27FC236}">
                <a16:creationId xmlns:a16="http://schemas.microsoft.com/office/drawing/2014/main" id="{B5965D86-FA0E-46B7-8FB6-7FB28D57986D}"/>
              </a:ext>
            </a:extLst>
          </p:cNvPr>
          <p:cNvGraphicFramePr>
            <a:graphicFrameLocks noGrp="1"/>
          </p:cNvGraphicFramePr>
          <p:nvPr>
            <p:extLst>
              <p:ext uri="{D42A27DB-BD31-4B8C-83A1-F6EECF244321}">
                <p14:modId xmlns:p14="http://schemas.microsoft.com/office/powerpoint/2010/main" val="1723667731"/>
              </p:ext>
            </p:extLst>
          </p:nvPr>
        </p:nvGraphicFramePr>
        <p:xfrm>
          <a:off x="1158196" y="3328761"/>
          <a:ext cx="4798027" cy="2595880"/>
        </p:xfrm>
        <a:graphic>
          <a:graphicData uri="http://schemas.openxmlformats.org/drawingml/2006/table">
            <a:tbl>
              <a:tblPr firstRow="1" bandRow="1">
                <a:tableStyleId>{5C22544A-7EE6-4342-B048-85BDC9FD1C3A}</a:tableStyleId>
              </a:tblPr>
              <a:tblGrid>
                <a:gridCol w="2065946">
                  <a:extLst>
                    <a:ext uri="{9D8B030D-6E8A-4147-A177-3AD203B41FA5}">
                      <a16:colId xmlns:a16="http://schemas.microsoft.com/office/drawing/2014/main" val="3445457569"/>
                    </a:ext>
                  </a:extLst>
                </a:gridCol>
                <a:gridCol w="1196150">
                  <a:extLst>
                    <a:ext uri="{9D8B030D-6E8A-4147-A177-3AD203B41FA5}">
                      <a16:colId xmlns:a16="http://schemas.microsoft.com/office/drawing/2014/main" val="1554328022"/>
                    </a:ext>
                  </a:extLst>
                </a:gridCol>
                <a:gridCol w="1535931">
                  <a:extLst>
                    <a:ext uri="{9D8B030D-6E8A-4147-A177-3AD203B41FA5}">
                      <a16:colId xmlns:a16="http://schemas.microsoft.com/office/drawing/2014/main" val="1991907502"/>
                    </a:ext>
                  </a:extLst>
                </a:gridCol>
              </a:tblGrid>
              <a:tr h="370840">
                <a:tc>
                  <a:txBody>
                    <a:bodyPr/>
                    <a:lstStyle/>
                    <a:p>
                      <a:r>
                        <a:rPr lang="en-US" dirty="0"/>
                        <a:t>Crossover</a:t>
                      </a:r>
                    </a:p>
                  </a:txBody>
                  <a:tcPr/>
                </a:tc>
                <a:tc>
                  <a:txBody>
                    <a:bodyPr/>
                    <a:lstStyle/>
                    <a:p>
                      <a:r>
                        <a:rPr lang="en-US" dirty="0"/>
                        <a:t>Mutation</a:t>
                      </a:r>
                    </a:p>
                  </a:txBody>
                  <a:tcPr/>
                </a:tc>
                <a:tc>
                  <a:txBody>
                    <a:bodyPr/>
                    <a:lstStyle/>
                    <a:p>
                      <a:r>
                        <a:rPr lang="en-US" dirty="0"/>
                        <a:t>Crowd Weight</a:t>
                      </a:r>
                    </a:p>
                  </a:txBody>
                  <a:tcPr/>
                </a:tc>
                <a:extLst>
                  <a:ext uri="{0D108BD9-81ED-4DB2-BD59-A6C34878D82A}">
                    <a16:rowId xmlns:a16="http://schemas.microsoft.com/office/drawing/2014/main" val="3065721182"/>
                  </a:ext>
                </a:extLst>
              </a:tr>
              <a:tr h="370840">
                <a:tc>
                  <a:txBody>
                    <a:bodyPr/>
                    <a:lstStyle/>
                    <a:p>
                      <a:r>
                        <a:rPr lang="en-US" dirty="0"/>
                        <a:t>Uniform</a:t>
                      </a:r>
                    </a:p>
                  </a:txBody>
                  <a:tcPr/>
                </a:tc>
                <a:tc>
                  <a:txBody>
                    <a:bodyPr/>
                    <a:lstStyle/>
                    <a:p>
                      <a:r>
                        <a:rPr lang="en-US" dirty="0"/>
                        <a:t>RSM</a:t>
                      </a:r>
                    </a:p>
                  </a:txBody>
                  <a:tcPr/>
                </a:tc>
                <a:tc>
                  <a:txBody>
                    <a:bodyPr/>
                    <a:lstStyle/>
                    <a:p>
                      <a:r>
                        <a:rPr lang="en-US" dirty="0"/>
                        <a:t>0.05</a:t>
                      </a:r>
                    </a:p>
                  </a:txBody>
                  <a:tcPr/>
                </a:tc>
                <a:extLst>
                  <a:ext uri="{0D108BD9-81ED-4DB2-BD59-A6C34878D82A}">
                    <a16:rowId xmlns:a16="http://schemas.microsoft.com/office/drawing/2014/main" val="3509462595"/>
                  </a:ext>
                </a:extLst>
              </a:tr>
              <a:tr h="370840">
                <a:tc>
                  <a:txBody>
                    <a:bodyPr/>
                    <a:lstStyle/>
                    <a:p>
                      <a:r>
                        <a:rPr lang="en-US" dirty="0"/>
                        <a:t>Uniform</a:t>
                      </a:r>
                    </a:p>
                  </a:txBody>
                  <a:tcPr/>
                </a:tc>
                <a:tc>
                  <a:txBody>
                    <a:bodyPr/>
                    <a:lstStyle/>
                    <a:p>
                      <a:r>
                        <a:rPr lang="en-US" dirty="0"/>
                        <a:t>TWORS</a:t>
                      </a:r>
                    </a:p>
                  </a:txBody>
                  <a:tcPr/>
                </a:tc>
                <a:tc>
                  <a:txBody>
                    <a:bodyPr/>
                    <a:lstStyle/>
                    <a:p>
                      <a:r>
                        <a:rPr lang="en-US" dirty="0"/>
                        <a:t>0.05</a:t>
                      </a:r>
                    </a:p>
                  </a:txBody>
                  <a:tcPr/>
                </a:tc>
                <a:extLst>
                  <a:ext uri="{0D108BD9-81ED-4DB2-BD59-A6C34878D82A}">
                    <a16:rowId xmlns:a16="http://schemas.microsoft.com/office/drawing/2014/main" val="3710217736"/>
                  </a:ext>
                </a:extLst>
              </a:tr>
              <a:tr h="370840">
                <a:tc>
                  <a:txBody>
                    <a:bodyPr/>
                    <a:lstStyle/>
                    <a:p>
                      <a:r>
                        <a:rPr lang="en-US" dirty="0"/>
                        <a:t>PM</a:t>
                      </a:r>
                    </a:p>
                  </a:txBody>
                  <a:tcPr/>
                </a:tc>
                <a:tc>
                  <a:txBody>
                    <a:bodyPr/>
                    <a:lstStyle/>
                    <a:p>
                      <a:r>
                        <a:rPr lang="en-US" dirty="0"/>
                        <a:t>RSM</a:t>
                      </a:r>
                    </a:p>
                  </a:txBody>
                  <a:tcPr/>
                </a:tc>
                <a:tc>
                  <a:txBody>
                    <a:bodyPr/>
                    <a:lstStyle/>
                    <a:p>
                      <a:r>
                        <a:rPr lang="en-US" dirty="0"/>
                        <a:t>0.05</a:t>
                      </a:r>
                    </a:p>
                  </a:txBody>
                  <a:tcPr/>
                </a:tc>
                <a:extLst>
                  <a:ext uri="{0D108BD9-81ED-4DB2-BD59-A6C34878D82A}">
                    <a16:rowId xmlns:a16="http://schemas.microsoft.com/office/drawing/2014/main" val="4161723700"/>
                  </a:ext>
                </a:extLst>
              </a:tr>
              <a:tr h="370840">
                <a:tc>
                  <a:txBody>
                    <a:bodyPr/>
                    <a:lstStyle/>
                    <a:p>
                      <a:r>
                        <a:rPr lang="en-US" dirty="0"/>
                        <a:t>PM</a:t>
                      </a:r>
                    </a:p>
                  </a:txBody>
                  <a:tcPr/>
                </a:tc>
                <a:tc>
                  <a:txBody>
                    <a:bodyPr/>
                    <a:lstStyle/>
                    <a:p>
                      <a:r>
                        <a:rPr lang="en-US" dirty="0"/>
                        <a:t>TWORS</a:t>
                      </a:r>
                    </a:p>
                  </a:txBody>
                  <a:tcPr/>
                </a:tc>
                <a:tc>
                  <a:txBody>
                    <a:bodyPr/>
                    <a:lstStyle/>
                    <a:p>
                      <a:r>
                        <a:rPr lang="en-US" dirty="0"/>
                        <a:t>0.05</a:t>
                      </a:r>
                    </a:p>
                  </a:txBody>
                  <a:tcPr/>
                </a:tc>
                <a:extLst>
                  <a:ext uri="{0D108BD9-81ED-4DB2-BD59-A6C34878D82A}">
                    <a16:rowId xmlns:a16="http://schemas.microsoft.com/office/drawing/2014/main" val="4021694277"/>
                  </a:ext>
                </a:extLst>
              </a:tr>
              <a:tr h="370840">
                <a:tc>
                  <a:txBody>
                    <a:bodyPr/>
                    <a:lstStyle/>
                    <a:p>
                      <a:r>
                        <a:rPr lang="en-US" dirty="0"/>
                        <a:t>ORDERED_RSM</a:t>
                      </a:r>
                    </a:p>
                  </a:txBody>
                  <a:tcPr/>
                </a:tc>
                <a:tc>
                  <a:txBody>
                    <a:bodyPr/>
                    <a:lstStyle/>
                    <a:p>
                      <a:r>
                        <a:rPr lang="en-US" dirty="0"/>
                        <a:t>RSM</a:t>
                      </a:r>
                    </a:p>
                  </a:txBody>
                  <a:tcPr/>
                </a:tc>
                <a:tc>
                  <a:txBody>
                    <a:bodyPr/>
                    <a:lstStyle/>
                    <a:p>
                      <a:r>
                        <a:rPr lang="en-US" dirty="0"/>
                        <a:t>0.6</a:t>
                      </a:r>
                    </a:p>
                  </a:txBody>
                  <a:tcPr/>
                </a:tc>
                <a:extLst>
                  <a:ext uri="{0D108BD9-81ED-4DB2-BD59-A6C34878D82A}">
                    <a16:rowId xmlns:a16="http://schemas.microsoft.com/office/drawing/2014/main" val="3485304886"/>
                  </a:ext>
                </a:extLst>
              </a:tr>
              <a:tr h="370840">
                <a:tc>
                  <a:txBody>
                    <a:bodyPr/>
                    <a:lstStyle/>
                    <a:p>
                      <a:r>
                        <a:rPr lang="en-US" dirty="0"/>
                        <a:t>ORDERED_TWORS</a:t>
                      </a:r>
                    </a:p>
                  </a:txBody>
                  <a:tcPr/>
                </a:tc>
                <a:tc>
                  <a:txBody>
                    <a:bodyPr/>
                    <a:lstStyle/>
                    <a:p>
                      <a:r>
                        <a:rPr lang="en-US" dirty="0"/>
                        <a:t>TWORS</a:t>
                      </a:r>
                    </a:p>
                  </a:txBody>
                  <a:tcPr/>
                </a:tc>
                <a:tc>
                  <a:txBody>
                    <a:bodyPr/>
                    <a:lstStyle/>
                    <a:p>
                      <a:r>
                        <a:rPr lang="en-US" dirty="0"/>
                        <a:t>0.2</a:t>
                      </a:r>
                    </a:p>
                  </a:txBody>
                  <a:tcPr/>
                </a:tc>
                <a:extLst>
                  <a:ext uri="{0D108BD9-81ED-4DB2-BD59-A6C34878D82A}">
                    <a16:rowId xmlns:a16="http://schemas.microsoft.com/office/drawing/2014/main" val="2423569951"/>
                  </a:ext>
                </a:extLst>
              </a:tr>
            </a:tbl>
          </a:graphicData>
        </a:graphic>
      </p:graphicFrame>
      <p:pic>
        <p:nvPicPr>
          <p:cNvPr id="23" name="Graphic 22" descr="Man">
            <a:extLst>
              <a:ext uri="{FF2B5EF4-FFF2-40B4-BE49-F238E27FC236}">
                <a16:creationId xmlns:a16="http://schemas.microsoft.com/office/drawing/2014/main" id="{2EA60B0F-2D2D-4902-AD6C-55F650835C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8759" y="4362177"/>
            <a:ext cx="1606022" cy="1606022"/>
          </a:xfrm>
          <a:prstGeom prst="rect">
            <a:avLst/>
          </a:prstGeom>
        </p:spPr>
      </p:pic>
      <p:pic>
        <p:nvPicPr>
          <p:cNvPr id="24" name="Graphic 23" descr="Man">
            <a:extLst>
              <a:ext uri="{FF2B5EF4-FFF2-40B4-BE49-F238E27FC236}">
                <a16:creationId xmlns:a16="http://schemas.microsoft.com/office/drawing/2014/main" id="{9D1C7012-1CF8-49D1-8C80-EFB9CF6858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1527" y="4335647"/>
            <a:ext cx="1606022" cy="1606022"/>
          </a:xfrm>
          <a:prstGeom prst="rect">
            <a:avLst/>
          </a:prstGeom>
        </p:spPr>
      </p:pic>
    </p:spTree>
    <p:extLst>
      <p:ext uri="{BB962C8B-B14F-4D97-AF65-F5344CB8AC3E}">
        <p14:creationId xmlns:p14="http://schemas.microsoft.com/office/powerpoint/2010/main" val="108102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24B8-871A-4AC1-BD03-70637E30A86D}"/>
              </a:ext>
            </a:extLst>
          </p:cNvPr>
          <p:cNvSpPr>
            <a:spLocks noGrp="1"/>
          </p:cNvSpPr>
          <p:nvPr>
            <p:ph type="title"/>
          </p:nvPr>
        </p:nvSpPr>
        <p:spPr/>
        <p:txBody>
          <a:bodyPr/>
          <a:lstStyle/>
          <a:p>
            <a:r>
              <a:rPr lang="en-US" dirty="0"/>
              <a:t>Approach – Wisdom of Crowds</a:t>
            </a:r>
          </a:p>
        </p:txBody>
      </p:sp>
      <p:sp>
        <p:nvSpPr>
          <p:cNvPr id="3" name="Content Placeholder 2">
            <a:extLst>
              <a:ext uri="{FF2B5EF4-FFF2-40B4-BE49-F238E27FC236}">
                <a16:creationId xmlns:a16="http://schemas.microsoft.com/office/drawing/2014/main" id="{9A6265EB-ACB9-479A-AE9E-A74C4B72BA9F}"/>
              </a:ext>
            </a:extLst>
          </p:cNvPr>
          <p:cNvSpPr>
            <a:spLocks noGrp="1"/>
          </p:cNvSpPr>
          <p:nvPr>
            <p:ph idx="1"/>
          </p:nvPr>
        </p:nvSpPr>
        <p:spPr/>
        <p:txBody>
          <a:bodyPr>
            <a:normAutofit/>
          </a:bodyPr>
          <a:lstStyle/>
          <a:p>
            <a:r>
              <a:rPr lang="en-US" dirty="0"/>
              <a:t>Aggregation of the chromosome’s solutions was done by surveying the adjacencies, or edges, of each allele.</a:t>
            </a:r>
          </a:p>
          <a:p>
            <a:endParaRPr lang="en-US" dirty="0"/>
          </a:p>
          <a:p>
            <a:r>
              <a:rPr lang="en-US" dirty="0"/>
              <a:t>The edges that occurred at least 3/10ths as frequent as the most frequent occurring edge were used in the final solution.  This threshold value was referred to as the superiority threshold.</a:t>
            </a:r>
          </a:p>
          <a:p>
            <a:pPr lvl="1"/>
            <a:r>
              <a:rPr lang="en-US" dirty="0"/>
              <a:t>If two or more edges were in the final solution with similar allele starting or end points, the edge with the highest frequency was chosen.  If the frequencies were equal, the shortest edge was chosen.</a:t>
            </a:r>
          </a:p>
          <a:p>
            <a:pPr lvl="1"/>
            <a:endParaRPr lang="en-US" dirty="0"/>
          </a:p>
          <a:p>
            <a:r>
              <a:rPr lang="en-US" dirty="0"/>
              <a:t>Remaining unvisited vertices were chosen by selecting the closest unvisited vertex in distance to any vehicles route belonging to the same depot.</a:t>
            </a:r>
          </a:p>
        </p:txBody>
      </p:sp>
    </p:spTree>
    <p:extLst>
      <p:ext uri="{BB962C8B-B14F-4D97-AF65-F5344CB8AC3E}">
        <p14:creationId xmlns:p14="http://schemas.microsoft.com/office/powerpoint/2010/main" val="40668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C5258-36AF-4C4D-A7FB-5A401D0F0E8E}"/>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Results</a:t>
            </a:r>
          </a:p>
        </p:txBody>
      </p:sp>
      <p:pic>
        <p:nvPicPr>
          <p:cNvPr id="7" name="Content Placeholder 6" descr="A close up of a map&#10;&#10;Description automatically generated">
            <a:extLst>
              <a:ext uri="{FF2B5EF4-FFF2-40B4-BE49-F238E27FC236}">
                <a16:creationId xmlns:a16="http://schemas.microsoft.com/office/drawing/2014/main" id="{A34536E3-9005-40B4-BE95-92081D99BD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0670" y="640081"/>
            <a:ext cx="6738875" cy="5054156"/>
          </a:xfrm>
          <a:prstGeom prst="rect">
            <a:avLst/>
          </a:prstGeom>
        </p:spPr>
      </p:pic>
      <p:cxnSp>
        <p:nvCxnSpPr>
          <p:cNvPr id="18" name="Straight Connector 1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FA54FBA-21C0-44C9-AD0D-565DB1ACA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010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1A11B-519F-495C-A37D-8E54DF35D90D}"/>
              </a:ext>
            </a:extLst>
          </p:cNvPr>
          <p:cNvSpPr>
            <a:spLocks noGrp="1"/>
          </p:cNvSpPr>
          <p:nvPr>
            <p:ph type="title"/>
          </p:nvPr>
        </p:nvSpPr>
        <p:spPr/>
        <p:txBody>
          <a:bodyPr/>
          <a:lstStyle/>
          <a:p>
            <a:r>
              <a:rPr lang="en-US" dirty="0"/>
              <a:t>Survey of 20 Tests (1 Depot, 20 Customers)</a:t>
            </a:r>
          </a:p>
        </p:txBody>
      </p:sp>
      <p:graphicFrame>
        <p:nvGraphicFramePr>
          <p:cNvPr id="7" name="Content Placeholder 6">
            <a:extLst>
              <a:ext uri="{FF2B5EF4-FFF2-40B4-BE49-F238E27FC236}">
                <a16:creationId xmlns:a16="http://schemas.microsoft.com/office/drawing/2014/main" id="{4A3A7F9C-BC48-464C-8090-C3F9A64D54D9}"/>
              </a:ext>
            </a:extLst>
          </p:cNvPr>
          <p:cNvGraphicFramePr>
            <a:graphicFrameLocks noGrp="1"/>
          </p:cNvGraphicFramePr>
          <p:nvPr>
            <p:ph idx="1"/>
            <p:extLst>
              <p:ext uri="{D42A27DB-BD31-4B8C-83A1-F6EECF244321}">
                <p14:modId xmlns:p14="http://schemas.microsoft.com/office/powerpoint/2010/main" val="3690735761"/>
              </p:ext>
            </p:extLst>
          </p:nvPr>
        </p:nvGraphicFramePr>
        <p:xfrm>
          <a:off x="747932" y="2121877"/>
          <a:ext cx="10757095" cy="3847816"/>
        </p:xfrm>
        <a:graphic>
          <a:graphicData uri="http://schemas.openxmlformats.org/drawingml/2006/table">
            <a:tbl>
              <a:tblPr firstRow="1" firstCol="1" bandRow="1">
                <a:tableStyleId>{5C22544A-7EE6-4342-B048-85BDC9FD1C3A}</a:tableStyleId>
              </a:tblPr>
              <a:tblGrid>
                <a:gridCol w="3051410">
                  <a:extLst>
                    <a:ext uri="{9D8B030D-6E8A-4147-A177-3AD203B41FA5}">
                      <a16:colId xmlns:a16="http://schemas.microsoft.com/office/drawing/2014/main" val="2666143465"/>
                    </a:ext>
                  </a:extLst>
                </a:gridCol>
                <a:gridCol w="1476213">
                  <a:extLst>
                    <a:ext uri="{9D8B030D-6E8A-4147-A177-3AD203B41FA5}">
                      <a16:colId xmlns:a16="http://schemas.microsoft.com/office/drawing/2014/main" val="3295358626"/>
                    </a:ext>
                  </a:extLst>
                </a:gridCol>
                <a:gridCol w="1476213">
                  <a:extLst>
                    <a:ext uri="{9D8B030D-6E8A-4147-A177-3AD203B41FA5}">
                      <a16:colId xmlns:a16="http://schemas.microsoft.com/office/drawing/2014/main" val="3772447136"/>
                    </a:ext>
                  </a:extLst>
                </a:gridCol>
                <a:gridCol w="1292693">
                  <a:extLst>
                    <a:ext uri="{9D8B030D-6E8A-4147-A177-3AD203B41FA5}">
                      <a16:colId xmlns:a16="http://schemas.microsoft.com/office/drawing/2014/main" val="2410809379"/>
                    </a:ext>
                  </a:extLst>
                </a:gridCol>
                <a:gridCol w="1267000">
                  <a:extLst>
                    <a:ext uri="{9D8B030D-6E8A-4147-A177-3AD203B41FA5}">
                      <a16:colId xmlns:a16="http://schemas.microsoft.com/office/drawing/2014/main" val="342013550"/>
                    </a:ext>
                  </a:extLst>
                </a:gridCol>
                <a:gridCol w="1133502">
                  <a:extLst>
                    <a:ext uri="{9D8B030D-6E8A-4147-A177-3AD203B41FA5}">
                      <a16:colId xmlns:a16="http://schemas.microsoft.com/office/drawing/2014/main" val="3925454665"/>
                    </a:ext>
                  </a:extLst>
                </a:gridCol>
                <a:gridCol w="1060064">
                  <a:extLst>
                    <a:ext uri="{9D8B030D-6E8A-4147-A177-3AD203B41FA5}">
                      <a16:colId xmlns:a16="http://schemas.microsoft.com/office/drawing/2014/main" val="3660476440"/>
                    </a:ext>
                  </a:extLst>
                </a:gridCol>
              </a:tblGrid>
              <a:tr h="993176">
                <a:tc>
                  <a:txBody>
                    <a:bodyPr/>
                    <a:lstStyle/>
                    <a:p>
                      <a:pPr marL="0" marR="0">
                        <a:lnSpc>
                          <a:spcPct val="107000"/>
                        </a:lnSpc>
                        <a:spcBef>
                          <a:spcPts val="0"/>
                        </a:spcBef>
                        <a:spcAft>
                          <a:spcPts val="0"/>
                        </a:spcAft>
                      </a:pPr>
                      <a:r>
                        <a:rPr lang="en-US" sz="1600" dirty="0">
                          <a:effectLst/>
                        </a:rPr>
                        <a:t>ALGORITHM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average result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average runtime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average comparison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tests better than average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Tests Surveyed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Percent Superior to Avg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48421322"/>
                  </a:ext>
                </a:extLst>
              </a:tr>
              <a:tr h="356830">
                <a:tc>
                  <a:txBody>
                    <a:bodyPr/>
                    <a:lstStyle/>
                    <a:p>
                      <a:pPr marL="0" marR="0">
                        <a:lnSpc>
                          <a:spcPct val="107000"/>
                        </a:lnSpc>
                        <a:spcBef>
                          <a:spcPts val="0"/>
                        </a:spcBef>
                        <a:spcAft>
                          <a:spcPts val="0"/>
                        </a:spcAft>
                      </a:pPr>
                      <a:r>
                        <a:rPr lang="en-US" sz="1600">
                          <a:effectLst/>
                        </a:rPr>
                        <a:t>GA_UNIFORM_TWORS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860.48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0.99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10.92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50%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35146829"/>
                  </a:ext>
                </a:extLst>
              </a:tr>
              <a:tr h="356830">
                <a:tc>
                  <a:txBody>
                    <a:bodyPr/>
                    <a:lstStyle/>
                    <a:p>
                      <a:pPr marL="0" marR="0">
                        <a:lnSpc>
                          <a:spcPct val="107000"/>
                        </a:lnSpc>
                        <a:spcBef>
                          <a:spcPts val="0"/>
                        </a:spcBef>
                        <a:spcAft>
                          <a:spcPts val="0"/>
                        </a:spcAft>
                      </a:pPr>
                      <a:r>
                        <a:rPr lang="en-US" sz="1600" dirty="0">
                          <a:effectLst/>
                        </a:rPr>
                        <a:t>GA_UNIFORM_RSM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874.73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1.02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25.17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0343262"/>
                  </a:ext>
                </a:extLst>
              </a:tr>
              <a:tr h="356830">
                <a:tc>
                  <a:txBody>
                    <a:bodyPr/>
                    <a:lstStyle/>
                    <a:p>
                      <a:pPr marL="0" marR="0">
                        <a:lnSpc>
                          <a:spcPct val="107000"/>
                        </a:lnSpc>
                        <a:spcBef>
                          <a:spcPts val="0"/>
                        </a:spcBef>
                        <a:spcAft>
                          <a:spcPts val="0"/>
                        </a:spcAft>
                      </a:pPr>
                      <a:r>
                        <a:rPr lang="en-US" sz="1600" dirty="0">
                          <a:effectLst/>
                        </a:rPr>
                        <a:t>GA_PM_TWORS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871.60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22.03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30%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03862369"/>
                  </a:ext>
                </a:extLst>
              </a:tr>
              <a:tr h="356830">
                <a:tc>
                  <a:txBody>
                    <a:bodyPr/>
                    <a:lstStyle/>
                    <a:p>
                      <a:pPr marL="0" marR="0">
                        <a:lnSpc>
                          <a:spcPct val="107000"/>
                        </a:lnSpc>
                        <a:spcBef>
                          <a:spcPts val="0"/>
                        </a:spcBef>
                        <a:spcAft>
                          <a:spcPts val="0"/>
                        </a:spcAft>
                      </a:pPr>
                      <a:r>
                        <a:rPr lang="en-US" sz="1600" dirty="0">
                          <a:effectLst/>
                        </a:rPr>
                        <a:t>GA_PM_RSM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874.50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24.94</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78544932"/>
                  </a:ext>
                </a:extLst>
              </a:tr>
              <a:tr h="356830">
                <a:tc>
                  <a:txBody>
                    <a:bodyPr/>
                    <a:lstStyle/>
                    <a:p>
                      <a:pPr marL="0" marR="0">
                        <a:lnSpc>
                          <a:spcPct val="107000"/>
                        </a:lnSpc>
                        <a:spcBef>
                          <a:spcPts val="0"/>
                        </a:spcBef>
                        <a:spcAft>
                          <a:spcPts val="0"/>
                        </a:spcAft>
                      </a:pPr>
                      <a:r>
                        <a:rPr lang="en-US" sz="1600" dirty="0">
                          <a:effectLst/>
                        </a:rPr>
                        <a:t>GA_ORDERED_TWORS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862.47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1.18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12.90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40%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4780386"/>
                  </a:ext>
                </a:extLst>
              </a:tr>
              <a:tr h="356830">
                <a:tc>
                  <a:txBody>
                    <a:bodyPr/>
                    <a:lstStyle/>
                    <a:p>
                      <a:pPr marL="0" marR="0">
                        <a:lnSpc>
                          <a:spcPct val="107000"/>
                        </a:lnSpc>
                        <a:spcBef>
                          <a:spcPts val="0"/>
                        </a:spcBef>
                        <a:spcAft>
                          <a:spcPts val="0"/>
                        </a:spcAft>
                      </a:pPr>
                      <a:r>
                        <a:rPr lang="en-US" sz="1600" dirty="0">
                          <a:effectLst/>
                        </a:rPr>
                        <a:t>GA_ORDERED_RSM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866.80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17.23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21644502"/>
                  </a:ext>
                </a:extLst>
              </a:tr>
              <a:tr h="356830">
                <a:tc>
                  <a:txBody>
                    <a:bodyPr/>
                    <a:lstStyle/>
                    <a:p>
                      <a:pPr marL="0" marR="0">
                        <a:lnSpc>
                          <a:spcPct val="107000"/>
                        </a:lnSpc>
                        <a:spcBef>
                          <a:spcPts val="0"/>
                        </a:spcBef>
                        <a:spcAft>
                          <a:spcPts val="0"/>
                        </a:spcAft>
                      </a:pPr>
                      <a:r>
                        <a:rPr lang="en-US" sz="1600" dirty="0" err="1">
                          <a:effectLst/>
                        </a:rPr>
                        <a:t>WisdomOfCrowds_GA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736.37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6.73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-113.20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95%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99535244"/>
                  </a:ext>
                </a:extLst>
              </a:tr>
              <a:tr h="356830">
                <a:tc>
                  <a:txBody>
                    <a:bodyPr/>
                    <a:lstStyle/>
                    <a:p>
                      <a:pPr marL="0" marR="0">
                        <a:lnSpc>
                          <a:spcPct val="107000"/>
                        </a:lnSpc>
                        <a:spcBef>
                          <a:spcPts val="0"/>
                        </a:spcBef>
                        <a:spcAft>
                          <a:spcPts val="0"/>
                        </a:spcAft>
                      </a:pPr>
                      <a:r>
                        <a:rPr lang="en-US" sz="1600" dirty="0">
                          <a:effectLst/>
                        </a:rPr>
                        <a:t>AVERAGE_FOR_ALGORITHMS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849.56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1.86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a:effectLst/>
                        </a:rPr>
                        <a:t>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a:effectLst/>
                        </a:rPr>
                        <a: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a:effectLst/>
                        </a:rPr>
                        <a: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85317147"/>
                  </a:ext>
                </a:extLst>
              </a:tr>
            </a:tbl>
          </a:graphicData>
        </a:graphic>
      </p:graphicFrame>
    </p:spTree>
    <p:extLst>
      <p:ext uri="{BB962C8B-B14F-4D97-AF65-F5344CB8AC3E}">
        <p14:creationId xmlns:p14="http://schemas.microsoft.com/office/powerpoint/2010/main" val="306926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E34A-DF91-463A-8F0C-E58ADE9314AF}"/>
              </a:ext>
            </a:extLst>
          </p:cNvPr>
          <p:cNvSpPr>
            <a:spLocks noGrp="1"/>
          </p:cNvSpPr>
          <p:nvPr>
            <p:ph type="title"/>
          </p:nvPr>
        </p:nvSpPr>
        <p:spPr/>
        <p:txBody>
          <a:bodyPr/>
          <a:lstStyle/>
          <a:p>
            <a:r>
              <a:rPr lang="en-US" dirty="0"/>
              <a:t>Survey of 20 Tests (19 Depots, 20 Customers)</a:t>
            </a:r>
          </a:p>
        </p:txBody>
      </p:sp>
      <p:graphicFrame>
        <p:nvGraphicFramePr>
          <p:cNvPr id="4" name="Content Placeholder 3">
            <a:extLst>
              <a:ext uri="{FF2B5EF4-FFF2-40B4-BE49-F238E27FC236}">
                <a16:creationId xmlns:a16="http://schemas.microsoft.com/office/drawing/2014/main" id="{D5577F59-5E38-45D0-BAF3-5448FA51D663}"/>
              </a:ext>
            </a:extLst>
          </p:cNvPr>
          <p:cNvGraphicFramePr>
            <a:graphicFrameLocks noGrp="1"/>
          </p:cNvGraphicFramePr>
          <p:nvPr>
            <p:ph idx="1"/>
            <p:extLst>
              <p:ext uri="{D42A27DB-BD31-4B8C-83A1-F6EECF244321}">
                <p14:modId xmlns:p14="http://schemas.microsoft.com/office/powerpoint/2010/main" val="340962699"/>
              </p:ext>
            </p:extLst>
          </p:nvPr>
        </p:nvGraphicFramePr>
        <p:xfrm>
          <a:off x="786809" y="2140742"/>
          <a:ext cx="10611292" cy="3834758"/>
        </p:xfrm>
        <a:graphic>
          <a:graphicData uri="http://schemas.openxmlformats.org/drawingml/2006/table">
            <a:tbl>
              <a:tblPr firstRow="1" firstCol="1" bandRow="1">
                <a:tableStyleId>{5C22544A-7EE6-4342-B048-85BDC9FD1C3A}</a:tableStyleId>
              </a:tblPr>
              <a:tblGrid>
                <a:gridCol w="2998382">
                  <a:extLst>
                    <a:ext uri="{9D8B030D-6E8A-4147-A177-3AD203B41FA5}">
                      <a16:colId xmlns:a16="http://schemas.microsoft.com/office/drawing/2014/main" val="2503773552"/>
                    </a:ext>
                  </a:extLst>
                </a:gridCol>
                <a:gridCol w="1520456">
                  <a:extLst>
                    <a:ext uri="{9D8B030D-6E8A-4147-A177-3AD203B41FA5}">
                      <a16:colId xmlns:a16="http://schemas.microsoft.com/office/drawing/2014/main" val="2899216294"/>
                    </a:ext>
                  </a:extLst>
                </a:gridCol>
                <a:gridCol w="1467293">
                  <a:extLst>
                    <a:ext uri="{9D8B030D-6E8A-4147-A177-3AD203B41FA5}">
                      <a16:colId xmlns:a16="http://schemas.microsoft.com/office/drawing/2014/main" val="2361753682"/>
                    </a:ext>
                  </a:extLst>
                </a:gridCol>
                <a:gridCol w="1254641">
                  <a:extLst>
                    <a:ext uri="{9D8B030D-6E8A-4147-A177-3AD203B41FA5}">
                      <a16:colId xmlns:a16="http://schemas.microsoft.com/office/drawing/2014/main" val="1785155255"/>
                    </a:ext>
                  </a:extLst>
                </a:gridCol>
                <a:gridCol w="1269666">
                  <a:extLst>
                    <a:ext uri="{9D8B030D-6E8A-4147-A177-3AD203B41FA5}">
                      <a16:colId xmlns:a16="http://schemas.microsoft.com/office/drawing/2014/main" val="761382668"/>
                    </a:ext>
                  </a:extLst>
                </a:gridCol>
                <a:gridCol w="1085594">
                  <a:extLst>
                    <a:ext uri="{9D8B030D-6E8A-4147-A177-3AD203B41FA5}">
                      <a16:colId xmlns:a16="http://schemas.microsoft.com/office/drawing/2014/main" val="2464272977"/>
                    </a:ext>
                  </a:extLst>
                </a:gridCol>
                <a:gridCol w="1015260">
                  <a:extLst>
                    <a:ext uri="{9D8B030D-6E8A-4147-A177-3AD203B41FA5}">
                      <a16:colId xmlns:a16="http://schemas.microsoft.com/office/drawing/2014/main" val="2511101835"/>
                    </a:ext>
                  </a:extLst>
                </a:gridCol>
              </a:tblGrid>
              <a:tr h="989806">
                <a:tc>
                  <a:txBody>
                    <a:bodyPr/>
                    <a:lstStyle/>
                    <a:p>
                      <a:pPr marL="0" marR="0">
                        <a:lnSpc>
                          <a:spcPct val="107000"/>
                        </a:lnSpc>
                        <a:spcBef>
                          <a:spcPts val="0"/>
                        </a:spcBef>
                        <a:spcAft>
                          <a:spcPts val="0"/>
                        </a:spcAft>
                      </a:pPr>
                      <a:r>
                        <a:rPr lang="en-US" sz="1600" dirty="0">
                          <a:effectLst/>
                        </a:rPr>
                        <a:t>ALGORITHM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average result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average runtime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average comparison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tests better than average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a:effectLst/>
                        </a:rPr>
                        <a:t>Tests Surveyed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dirty="0">
                          <a:effectLst/>
                        </a:rPr>
                        <a:t>Percent Superior to Avg</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71842049"/>
                  </a:ext>
                </a:extLst>
              </a:tr>
              <a:tr h="355619">
                <a:tc>
                  <a:txBody>
                    <a:bodyPr/>
                    <a:lstStyle/>
                    <a:p>
                      <a:pPr marL="0" marR="0">
                        <a:lnSpc>
                          <a:spcPct val="107000"/>
                        </a:lnSpc>
                        <a:spcBef>
                          <a:spcPts val="0"/>
                        </a:spcBef>
                        <a:spcAft>
                          <a:spcPts val="0"/>
                        </a:spcAft>
                      </a:pPr>
                      <a:r>
                        <a:rPr lang="en-US" sz="1600">
                          <a:effectLst/>
                        </a:rPr>
                        <a:t>GA_UNIFORM_TWORS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16541.17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19.32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378.99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72787156"/>
                  </a:ext>
                </a:extLst>
              </a:tr>
              <a:tr h="355619">
                <a:tc>
                  <a:txBody>
                    <a:bodyPr/>
                    <a:lstStyle/>
                    <a:p>
                      <a:pPr marL="0" marR="0">
                        <a:lnSpc>
                          <a:spcPct val="107000"/>
                        </a:lnSpc>
                        <a:spcBef>
                          <a:spcPts val="0"/>
                        </a:spcBef>
                        <a:spcAft>
                          <a:spcPts val="0"/>
                        </a:spcAft>
                      </a:pPr>
                      <a:r>
                        <a:rPr lang="en-US" sz="1600" dirty="0">
                          <a:effectLst/>
                        </a:rPr>
                        <a:t>GA_UNIFORM_RSM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16438.16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19.63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275.97</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09704608"/>
                  </a:ext>
                </a:extLst>
              </a:tr>
              <a:tr h="355619">
                <a:tc>
                  <a:txBody>
                    <a:bodyPr/>
                    <a:lstStyle/>
                    <a:p>
                      <a:pPr marL="0" marR="0">
                        <a:lnSpc>
                          <a:spcPct val="107000"/>
                        </a:lnSpc>
                        <a:spcBef>
                          <a:spcPts val="0"/>
                        </a:spcBef>
                        <a:spcAft>
                          <a:spcPts val="0"/>
                        </a:spcAft>
                      </a:pPr>
                      <a:r>
                        <a:rPr lang="en-US" sz="1600" dirty="0">
                          <a:effectLst/>
                        </a:rPr>
                        <a:t>GA_PM_TWORS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16520.75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19.43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358.56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90496933"/>
                  </a:ext>
                </a:extLst>
              </a:tr>
              <a:tr h="355619">
                <a:tc>
                  <a:txBody>
                    <a:bodyPr/>
                    <a:lstStyle/>
                    <a:p>
                      <a:pPr marL="0" marR="0">
                        <a:lnSpc>
                          <a:spcPct val="107000"/>
                        </a:lnSpc>
                        <a:spcBef>
                          <a:spcPts val="0"/>
                        </a:spcBef>
                        <a:spcAft>
                          <a:spcPts val="0"/>
                        </a:spcAft>
                      </a:pPr>
                      <a:r>
                        <a:rPr lang="en-US" sz="1600" dirty="0">
                          <a:effectLst/>
                        </a:rPr>
                        <a:t>GA_PM_RSM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16496.21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18.64</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334.03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5926190"/>
                  </a:ext>
                </a:extLst>
              </a:tr>
              <a:tr h="355619">
                <a:tc>
                  <a:txBody>
                    <a:bodyPr/>
                    <a:lstStyle/>
                    <a:p>
                      <a:pPr marL="0" marR="0">
                        <a:lnSpc>
                          <a:spcPct val="107000"/>
                        </a:lnSpc>
                        <a:spcBef>
                          <a:spcPts val="0"/>
                        </a:spcBef>
                        <a:spcAft>
                          <a:spcPts val="0"/>
                        </a:spcAft>
                      </a:pPr>
                      <a:r>
                        <a:rPr lang="en-US" sz="1600" dirty="0">
                          <a:effectLst/>
                        </a:rPr>
                        <a:t>GA_ORDERED_TWORS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16431.53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19.41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269.35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a:effectLst/>
                        </a:rPr>
                        <a:t>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a:effectLst/>
                        </a:rPr>
                        <a:t>20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a:effectLst/>
                        </a:rPr>
                        <a:t>10%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3540827"/>
                  </a:ext>
                </a:extLst>
              </a:tr>
              <a:tr h="355619">
                <a:tc>
                  <a:txBody>
                    <a:bodyPr/>
                    <a:lstStyle/>
                    <a:p>
                      <a:pPr marL="0" marR="0">
                        <a:lnSpc>
                          <a:spcPct val="107000"/>
                        </a:lnSpc>
                        <a:spcBef>
                          <a:spcPts val="0"/>
                        </a:spcBef>
                        <a:spcAft>
                          <a:spcPts val="0"/>
                        </a:spcAft>
                      </a:pPr>
                      <a:r>
                        <a:rPr lang="en-US" sz="1600">
                          <a:effectLst/>
                        </a:rPr>
                        <a:t>GA_ORDERED_RSM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16454.62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19.28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292.44</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23924702"/>
                  </a:ext>
                </a:extLst>
              </a:tr>
              <a:tr h="355619">
                <a:tc>
                  <a:txBody>
                    <a:bodyPr/>
                    <a:lstStyle/>
                    <a:p>
                      <a:pPr marL="0" marR="0">
                        <a:lnSpc>
                          <a:spcPct val="107000"/>
                        </a:lnSpc>
                        <a:spcBef>
                          <a:spcPts val="0"/>
                        </a:spcBef>
                        <a:spcAft>
                          <a:spcPts val="0"/>
                        </a:spcAft>
                      </a:pPr>
                      <a:r>
                        <a:rPr lang="en-US" sz="1600" dirty="0" err="1">
                          <a:effectLst/>
                        </a:rPr>
                        <a:t>WisdomOfCrowds_GA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14252.86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118.25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-1909.33</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46677624"/>
                  </a:ext>
                </a:extLst>
              </a:tr>
              <a:tr h="355619">
                <a:tc>
                  <a:txBody>
                    <a:bodyPr/>
                    <a:lstStyle/>
                    <a:p>
                      <a:pPr marL="0" marR="0">
                        <a:lnSpc>
                          <a:spcPct val="107000"/>
                        </a:lnSpc>
                        <a:spcBef>
                          <a:spcPts val="0"/>
                        </a:spcBef>
                        <a:spcAft>
                          <a:spcPts val="0"/>
                        </a:spcAft>
                      </a:pPr>
                      <a:r>
                        <a:rPr lang="en-US" sz="1600" dirty="0">
                          <a:effectLst/>
                        </a:rPr>
                        <a:t>AVERAGE_FOR_ALGORITHMS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16162.19</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33.42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0</a:t>
                      </a:r>
                    </a:p>
                  </a:txBody>
                  <a:tcPr marL="68580" marR="68580" marT="0" marB="0" anchor="b"/>
                </a:tc>
                <a:tc>
                  <a:txBody>
                    <a:bodyPr/>
                    <a:lstStyle/>
                    <a:p>
                      <a:pPr marL="0" marR="0" algn="r">
                        <a:lnSpc>
                          <a:spcPct val="107000"/>
                        </a:lnSpc>
                        <a:spcBef>
                          <a:spcPts val="0"/>
                        </a:spcBef>
                        <a:spcAft>
                          <a:spcPts val="0"/>
                        </a:spcAft>
                      </a:pPr>
                      <a:r>
                        <a:rPr lang="en-US" sz="1600">
                          <a:effectLst/>
                        </a:rPr>
                        <a: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a:effectLst/>
                        </a:rPr>
                        <a: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1320206"/>
                  </a:ext>
                </a:extLst>
              </a:tr>
            </a:tbl>
          </a:graphicData>
        </a:graphic>
      </p:graphicFrame>
    </p:spTree>
    <p:extLst>
      <p:ext uri="{BB962C8B-B14F-4D97-AF65-F5344CB8AC3E}">
        <p14:creationId xmlns:p14="http://schemas.microsoft.com/office/powerpoint/2010/main" val="58838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DCC4-F7FC-4366-9291-F70C90C0BF4F}"/>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6784584B-97A3-44C3-B4E9-76CD67A5E0B9}"/>
              </a:ext>
            </a:extLst>
          </p:cNvPr>
          <p:cNvSpPr>
            <a:spLocks noGrp="1"/>
          </p:cNvSpPr>
          <p:nvPr>
            <p:ph idx="1"/>
          </p:nvPr>
        </p:nvSpPr>
        <p:spPr/>
        <p:txBody>
          <a:bodyPr/>
          <a:lstStyle/>
          <a:p>
            <a:r>
              <a:rPr lang="en-US" dirty="0"/>
              <a:t>The Wisdom of Crowds solution performed better than the average of the genetic algorithms 97.5% of the time in tests surveyed.</a:t>
            </a:r>
          </a:p>
          <a:p>
            <a:endParaRPr lang="en-US" dirty="0"/>
          </a:p>
          <a:p>
            <a:r>
              <a:rPr lang="en-US" dirty="0"/>
              <a:t>Increasing epoch threshold, population size, crossover probability, or mutation probability improves each genetic algorithm’s result at the cost of high runtime.</a:t>
            </a:r>
          </a:p>
          <a:p>
            <a:endParaRPr lang="en-US" dirty="0"/>
          </a:p>
          <a:p>
            <a:r>
              <a:rPr lang="en-US" dirty="0"/>
              <a:t>A lower superiority threshold yields a more optimal crowd solution at the cost of higher overhead during recombination.</a:t>
            </a:r>
          </a:p>
          <a:p>
            <a:endParaRPr lang="en-US" dirty="0"/>
          </a:p>
          <a:p>
            <a:endParaRPr lang="en-US" dirty="0"/>
          </a:p>
        </p:txBody>
      </p:sp>
    </p:spTree>
    <p:extLst>
      <p:ext uri="{BB962C8B-B14F-4D97-AF65-F5344CB8AC3E}">
        <p14:creationId xmlns:p14="http://schemas.microsoft.com/office/powerpoint/2010/main" val="12638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818D-F4BD-41E1-82BC-0CDBC207ADA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3BBC498-7169-49D3-AFB9-33EE812C825F}"/>
              </a:ext>
            </a:extLst>
          </p:cNvPr>
          <p:cNvSpPr>
            <a:spLocks noGrp="1"/>
          </p:cNvSpPr>
          <p:nvPr>
            <p:ph idx="1"/>
          </p:nvPr>
        </p:nvSpPr>
        <p:spPr/>
        <p:txBody>
          <a:bodyPr/>
          <a:lstStyle/>
          <a:p>
            <a:r>
              <a:rPr lang="en-US" dirty="0"/>
              <a:t>Run same tests with brute force solution to better understand how optimal the produced WOC solution is.</a:t>
            </a:r>
          </a:p>
          <a:p>
            <a:endParaRPr lang="en-US" dirty="0"/>
          </a:p>
          <a:p>
            <a:r>
              <a:rPr lang="en-US" dirty="0"/>
              <a:t>Implement a larger range of crossover methods and mutation methods from publications on genetic algorithms where order matters.</a:t>
            </a:r>
          </a:p>
          <a:p>
            <a:endParaRPr lang="en-US" dirty="0"/>
          </a:p>
          <a:p>
            <a:r>
              <a:rPr lang="en-US" dirty="0"/>
              <a:t>Isolate optimal hyperparameters through datamining a large number of tests.</a:t>
            </a:r>
          </a:p>
        </p:txBody>
      </p:sp>
    </p:spTree>
    <p:extLst>
      <p:ext uri="{BB962C8B-B14F-4D97-AF65-F5344CB8AC3E}">
        <p14:creationId xmlns:p14="http://schemas.microsoft.com/office/powerpoint/2010/main" val="1482615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56DBBEC-E3DF-474E-944F-41D3A579F4A5}"/>
              </a:ext>
            </a:extLst>
          </p:cNvPr>
          <p:cNvPicPr>
            <a:picLocks noChangeAspect="1"/>
          </p:cNvPicPr>
          <p:nvPr/>
        </p:nvPicPr>
        <p:blipFill rotWithShape="1">
          <a:blip r:embed="rId2"/>
          <a:srcRect l="17357"/>
          <a:stretch/>
        </p:blipFill>
        <p:spPr>
          <a:xfrm>
            <a:off x="16" y="10"/>
            <a:ext cx="7556889" cy="6857990"/>
          </a:xfrm>
          <a:prstGeom prst="rect">
            <a:avLst/>
          </a:prstGeom>
        </p:spPr>
      </p:pic>
      <p:sp>
        <p:nvSpPr>
          <p:cNvPr id="14" name="Rectangle 1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4CBFEA22-1E81-4AAE-A161-8233BDAEE530}"/>
              </a:ext>
            </a:extLst>
          </p:cNvPr>
          <p:cNvSpPr>
            <a:spLocks noGrp="1"/>
          </p:cNvSpPr>
          <p:nvPr>
            <p:ph type="title"/>
          </p:nvPr>
        </p:nvSpPr>
        <p:spPr>
          <a:xfrm>
            <a:off x="8047939" y="640080"/>
            <a:ext cx="3659246" cy="2850320"/>
          </a:xfrm>
        </p:spPr>
        <p:txBody>
          <a:bodyPr vert="horz" lIns="91440" tIns="45720" rIns="91440" bIns="45720" rtlCol="0" anchor="b">
            <a:normAutofit/>
          </a:bodyPr>
          <a:lstStyle/>
          <a:p>
            <a:r>
              <a:rPr lang="en-US" sz="5400">
                <a:solidFill>
                  <a:srgbClr val="FFFFFF"/>
                </a:solidFill>
              </a:rPr>
              <a:t>Questions?</a:t>
            </a:r>
          </a:p>
        </p:txBody>
      </p:sp>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12447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BABF-7649-4DC5-A06C-BFC32005CB77}"/>
              </a:ext>
            </a:extLst>
          </p:cNvPr>
          <p:cNvSpPr>
            <a:spLocks noGrp="1"/>
          </p:cNvSpPr>
          <p:nvPr>
            <p:ph type="title"/>
          </p:nvPr>
        </p:nvSpPr>
        <p:spPr/>
        <p:txBody>
          <a:bodyPr/>
          <a:lstStyle/>
          <a:p>
            <a:r>
              <a:rPr lang="en-US" dirty="0"/>
              <a:t>References</a:t>
            </a:r>
          </a:p>
        </p:txBody>
      </p:sp>
      <p:sp>
        <p:nvSpPr>
          <p:cNvPr id="5" name="Rectangle 2">
            <a:extLst>
              <a:ext uri="{FF2B5EF4-FFF2-40B4-BE49-F238E27FC236}">
                <a16:creationId xmlns:a16="http://schemas.microsoft.com/office/drawing/2014/main" id="{9EFEE1F8-E22C-46E5-B015-63CD45B17A41}"/>
              </a:ext>
            </a:extLst>
          </p:cNvPr>
          <p:cNvSpPr>
            <a:spLocks noGrp="1" noChangeArrowheads="1"/>
          </p:cNvSpPr>
          <p:nvPr>
            <p:ph idx="1"/>
          </p:nvPr>
        </p:nvSpPr>
        <p:spPr bwMode="auto">
          <a:xfrm>
            <a:off x="1097281" y="2049658"/>
            <a:ext cx="1005840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ABDOUN, O., &amp; ABOUCHABAKA, J. (2011, October). A Comparative Study of Adaptive Crossover Operators for Genetic Algorithms to Resolve the Traveling Salesman Problem. </a:t>
            </a:r>
            <a:r>
              <a:rPr kumimoji="0" lang="en-US" altLang="en-US" sz="1600" b="0" i="1"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International Journal of Computer Applications, 31</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(11). Retrieved from https://arxiv.org/ftp/arxiv/papers/1203/1203.3097.pdf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Baraglia</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R., Hidalgo, J. I., &amp;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Perego</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R. (2001, December). A Hybrid Heuristic for the Traveling Salesman Problem. </a:t>
            </a:r>
            <a:r>
              <a:rPr kumimoji="0" lang="en-US" altLang="en-US" sz="1600" b="0" i="1"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IEEE TRANSACTIONS ON EVOLUTIONARY COMPUTATION, 5</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(6), 613-622. doi:10.1109/4235.974843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Yi , S. M.,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Steyvers</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 M., Lee, M. D., &amp; Dry , M. J. (2011). Wisdom of the Crowds in Traveling Salesman Problems.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a:buClrTx/>
              <a:buSzTx/>
              <a:buNone/>
            </a:pPr>
            <a:r>
              <a:rPr lang="en-US" sz="1600" dirty="0">
                <a:latin typeface="Times New Roman" panose="02020603050405020304" pitchFamily="18" charset="0"/>
                <a:cs typeface="Times New Roman" panose="02020603050405020304" pitchFamily="18" charset="0"/>
              </a:rPr>
              <a:t>The Truck Dispatch Problem </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u="sng" dirty="0">
                <a:latin typeface="Times New Roman" panose="02020603050405020304" pitchFamily="18" charset="0"/>
                <a:ea typeface="Tahoma" panose="020B0604030504040204" pitchFamily="34" charset="0"/>
                <a:cs typeface="Times New Roman" panose="02020603050405020304" pitchFamily="18" charset="0"/>
                <a:hlinkClick r:id="rId2"/>
              </a:rPr>
              <a:t>https://andresjaquep.files.wordpress.com/2008/10/2627477-clasico-dantzig.pdf</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Wikipedia, Traveling Salesman Problem - </a:t>
            </a:r>
            <a:r>
              <a:rPr lang="en-US" sz="1600" u="sng" dirty="0">
                <a:latin typeface="Times New Roman" panose="02020603050405020304" pitchFamily="18" charset="0"/>
                <a:ea typeface="Tahoma" panose="020B0604030504040204" pitchFamily="34" charset="0"/>
                <a:cs typeface="Times New Roman" panose="02020603050405020304" pitchFamily="18" charset="0"/>
                <a:hlinkClick r:id="rId3"/>
              </a:rPr>
              <a:t>https://en.wikipedia.org/wiki/Travelling_salesman_problem#History</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Wikipedia, Vehicle Routing Problem - </a:t>
            </a:r>
            <a:r>
              <a:rPr lang="en-US" sz="1600" u="sng" dirty="0">
                <a:latin typeface="Times New Roman" panose="02020603050405020304" pitchFamily="18" charset="0"/>
                <a:ea typeface="Tahoma" panose="020B0604030504040204" pitchFamily="34" charset="0"/>
                <a:cs typeface="Times New Roman" panose="02020603050405020304" pitchFamily="18" charset="0"/>
                <a:hlinkClick r:id="rId4"/>
              </a:rPr>
              <a:t>https://en.wikipedia.org/wiki/Vehicle_routing_problem</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734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0CEF-4982-48F7-BDA8-20F7BC6F121C}"/>
              </a:ext>
            </a:extLst>
          </p:cNvPr>
          <p:cNvSpPr>
            <a:spLocks noGrp="1"/>
          </p:cNvSpPr>
          <p:nvPr>
            <p:ph type="title"/>
          </p:nvPr>
        </p:nvSpPr>
        <p:spPr/>
        <p:txBody>
          <a:bodyPr/>
          <a:lstStyle/>
          <a:p>
            <a:r>
              <a:rPr lang="en-US" dirty="0"/>
              <a:t>The Vehicle Routing Problem</a:t>
            </a:r>
          </a:p>
        </p:txBody>
      </p:sp>
      <p:sp>
        <p:nvSpPr>
          <p:cNvPr id="3" name="Content Placeholder 2">
            <a:extLst>
              <a:ext uri="{FF2B5EF4-FFF2-40B4-BE49-F238E27FC236}">
                <a16:creationId xmlns:a16="http://schemas.microsoft.com/office/drawing/2014/main" id="{231EF9B2-D779-4B86-8A04-1FC649F480D9}"/>
              </a:ext>
            </a:extLst>
          </p:cNvPr>
          <p:cNvSpPr>
            <a:spLocks noGrp="1"/>
          </p:cNvSpPr>
          <p:nvPr>
            <p:ph idx="1"/>
          </p:nvPr>
        </p:nvSpPr>
        <p:spPr/>
        <p:txBody>
          <a:bodyPr/>
          <a:lstStyle/>
          <a:p>
            <a:r>
              <a:rPr lang="en-US" dirty="0"/>
              <a:t>First presented by George Dantzig and John </a:t>
            </a:r>
            <a:r>
              <a:rPr lang="en-US" dirty="0" err="1"/>
              <a:t>Ramser</a:t>
            </a:r>
            <a:r>
              <a:rPr lang="en-US" dirty="0"/>
              <a:t> in their 1959 publication, “The Truck Dispatch Problem”</a:t>
            </a:r>
          </a:p>
          <a:p>
            <a:endParaRPr lang="en-US" dirty="0"/>
          </a:p>
          <a:p>
            <a:r>
              <a:rPr lang="en-US" dirty="0"/>
              <a:t>A generalization of the Traveling Salesman Problem:</a:t>
            </a:r>
          </a:p>
          <a:p>
            <a:pPr lvl="1"/>
            <a:r>
              <a:rPr lang="en-US" dirty="0"/>
              <a:t>There can be one more depots that serve a number of customers</a:t>
            </a:r>
          </a:p>
          <a:p>
            <a:pPr lvl="1"/>
            <a:r>
              <a:rPr lang="en-US" dirty="0"/>
              <a:t>Each depot has one or more vehicles</a:t>
            </a:r>
          </a:p>
          <a:p>
            <a:pPr marL="201168" lvl="1" indent="0">
              <a:buNone/>
            </a:pPr>
            <a:endParaRPr lang="en-US" dirty="0"/>
          </a:p>
          <a:p>
            <a:pPr marL="201168" lvl="1" indent="0">
              <a:buNone/>
            </a:pPr>
            <a:r>
              <a:rPr lang="en-US" dirty="0"/>
              <a:t>The Goal is to minimize the distance traveled across all routes.</a:t>
            </a:r>
          </a:p>
          <a:p>
            <a:pPr lvl="1"/>
            <a:endParaRPr lang="en-US" dirty="0"/>
          </a:p>
        </p:txBody>
      </p:sp>
      <p:pic>
        <p:nvPicPr>
          <p:cNvPr id="4" name="Picture 3">
            <a:extLst>
              <a:ext uri="{FF2B5EF4-FFF2-40B4-BE49-F238E27FC236}">
                <a16:creationId xmlns:a16="http://schemas.microsoft.com/office/drawing/2014/main" id="{930F321B-D60F-4218-86D6-D5F670F6B9AC}"/>
              </a:ext>
            </a:extLst>
          </p:cNvPr>
          <p:cNvPicPr>
            <a:picLocks noChangeAspect="1"/>
          </p:cNvPicPr>
          <p:nvPr/>
        </p:nvPicPr>
        <p:blipFill>
          <a:blip r:embed="rId2"/>
          <a:stretch>
            <a:fillRect/>
          </a:stretch>
        </p:blipFill>
        <p:spPr>
          <a:xfrm>
            <a:off x="8161321" y="3883992"/>
            <a:ext cx="2994359" cy="1985100"/>
          </a:xfrm>
          <a:prstGeom prst="rect">
            <a:avLst/>
          </a:prstGeom>
        </p:spPr>
      </p:pic>
    </p:spTree>
    <p:extLst>
      <p:ext uri="{BB962C8B-B14F-4D97-AF65-F5344CB8AC3E}">
        <p14:creationId xmlns:p14="http://schemas.microsoft.com/office/powerpoint/2010/main" val="117148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798A-4AB5-4076-9116-50569F3F72DC}"/>
              </a:ext>
            </a:extLst>
          </p:cNvPr>
          <p:cNvSpPr>
            <a:spLocks noGrp="1"/>
          </p:cNvSpPr>
          <p:nvPr>
            <p:ph type="title"/>
          </p:nvPr>
        </p:nvSpPr>
        <p:spPr/>
        <p:txBody>
          <a:bodyPr/>
          <a:lstStyle/>
          <a:p>
            <a:r>
              <a:rPr lang="en-US" dirty="0"/>
              <a:t>Approach – Genetic Algorithms</a:t>
            </a:r>
          </a:p>
        </p:txBody>
      </p:sp>
      <p:sp>
        <p:nvSpPr>
          <p:cNvPr id="3" name="Content Placeholder 2">
            <a:extLst>
              <a:ext uri="{FF2B5EF4-FFF2-40B4-BE49-F238E27FC236}">
                <a16:creationId xmlns:a16="http://schemas.microsoft.com/office/drawing/2014/main" id="{C27329E9-F069-478A-BD63-3B5535A8DDF6}"/>
              </a:ext>
            </a:extLst>
          </p:cNvPr>
          <p:cNvSpPr>
            <a:spLocks noGrp="1"/>
          </p:cNvSpPr>
          <p:nvPr>
            <p:ph idx="1"/>
          </p:nvPr>
        </p:nvSpPr>
        <p:spPr/>
        <p:txBody>
          <a:bodyPr/>
          <a:lstStyle/>
          <a:p>
            <a:r>
              <a:rPr lang="en-US" dirty="0"/>
              <a:t>A population of chromosomes for the genetic algorithm were formulated as a list of depots represented as vertices with a list of customers, also represented as vertices.</a:t>
            </a:r>
          </a:p>
          <a:p>
            <a:r>
              <a:rPr lang="en-US" dirty="0"/>
              <a:t>Chromosome fitness is calculated as the total distance traveled across all depot’s route.</a:t>
            </a:r>
          </a:p>
          <a:p>
            <a:endParaRPr lang="en-US" dirty="0"/>
          </a:p>
          <a:p>
            <a:endParaRPr lang="en-US" dirty="0"/>
          </a:p>
          <a:p>
            <a:endParaRPr lang="en-US" dirty="0"/>
          </a:p>
          <a:p>
            <a:endParaRPr lang="en-US" dirty="0"/>
          </a:p>
        </p:txBody>
      </p:sp>
      <p:grpSp>
        <p:nvGrpSpPr>
          <p:cNvPr id="6" name="Group 5">
            <a:extLst>
              <a:ext uri="{FF2B5EF4-FFF2-40B4-BE49-F238E27FC236}">
                <a16:creationId xmlns:a16="http://schemas.microsoft.com/office/drawing/2014/main" id="{6BB447DB-D037-47AB-A35D-30DD2EDB983E}"/>
              </a:ext>
            </a:extLst>
          </p:cNvPr>
          <p:cNvGrpSpPr/>
          <p:nvPr/>
        </p:nvGrpSpPr>
        <p:grpSpPr>
          <a:xfrm>
            <a:off x="662142" y="3877775"/>
            <a:ext cx="3696497" cy="792126"/>
            <a:chOff x="467833" y="2636874"/>
            <a:chExt cx="3696497" cy="792126"/>
          </a:xfrm>
        </p:grpSpPr>
        <p:pic>
          <p:nvPicPr>
            <p:cNvPr id="4" name="Picture 3">
              <a:extLst>
                <a:ext uri="{FF2B5EF4-FFF2-40B4-BE49-F238E27FC236}">
                  <a16:creationId xmlns:a16="http://schemas.microsoft.com/office/drawing/2014/main" id="{394E1A46-A79B-475E-A911-56D16C93C19E}"/>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5" name="Rectangle: Single Corner Snipped 4">
              <a:extLst>
                <a:ext uri="{FF2B5EF4-FFF2-40B4-BE49-F238E27FC236}">
                  <a16:creationId xmlns:a16="http://schemas.microsoft.com/office/drawing/2014/main" id="{0CC3C110-DF9B-4DAA-8041-8CFD88A6EB10}"/>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16" name="Group 15">
            <a:extLst>
              <a:ext uri="{FF2B5EF4-FFF2-40B4-BE49-F238E27FC236}">
                <a16:creationId xmlns:a16="http://schemas.microsoft.com/office/drawing/2014/main" id="{87A4360A-CC7E-467E-AC01-03E6C6C79ED7}"/>
              </a:ext>
            </a:extLst>
          </p:cNvPr>
          <p:cNvGrpSpPr/>
          <p:nvPr/>
        </p:nvGrpSpPr>
        <p:grpSpPr>
          <a:xfrm>
            <a:off x="4248860" y="3891065"/>
            <a:ext cx="7341958" cy="805416"/>
            <a:chOff x="4248860" y="3891065"/>
            <a:chExt cx="7341958" cy="805416"/>
          </a:xfrm>
        </p:grpSpPr>
        <p:grpSp>
          <p:nvGrpSpPr>
            <p:cNvPr id="7" name="Group 6">
              <a:extLst>
                <a:ext uri="{FF2B5EF4-FFF2-40B4-BE49-F238E27FC236}">
                  <a16:creationId xmlns:a16="http://schemas.microsoft.com/office/drawing/2014/main" id="{CE4E7994-F253-4DEC-87ED-A711C5176454}"/>
                </a:ext>
              </a:extLst>
            </p:cNvPr>
            <p:cNvGrpSpPr/>
            <p:nvPr/>
          </p:nvGrpSpPr>
          <p:grpSpPr>
            <a:xfrm>
              <a:off x="4248860" y="3891065"/>
              <a:ext cx="3696497" cy="792126"/>
              <a:chOff x="467833" y="2636874"/>
              <a:chExt cx="3696497" cy="792126"/>
            </a:xfrm>
          </p:grpSpPr>
          <p:pic>
            <p:nvPicPr>
              <p:cNvPr id="8" name="Picture 7">
                <a:extLst>
                  <a:ext uri="{FF2B5EF4-FFF2-40B4-BE49-F238E27FC236}">
                    <a16:creationId xmlns:a16="http://schemas.microsoft.com/office/drawing/2014/main" id="{9FCF0785-6AE4-40C5-8DE0-B91ABDE4C492}"/>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9" name="Rectangle: Single Corner Snipped 8">
                <a:extLst>
                  <a:ext uri="{FF2B5EF4-FFF2-40B4-BE49-F238E27FC236}">
                    <a16:creationId xmlns:a16="http://schemas.microsoft.com/office/drawing/2014/main" id="{786E3C5E-EEB8-466E-A7CA-0653CDBE078D}"/>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grpSp>
          <p:nvGrpSpPr>
            <p:cNvPr id="10" name="Group 9">
              <a:extLst>
                <a:ext uri="{FF2B5EF4-FFF2-40B4-BE49-F238E27FC236}">
                  <a16:creationId xmlns:a16="http://schemas.microsoft.com/office/drawing/2014/main" id="{C1466ED4-52EF-4B57-A9F5-D04B9B1E4D95}"/>
                </a:ext>
              </a:extLst>
            </p:cNvPr>
            <p:cNvGrpSpPr/>
            <p:nvPr/>
          </p:nvGrpSpPr>
          <p:grpSpPr>
            <a:xfrm>
              <a:off x="7894321" y="3904355"/>
              <a:ext cx="3696497" cy="792126"/>
              <a:chOff x="467833" y="2636874"/>
              <a:chExt cx="3696497" cy="792126"/>
            </a:xfrm>
          </p:grpSpPr>
          <p:pic>
            <p:nvPicPr>
              <p:cNvPr id="11" name="Picture 10">
                <a:extLst>
                  <a:ext uri="{FF2B5EF4-FFF2-40B4-BE49-F238E27FC236}">
                    <a16:creationId xmlns:a16="http://schemas.microsoft.com/office/drawing/2014/main" id="{B64DAAE9-6F5F-455B-B7E1-8E9479637D73}"/>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12" name="Rectangle: Single Corner Snipped 11">
                <a:extLst>
                  <a:ext uri="{FF2B5EF4-FFF2-40B4-BE49-F238E27FC236}">
                    <a16:creationId xmlns:a16="http://schemas.microsoft.com/office/drawing/2014/main" id="{6B4AE7F2-98C7-467E-9C8F-2D2DC0D3D513}"/>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grpSp>
        <p:sp>
          <p:nvSpPr>
            <p:cNvPr id="13" name="Rectangle 12">
              <a:extLst>
                <a:ext uri="{FF2B5EF4-FFF2-40B4-BE49-F238E27FC236}">
                  <a16:creationId xmlns:a16="http://schemas.microsoft.com/office/drawing/2014/main" id="{2D5CBA04-6C8A-4025-8811-ACF560854D35}"/>
                </a:ext>
              </a:extLst>
            </p:cNvPr>
            <p:cNvSpPr/>
            <p:nvPr/>
          </p:nvSpPr>
          <p:spPr>
            <a:xfrm>
              <a:off x="6758275" y="418512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4" name="Rectangle 13">
              <a:extLst>
                <a:ext uri="{FF2B5EF4-FFF2-40B4-BE49-F238E27FC236}">
                  <a16:creationId xmlns:a16="http://schemas.microsoft.com/office/drawing/2014/main" id="{3B25362E-654C-48D0-8348-3E2EAEFB0921}"/>
                </a:ext>
              </a:extLst>
            </p:cNvPr>
            <p:cNvSpPr/>
            <p:nvPr/>
          </p:nvSpPr>
          <p:spPr>
            <a:xfrm>
              <a:off x="9671317" y="419841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sp>
        <p:nvSpPr>
          <p:cNvPr id="17" name="TextBox 16">
            <a:extLst>
              <a:ext uri="{FF2B5EF4-FFF2-40B4-BE49-F238E27FC236}">
                <a16:creationId xmlns:a16="http://schemas.microsoft.com/office/drawing/2014/main" id="{2354477A-1676-42AA-BA70-D5E03BBB646F}"/>
              </a:ext>
            </a:extLst>
          </p:cNvPr>
          <p:cNvSpPr txBox="1"/>
          <p:nvPr/>
        </p:nvSpPr>
        <p:spPr>
          <a:xfrm>
            <a:off x="662142" y="4696481"/>
            <a:ext cx="1073889" cy="369332"/>
          </a:xfrm>
          <a:prstGeom prst="rect">
            <a:avLst/>
          </a:prstGeom>
          <a:noFill/>
        </p:spPr>
        <p:txBody>
          <a:bodyPr wrap="square" rtlCol="0">
            <a:spAutoFit/>
          </a:bodyPr>
          <a:lstStyle/>
          <a:p>
            <a:r>
              <a:rPr lang="en-US" dirty="0"/>
              <a:t>Depot</a:t>
            </a:r>
          </a:p>
        </p:txBody>
      </p:sp>
      <p:sp>
        <p:nvSpPr>
          <p:cNvPr id="18" name="TextBox 17">
            <a:extLst>
              <a:ext uri="{FF2B5EF4-FFF2-40B4-BE49-F238E27FC236}">
                <a16:creationId xmlns:a16="http://schemas.microsoft.com/office/drawing/2014/main" id="{BAB27A8F-162C-47E1-A7C4-90B8F825EDBC}"/>
              </a:ext>
            </a:extLst>
          </p:cNvPr>
          <p:cNvSpPr txBox="1"/>
          <p:nvPr/>
        </p:nvSpPr>
        <p:spPr>
          <a:xfrm>
            <a:off x="2097703" y="4442296"/>
            <a:ext cx="1464131" cy="369332"/>
          </a:xfrm>
          <a:prstGeom prst="rect">
            <a:avLst/>
          </a:prstGeom>
          <a:noFill/>
        </p:spPr>
        <p:txBody>
          <a:bodyPr wrap="square" rtlCol="0">
            <a:spAutoFit/>
          </a:bodyPr>
          <a:lstStyle/>
          <a:p>
            <a:r>
              <a:rPr lang="en-US" dirty="0"/>
              <a:t>customers</a:t>
            </a:r>
          </a:p>
        </p:txBody>
      </p:sp>
      <p:pic>
        <p:nvPicPr>
          <p:cNvPr id="20" name="Picture 19" descr="A picture containing animal&#10;&#10;Description automatically generated">
            <a:extLst>
              <a:ext uri="{FF2B5EF4-FFF2-40B4-BE49-F238E27FC236}">
                <a16:creationId xmlns:a16="http://schemas.microsoft.com/office/drawing/2014/main" id="{B5A7D948-5EC0-44C5-A3F4-B7193B83C49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668000" y="33330"/>
            <a:ext cx="1524000" cy="1048512"/>
          </a:xfrm>
          <a:prstGeom prst="rect">
            <a:avLst/>
          </a:prstGeom>
        </p:spPr>
      </p:pic>
      <p:sp>
        <p:nvSpPr>
          <p:cNvPr id="21" name="TextBox 20">
            <a:extLst>
              <a:ext uri="{FF2B5EF4-FFF2-40B4-BE49-F238E27FC236}">
                <a16:creationId xmlns:a16="http://schemas.microsoft.com/office/drawing/2014/main" id="{8D0AC671-6660-47CA-98AD-6CB7CE24702E}"/>
              </a:ext>
            </a:extLst>
          </p:cNvPr>
          <p:cNvSpPr txBox="1"/>
          <p:nvPr/>
        </p:nvSpPr>
        <p:spPr>
          <a:xfrm>
            <a:off x="10720974" y="1011981"/>
            <a:ext cx="1524000" cy="230832"/>
          </a:xfrm>
          <a:prstGeom prst="rect">
            <a:avLst/>
          </a:prstGeom>
          <a:noFill/>
        </p:spPr>
        <p:txBody>
          <a:bodyPr wrap="square" rtlCol="0">
            <a:spAutoFit/>
          </a:bodyPr>
          <a:lstStyle/>
          <a:p>
            <a:r>
              <a:rPr lang="en-US" sz="900" dirty="0"/>
              <a:t>licensed under </a:t>
            </a:r>
            <a:r>
              <a:rPr lang="en-US" sz="900" dirty="0">
                <a:hlinkClick r:id="rId5" tooltip="https://creativecommons.org/licenses/by-nc-sa/3.0/"/>
              </a:rPr>
              <a:t>CC BY-SA-NC</a:t>
            </a:r>
            <a:endParaRPr lang="en-US" sz="900" dirty="0"/>
          </a:p>
        </p:txBody>
      </p:sp>
      <p:sp>
        <p:nvSpPr>
          <p:cNvPr id="22" name="TextBox 21">
            <a:extLst>
              <a:ext uri="{FF2B5EF4-FFF2-40B4-BE49-F238E27FC236}">
                <a16:creationId xmlns:a16="http://schemas.microsoft.com/office/drawing/2014/main" id="{F7350B91-4DD2-4A6A-A332-21F4EA7D2115}"/>
              </a:ext>
            </a:extLst>
          </p:cNvPr>
          <p:cNvSpPr txBox="1"/>
          <p:nvPr/>
        </p:nvSpPr>
        <p:spPr>
          <a:xfrm>
            <a:off x="1736031" y="5092393"/>
            <a:ext cx="1890070" cy="646331"/>
          </a:xfrm>
          <a:prstGeom prst="rect">
            <a:avLst/>
          </a:prstGeom>
          <a:noFill/>
        </p:spPr>
        <p:txBody>
          <a:bodyPr wrap="square" rtlCol="0">
            <a:spAutoFit/>
          </a:bodyPr>
          <a:lstStyle/>
          <a:p>
            <a:r>
              <a:rPr lang="en-US" dirty="0"/>
              <a:t>Route: 1,3,5,2,9,7,6,8,4,1</a:t>
            </a:r>
          </a:p>
        </p:txBody>
      </p:sp>
      <p:sp>
        <p:nvSpPr>
          <p:cNvPr id="23" name="TextBox 22">
            <a:extLst>
              <a:ext uri="{FF2B5EF4-FFF2-40B4-BE49-F238E27FC236}">
                <a16:creationId xmlns:a16="http://schemas.microsoft.com/office/drawing/2014/main" id="{C0B3458F-8752-4EF8-9FF7-D755D73150A7}"/>
              </a:ext>
            </a:extLst>
          </p:cNvPr>
          <p:cNvSpPr txBox="1"/>
          <p:nvPr/>
        </p:nvSpPr>
        <p:spPr>
          <a:xfrm>
            <a:off x="4358639" y="3445061"/>
            <a:ext cx="3599911" cy="369332"/>
          </a:xfrm>
          <a:prstGeom prst="rect">
            <a:avLst/>
          </a:prstGeom>
          <a:noFill/>
        </p:spPr>
        <p:txBody>
          <a:bodyPr wrap="square" rtlCol="0">
            <a:spAutoFit/>
          </a:bodyPr>
          <a:lstStyle/>
          <a:p>
            <a:r>
              <a:rPr lang="en-US" dirty="0"/>
              <a:t>3 Depots, 8 Customers per Depot</a:t>
            </a:r>
          </a:p>
        </p:txBody>
      </p:sp>
      <p:sp>
        <p:nvSpPr>
          <p:cNvPr id="24" name="TextBox 23">
            <a:extLst>
              <a:ext uri="{FF2B5EF4-FFF2-40B4-BE49-F238E27FC236}">
                <a16:creationId xmlns:a16="http://schemas.microsoft.com/office/drawing/2014/main" id="{9C62CCFA-AE83-4BF7-B4D9-C6B9841DC9A6}"/>
              </a:ext>
            </a:extLst>
          </p:cNvPr>
          <p:cNvSpPr txBox="1"/>
          <p:nvPr/>
        </p:nvSpPr>
        <p:spPr>
          <a:xfrm>
            <a:off x="5500820" y="5092393"/>
            <a:ext cx="1890070" cy="646331"/>
          </a:xfrm>
          <a:prstGeom prst="rect">
            <a:avLst/>
          </a:prstGeom>
          <a:noFill/>
        </p:spPr>
        <p:txBody>
          <a:bodyPr wrap="square" rtlCol="0">
            <a:spAutoFit/>
          </a:bodyPr>
          <a:lstStyle/>
          <a:p>
            <a:r>
              <a:rPr lang="en-US" dirty="0"/>
              <a:t>Route: 6,3,5,2,9,7,1,8,4,6</a:t>
            </a:r>
          </a:p>
        </p:txBody>
      </p:sp>
      <p:sp>
        <p:nvSpPr>
          <p:cNvPr id="25" name="TextBox 24">
            <a:extLst>
              <a:ext uri="{FF2B5EF4-FFF2-40B4-BE49-F238E27FC236}">
                <a16:creationId xmlns:a16="http://schemas.microsoft.com/office/drawing/2014/main" id="{EC63A6DA-AA05-4E67-B2A5-97C803F5B385}"/>
              </a:ext>
            </a:extLst>
          </p:cNvPr>
          <p:cNvSpPr txBox="1"/>
          <p:nvPr/>
        </p:nvSpPr>
        <p:spPr>
          <a:xfrm>
            <a:off x="9112258" y="5092392"/>
            <a:ext cx="1890070" cy="646331"/>
          </a:xfrm>
          <a:prstGeom prst="rect">
            <a:avLst/>
          </a:prstGeom>
          <a:noFill/>
        </p:spPr>
        <p:txBody>
          <a:bodyPr wrap="square" rtlCol="0">
            <a:spAutoFit/>
          </a:bodyPr>
          <a:lstStyle/>
          <a:p>
            <a:r>
              <a:rPr lang="en-US" dirty="0"/>
              <a:t>Route: 9,3,5,2,1,7,6,8,4,9</a:t>
            </a:r>
          </a:p>
        </p:txBody>
      </p:sp>
      <p:sp>
        <p:nvSpPr>
          <p:cNvPr id="26" name="TextBox 25">
            <a:extLst>
              <a:ext uri="{FF2B5EF4-FFF2-40B4-BE49-F238E27FC236}">
                <a16:creationId xmlns:a16="http://schemas.microsoft.com/office/drawing/2014/main" id="{57D872A6-A3DC-4A83-AD47-9A6186089F37}"/>
              </a:ext>
            </a:extLst>
          </p:cNvPr>
          <p:cNvSpPr txBox="1"/>
          <p:nvPr/>
        </p:nvSpPr>
        <p:spPr>
          <a:xfrm>
            <a:off x="3415103" y="6092710"/>
            <a:ext cx="6061504" cy="369332"/>
          </a:xfrm>
          <a:prstGeom prst="rect">
            <a:avLst/>
          </a:prstGeom>
          <a:noFill/>
        </p:spPr>
        <p:txBody>
          <a:bodyPr wrap="square" rtlCol="0">
            <a:spAutoFit/>
          </a:bodyPr>
          <a:lstStyle/>
          <a:p>
            <a:r>
              <a:rPr lang="en-US" dirty="0"/>
              <a:t>Chromosome Fitness= sum(Distance Traveled Per Route)</a:t>
            </a:r>
          </a:p>
        </p:txBody>
      </p:sp>
    </p:spTree>
    <p:extLst>
      <p:ext uri="{BB962C8B-B14F-4D97-AF65-F5344CB8AC3E}">
        <p14:creationId xmlns:p14="http://schemas.microsoft.com/office/powerpoint/2010/main" val="90627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9CF6-4316-4B04-9563-84C5183FB43C}"/>
              </a:ext>
            </a:extLst>
          </p:cNvPr>
          <p:cNvSpPr>
            <a:spLocks noGrp="1"/>
          </p:cNvSpPr>
          <p:nvPr>
            <p:ph type="title"/>
          </p:nvPr>
        </p:nvSpPr>
        <p:spPr/>
        <p:txBody>
          <a:bodyPr/>
          <a:lstStyle/>
          <a:p>
            <a:r>
              <a:rPr lang="en-US" dirty="0"/>
              <a:t>Approach – Genetic Algorithms</a:t>
            </a:r>
          </a:p>
        </p:txBody>
      </p:sp>
      <p:sp>
        <p:nvSpPr>
          <p:cNvPr id="19" name="Content Placeholder 2">
            <a:extLst>
              <a:ext uri="{FF2B5EF4-FFF2-40B4-BE49-F238E27FC236}">
                <a16:creationId xmlns:a16="http://schemas.microsoft.com/office/drawing/2014/main" id="{596087F5-355E-4B54-BEE7-71D3D5FF063E}"/>
              </a:ext>
            </a:extLst>
          </p:cNvPr>
          <p:cNvSpPr>
            <a:spLocks noGrp="1"/>
          </p:cNvSpPr>
          <p:nvPr>
            <p:ph idx="1"/>
          </p:nvPr>
        </p:nvSpPr>
        <p:spPr>
          <a:xfrm>
            <a:off x="1097280" y="2108201"/>
            <a:ext cx="10058400" cy="3760891"/>
          </a:xfrm>
        </p:spPr>
        <p:txBody>
          <a:bodyPr/>
          <a:lstStyle/>
          <a:p>
            <a:r>
              <a:rPr lang="en-US" dirty="0"/>
              <a:t>Vehicles were integrated into the formulation by redefining the fitness function.</a:t>
            </a:r>
          </a:p>
          <a:p>
            <a:endParaRPr lang="en-US" dirty="0"/>
          </a:p>
          <a:p>
            <a:endParaRPr lang="en-US" dirty="0"/>
          </a:p>
          <a:p>
            <a:endParaRPr lang="en-US" dirty="0"/>
          </a:p>
          <a:p>
            <a:endParaRPr lang="en-US" dirty="0"/>
          </a:p>
        </p:txBody>
      </p:sp>
      <p:grpSp>
        <p:nvGrpSpPr>
          <p:cNvPr id="20" name="Group 19">
            <a:extLst>
              <a:ext uri="{FF2B5EF4-FFF2-40B4-BE49-F238E27FC236}">
                <a16:creationId xmlns:a16="http://schemas.microsoft.com/office/drawing/2014/main" id="{5B3BAAA8-824C-4F2C-BB2B-0ABBDD7AC59B}"/>
              </a:ext>
            </a:extLst>
          </p:cNvPr>
          <p:cNvGrpSpPr/>
          <p:nvPr/>
        </p:nvGrpSpPr>
        <p:grpSpPr>
          <a:xfrm>
            <a:off x="662142" y="3877775"/>
            <a:ext cx="3696497" cy="792126"/>
            <a:chOff x="467833" y="2636874"/>
            <a:chExt cx="3696497" cy="792126"/>
          </a:xfrm>
        </p:grpSpPr>
        <p:pic>
          <p:nvPicPr>
            <p:cNvPr id="21" name="Picture 20">
              <a:extLst>
                <a:ext uri="{FF2B5EF4-FFF2-40B4-BE49-F238E27FC236}">
                  <a16:creationId xmlns:a16="http://schemas.microsoft.com/office/drawing/2014/main" id="{A633759E-A52E-4B28-9BF9-578AF1532D8C}"/>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22" name="Rectangle: Single Corner Snipped 21">
              <a:extLst>
                <a:ext uri="{FF2B5EF4-FFF2-40B4-BE49-F238E27FC236}">
                  <a16:creationId xmlns:a16="http://schemas.microsoft.com/office/drawing/2014/main" id="{BCE4AA6C-D751-4CC5-BA15-7C4763500872}"/>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23" name="Group 22">
            <a:extLst>
              <a:ext uri="{FF2B5EF4-FFF2-40B4-BE49-F238E27FC236}">
                <a16:creationId xmlns:a16="http://schemas.microsoft.com/office/drawing/2014/main" id="{1B6A6321-DD56-46A2-9EAD-44F5C7E5BC23}"/>
              </a:ext>
            </a:extLst>
          </p:cNvPr>
          <p:cNvGrpSpPr/>
          <p:nvPr/>
        </p:nvGrpSpPr>
        <p:grpSpPr>
          <a:xfrm>
            <a:off x="4248860" y="3891065"/>
            <a:ext cx="7341958" cy="805416"/>
            <a:chOff x="4248860" y="3891065"/>
            <a:chExt cx="7341958" cy="805416"/>
          </a:xfrm>
        </p:grpSpPr>
        <p:grpSp>
          <p:nvGrpSpPr>
            <p:cNvPr id="24" name="Group 23">
              <a:extLst>
                <a:ext uri="{FF2B5EF4-FFF2-40B4-BE49-F238E27FC236}">
                  <a16:creationId xmlns:a16="http://schemas.microsoft.com/office/drawing/2014/main" id="{425AA439-49BD-44FD-B216-87C164D371B3}"/>
                </a:ext>
              </a:extLst>
            </p:cNvPr>
            <p:cNvGrpSpPr/>
            <p:nvPr/>
          </p:nvGrpSpPr>
          <p:grpSpPr>
            <a:xfrm>
              <a:off x="4248860" y="3891065"/>
              <a:ext cx="3696497" cy="792126"/>
              <a:chOff x="467833" y="2636874"/>
              <a:chExt cx="3696497" cy="792126"/>
            </a:xfrm>
          </p:grpSpPr>
          <p:pic>
            <p:nvPicPr>
              <p:cNvPr id="30" name="Picture 29">
                <a:extLst>
                  <a:ext uri="{FF2B5EF4-FFF2-40B4-BE49-F238E27FC236}">
                    <a16:creationId xmlns:a16="http://schemas.microsoft.com/office/drawing/2014/main" id="{A8B45D9C-12E5-49CF-A338-4B7938CE70AC}"/>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31" name="Rectangle: Single Corner Snipped 30">
                <a:extLst>
                  <a:ext uri="{FF2B5EF4-FFF2-40B4-BE49-F238E27FC236}">
                    <a16:creationId xmlns:a16="http://schemas.microsoft.com/office/drawing/2014/main" id="{68EFF45C-B68A-4180-B147-DE573E202002}"/>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grpSp>
          <p:nvGrpSpPr>
            <p:cNvPr id="25" name="Group 24">
              <a:extLst>
                <a:ext uri="{FF2B5EF4-FFF2-40B4-BE49-F238E27FC236}">
                  <a16:creationId xmlns:a16="http://schemas.microsoft.com/office/drawing/2014/main" id="{625E2F4B-A3E5-4474-BCAB-0A193006BAB9}"/>
                </a:ext>
              </a:extLst>
            </p:cNvPr>
            <p:cNvGrpSpPr/>
            <p:nvPr/>
          </p:nvGrpSpPr>
          <p:grpSpPr>
            <a:xfrm>
              <a:off x="7894321" y="3904355"/>
              <a:ext cx="3696497" cy="792126"/>
              <a:chOff x="467833" y="2636874"/>
              <a:chExt cx="3696497" cy="792126"/>
            </a:xfrm>
          </p:grpSpPr>
          <p:pic>
            <p:nvPicPr>
              <p:cNvPr id="28" name="Picture 27">
                <a:extLst>
                  <a:ext uri="{FF2B5EF4-FFF2-40B4-BE49-F238E27FC236}">
                    <a16:creationId xmlns:a16="http://schemas.microsoft.com/office/drawing/2014/main" id="{A6DCF832-DF86-4F52-8F75-4E2B1C53E3F6}"/>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29" name="Rectangle: Single Corner Snipped 28">
                <a:extLst>
                  <a:ext uri="{FF2B5EF4-FFF2-40B4-BE49-F238E27FC236}">
                    <a16:creationId xmlns:a16="http://schemas.microsoft.com/office/drawing/2014/main" id="{B125D6C4-7C03-4925-AA80-B9F7C08B09A2}"/>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grpSp>
        <p:sp>
          <p:nvSpPr>
            <p:cNvPr id="26" name="Rectangle 25">
              <a:extLst>
                <a:ext uri="{FF2B5EF4-FFF2-40B4-BE49-F238E27FC236}">
                  <a16:creationId xmlns:a16="http://schemas.microsoft.com/office/drawing/2014/main" id="{899D5A0F-FC39-4E06-B182-DE1229A01F42}"/>
                </a:ext>
              </a:extLst>
            </p:cNvPr>
            <p:cNvSpPr/>
            <p:nvPr/>
          </p:nvSpPr>
          <p:spPr>
            <a:xfrm>
              <a:off x="6758275" y="418512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7" name="Rectangle 26">
              <a:extLst>
                <a:ext uri="{FF2B5EF4-FFF2-40B4-BE49-F238E27FC236}">
                  <a16:creationId xmlns:a16="http://schemas.microsoft.com/office/drawing/2014/main" id="{68072279-EE23-4549-A27C-CD1D62AEBDB6}"/>
                </a:ext>
              </a:extLst>
            </p:cNvPr>
            <p:cNvSpPr/>
            <p:nvPr/>
          </p:nvSpPr>
          <p:spPr>
            <a:xfrm>
              <a:off x="9671317" y="419841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sp>
        <p:nvSpPr>
          <p:cNvPr id="32" name="TextBox 31">
            <a:extLst>
              <a:ext uri="{FF2B5EF4-FFF2-40B4-BE49-F238E27FC236}">
                <a16:creationId xmlns:a16="http://schemas.microsoft.com/office/drawing/2014/main" id="{3227683B-8EC0-4A9B-9BC2-EF58C90DDE63}"/>
              </a:ext>
            </a:extLst>
          </p:cNvPr>
          <p:cNvSpPr txBox="1"/>
          <p:nvPr/>
        </p:nvSpPr>
        <p:spPr>
          <a:xfrm>
            <a:off x="662142" y="4696481"/>
            <a:ext cx="1073889" cy="369332"/>
          </a:xfrm>
          <a:prstGeom prst="rect">
            <a:avLst/>
          </a:prstGeom>
          <a:noFill/>
        </p:spPr>
        <p:txBody>
          <a:bodyPr wrap="square" rtlCol="0">
            <a:spAutoFit/>
          </a:bodyPr>
          <a:lstStyle/>
          <a:p>
            <a:r>
              <a:rPr lang="en-US" dirty="0"/>
              <a:t>Depot</a:t>
            </a:r>
          </a:p>
        </p:txBody>
      </p:sp>
      <p:pic>
        <p:nvPicPr>
          <p:cNvPr id="35" name="Graphic 34" descr="Car">
            <a:extLst>
              <a:ext uri="{FF2B5EF4-FFF2-40B4-BE49-F238E27FC236}">
                <a16:creationId xmlns:a16="http://schemas.microsoft.com/office/drawing/2014/main" id="{338EB1ED-A838-447E-A9B7-7D92E4128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5848" y="3501316"/>
            <a:ext cx="914400" cy="914400"/>
          </a:xfrm>
          <a:prstGeom prst="rect">
            <a:avLst/>
          </a:prstGeom>
        </p:spPr>
      </p:pic>
      <p:pic>
        <p:nvPicPr>
          <p:cNvPr id="37" name="Graphic 36" descr="Motorcycle">
            <a:extLst>
              <a:ext uri="{FF2B5EF4-FFF2-40B4-BE49-F238E27FC236}">
                <a16:creationId xmlns:a16="http://schemas.microsoft.com/office/drawing/2014/main" id="{C444DCCB-74E3-4BFC-9ED9-8EA0C3636F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19597" y="3445338"/>
            <a:ext cx="914400" cy="914400"/>
          </a:xfrm>
          <a:prstGeom prst="rect">
            <a:avLst/>
          </a:prstGeom>
        </p:spPr>
      </p:pic>
      <p:pic>
        <p:nvPicPr>
          <p:cNvPr id="39" name="Graphic 38" descr="Tractor">
            <a:extLst>
              <a:ext uri="{FF2B5EF4-FFF2-40B4-BE49-F238E27FC236}">
                <a16:creationId xmlns:a16="http://schemas.microsoft.com/office/drawing/2014/main" id="{98F4F0C2-AC64-42CA-845D-438021C30C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51021" y="3445338"/>
            <a:ext cx="914400" cy="914400"/>
          </a:xfrm>
          <a:prstGeom prst="rect">
            <a:avLst/>
          </a:prstGeom>
        </p:spPr>
      </p:pic>
      <p:pic>
        <p:nvPicPr>
          <p:cNvPr id="41" name="Graphic 40" descr="Scooter">
            <a:extLst>
              <a:ext uri="{FF2B5EF4-FFF2-40B4-BE49-F238E27FC236}">
                <a16:creationId xmlns:a16="http://schemas.microsoft.com/office/drawing/2014/main" id="{B9B0DDF9-3472-4A92-B655-AF0C6ADCBE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79958" y="3501316"/>
            <a:ext cx="914400" cy="914400"/>
          </a:xfrm>
          <a:prstGeom prst="rect">
            <a:avLst/>
          </a:prstGeom>
        </p:spPr>
      </p:pic>
      <p:pic>
        <p:nvPicPr>
          <p:cNvPr id="43" name="Graphic 42" descr="Truck">
            <a:extLst>
              <a:ext uri="{FF2B5EF4-FFF2-40B4-BE49-F238E27FC236}">
                <a16:creationId xmlns:a16="http://schemas.microsoft.com/office/drawing/2014/main" id="{0F6015E0-3783-48CD-9C02-F566470BFD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01507" y="3445338"/>
            <a:ext cx="914400" cy="914400"/>
          </a:xfrm>
          <a:prstGeom prst="rect">
            <a:avLst/>
          </a:prstGeom>
        </p:spPr>
      </p:pic>
      <p:pic>
        <p:nvPicPr>
          <p:cNvPr id="45" name="Graphic 44" descr="Ambulance">
            <a:extLst>
              <a:ext uri="{FF2B5EF4-FFF2-40B4-BE49-F238E27FC236}">
                <a16:creationId xmlns:a16="http://schemas.microsoft.com/office/drawing/2014/main" id="{AD78D29E-0B7C-40ED-B3D2-F030EE81B8A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10848" y="3487025"/>
            <a:ext cx="914400" cy="914400"/>
          </a:xfrm>
          <a:prstGeom prst="rect">
            <a:avLst/>
          </a:prstGeom>
        </p:spPr>
      </p:pic>
      <p:cxnSp>
        <p:nvCxnSpPr>
          <p:cNvPr id="47" name="Straight Connector 46">
            <a:extLst>
              <a:ext uri="{FF2B5EF4-FFF2-40B4-BE49-F238E27FC236}">
                <a16:creationId xmlns:a16="http://schemas.microsoft.com/office/drawing/2014/main" id="{96913FB2-80AB-4B4A-AA4E-C3043669D77B}"/>
              </a:ext>
            </a:extLst>
          </p:cNvPr>
          <p:cNvCxnSpPr/>
          <p:nvPr/>
        </p:nvCxnSpPr>
        <p:spPr>
          <a:xfrm>
            <a:off x="2825113" y="3587719"/>
            <a:ext cx="0" cy="1372238"/>
          </a:xfrm>
          <a:prstGeom prst="line">
            <a:avLst/>
          </a:prstGeom>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0F4A4812-D388-40F1-BD47-E66100AD9520}"/>
              </a:ext>
            </a:extLst>
          </p:cNvPr>
          <p:cNvCxnSpPr/>
          <p:nvPr/>
        </p:nvCxnSpPr>
        <p:spPr>
          <a:xfrm>
            <a:off x="6411832" y="3668534"/>
            <a:ext cx="0" cy="1372238"/>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3B611B12-A09E-46C3-B04D-8518E364CD45}"/>
              </a:ext>
            </a:extLst>
          </p:cNvPr>
          <p:cNvCxnSpPr/>
          <p:nvPr/>
        </p:nvCxnSpPr>
        <p:spPr>
          <a:xfrm>
            <a:off x="10057293" y="3668534"/>
            <a:ext cx="0" cy="1372238"/>
          </a:xfrm>
          <a:prstGeom prst="line">
            <a:avLst/>
          </a:prstGeom>
        </p:spPr>
        <p:style>
          <a:lnRef idx="3">
            <a:schemeClr val="accent6"/>
          </a:lnRef>
          <a:fillRef idx="0">
            <a:schemeClr val="accent6"/>
          </a:fillRef>
          <a:effectRef idx="2">
            <a:schemeClr val="accent6"/>
          </a:effectRef>
          <a:fontRef idx="minor">
            <a:schemeClr val="tx1"/>
          </a:fontRef>
        </p:style>
      </p:cxnSp>
      <p:sp>
        <p:nvSpPr>
          <p:cNvPr id="50" name="TextBox 49">
            <a:extLst>
              <a:ext uri="{FF2B5EF4-FFF2-40B4-BE49-F238E27FC236}">
                <a16:creationId xmlns:a16="http://schemas.microsoft.com/office/drawing/2014/main" id="{053ED680-6B29-4DDF-8A4B-CBE4895F6EF3}"/>
              </a:ext>
            </a:extLst>
          </p:cNvPr>
          <p:cNvSpPr txBox="1"/>
          <p:nvPr/>
        </p:nvSpPr>
        <p:spPr>
          <a:xfrm>
            <a:off x="1880078" y="5106522"/>
            <a:ext cx="1890070" cy="646331"/>
          </a:xfrm>
          <a:prstGeom prst="rect">
            <a:avLst/>
          </a:prstGeom>
          <a:noFill/>
        </p:spPr>
        <p:txBody>
          <a:bodyPr wrap="square" rtlCol="0">
            <a:spAutoFit/>
          </a:bodyPr>
          <a:lstStyle/>
          <a:p>
            <a:r>
              <a:rPr lang="en-US" dirty="0"/>
              <a:t>Route: 1,3,5,2,9,1</a:t>
            </a:r>
          </a:p>
          <a:p>
            <a:r>
              <a:rPr lang="en-US" dirty="0"/>
              <a:t>     +      1,7,6,8,4,1</a:t>
            </a:r>
          </a:p>
        </p:txBody>
      </p:sp>
      <p:sp>
        <p:nvSpPr>
          <p:cNvPr id="51" name="TextBox 50">
            <a:extLst>
              <a:ext uri="{FF2B5EF4-FFF2-40B4-BE49-F238E27FC236}">
                <a16:creationId xmlns:a16="http://schemas.microsoft.com/office/drawing/2014/main" id="{10495728-0F91-4D3C-9058-9FCCF5290D9E}"/>
              </a:ext>
            </a:extLst>
          </p:cNvPr>
          <p:cNvSpPr txBox="1"/>
          <p:nvPr/>
        </p:nvSpPr>
        <p:spPr>
          <a:xfrm>
            <a:off x="3389656" y="3009277"/>
            <a:ext cx="5421192" cy="369332"/>
          </a:xfrm>
          <a:prstGeom prst="rect">
            <a:avLst/>
          </a:prstGeom>
          <a:noFill/>
        </p:spPr>
        <p:txBody>
          <a:bodyPr wrap="square" rtlCol="0">
            <a:spAutoFit/>
          </a:bodyPr>
          <a:lstStyle/>
          <a:p>
            <a:r>
              <a:rPr lang="en-US" dirty="0"/>
              <a:t>3 Depots, 8 Customers per Depot, 2 vehicles per depot</a:t>
            </a:r>
          </a:p>
        </p:txBody>
      </p:sp>
      <p:sp>
        <p:nvSpPr>
          <p:cNvPr id="52" name="TextBox 51">
            <a:extLst>
              <a:ext uri="{FF2B5EF4-FFF2-40B4-BE49-F238E27FC236}">
                <a16:creationId xmlns:a16="http://schemas.microsoft.com/office/drawing/2014/main" id="{D90B240D-46FA-4D1D-BC9D-981067B366BF}"/>
              </a:ext>
            </a:extLst>
          </p:cNvPr>
          <p:cNvSpPr txBox="1"/>
          <p:nvPr/>
        </p:nvSpPr>
        <p:spPr>
          <a:xfrm>
            <a:off x="5466797" y="5143430"/>
            <a:ext cx="1890070" cy="646331"/>
          </a:xfrm>
          <a:prstGeom prst="rect">
            <a:avLst/>
          </a:prstGeom>
          <a:noFill/>
        </p:spPr>
        <p:txBody>
          <a:bodyPr wrap="square" rtlCol="0">
            <a:spAutoFit/>
          </a:bodyPr>
          <a:lstStyle/>
          <a:p>
            <a:r>
              <a:rPr lang="en-US" dirty="0"/>
              <a:t>Route: 6,3,5,2,9,6</a:t>
            </a:r>
          </a:p>
          <a:p>
            <a:r>
              <a:rPr lang="en-US" dirty="0"/>
              <a:t>     +      6,7,1,8,4,6</a:t>
            </a:r>
          </a:p>
        </p:txBody>
      </p:sp>
      <p:sp>
        <p:nvSpPr>
          <p:cNvPr id="53" name="TextBox 52">
            <a:extLst>
              <a:ext uri="{FF2B5EF4-FFF2-40B4-BE49-F238E27FC236}">
                <a16:creationId xmlns:a16="http://schemas.microsoft.com/office/drawing/2014/main" id="{BC4F424D-EC25-4C07-A749-399E2DE018E3}"/>
              </a:ext>
            </a:extLst>
          </p:cNvPr>
          <p:cNvSpPr txBox="1"/>
          <p:nvPr/>
        </p:nvSpPr>
        <p:spPr>
          <a:xfrm>
            <a:off x="9109936" y="5106522"/>
            <a:ext cx="1890070" cy="646331"/>
          </a:xfrm>
          <a:prstGeom prst="rect">
            <a:avLst/>
          </a:prstGeom>
          <a:noFill/>
        </p:spPr>
        <p:txBody>
          <a:bodyPr wrap="square" rtlCol="0">
            <a:spAutoFit/>
          </a:bodyPr>
          <a:lstStyle/>
          <a:p>
            <a:r>
              <a:rPr lang="en-US" dirty="0"/>
              <a:t>Route: 9,3,5,2,1,9</a:t>
            </a:r>
          </a:p>
          <a:p>
            <a:r>
              <a:rPr lang="en-US" dirty="0"/>
              <a:t>     +      9,7,6,8,4,9</a:t>
            </a:r>
          </a:p>
        </p:txBody>
      </p:sp>
      <p:sp>
        <p:nvSpPr>
          <p:cNvPr id="54" name="TextBox 53">
            <a:extLst>
              <a:ext uri="{FF2B5EF4-FFF2-40B4-BE49-F238E27FC236}">
                <a16:creationId xmlns:a16="http://schemas.microsoft.com/office/drawing/2014/main" id="{B745DE90-936F-4997-AD29-AACF5D5DD2AC}"/>
              </a:ext>
            </a:extLst>
          </p:cNvPr>
          <p:cNvSpPr txBox="1"/>
          <p:nvPr/>
        </p:nvSpPr>
        <p:spPr>
          <a:xfrm>
            <a:off x="3415103" y="6092710"/>
            <a:ext cx="6061504" cy="369332"/>
          </a:xfrm>
          <a:prstGeom prst="rect">
            <a:avLst/>
          </a:prstGeom>
          <a:noFill/>
        </p:spPr>
        <p:txBody>
          <a:bodyPr wrap="square" rtlCol="0">
            <a:spAutoFit/>
          </a:bodyPr>
          <a:lstStyle/>
          <a:p>
            <a:r>
              <a:rPr lang="en-US" dirty="0"/>
              <a:t>Chromosome Fitness= sum(Distance Traveled Per Route)</a:t>
            </a:r>
          </a:p>
        </p:txBody>
      </p:sp>
    </p:spTree>
    <p:extLst>
      <p:ext uri="{BB962C8B-B14F-4D97-AF65-F5344CB8AC3E}">
        <p14:creationId xmlns:p14="http://schemas.microsoft.com/office/powerpoint/2010/main" val="75541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B9F7-C359-46BB-AED9-618757489A8B}"/>
              </a:ext>
            </a:extLst>
          </p:cNvPr>
          <p:cNvSpPr>
            <a:spLocks noGrp="1"/>
          </p:cNvSpPr>
          <p:nvPr>
            <p:ph type="title"/>
          </p:nvPr>
        </p:nvSpPr>
        <p:spPr/>
        <p:txBody>
          <a:bodyPr/>
          <a:lstStyle/>
          <a:p>
            <a:r>
              <a:rPr lang="en-US" dirty="0"/>
              <a:t>Approach – Genetic Algorithms</a:t>
            </a:r>
          </a:p>
        </p:txBody>
      </p:sp>
      <p:sp>
        <p:nvSpPr>
          <p:cNvPr id="3" name="Content Placeholder 2">
            <a:extLst>
              <a:ext uri="{FF2B5EF4-FFF2-40B4-BE49-F238E27FC236}">
                <a16:creationId xmlns:a16="http://schemas.microsoft.com/office/drawing/2014/main" id="{F72BD47C-160E-46E7-80CA-F57CB9029E52}"/>
              </a:ext>
            </a:extLst>
          </p:cNvPr>
          <p:cNvSpPr>
            <a:spLocks noGrp="1"/>
          </p:cNvSpPr>
          <p:nvPr>
            <p:ph idx="1"/>
          </p:nvPr>
        </p:nvSpPr>
        <p:spPr/>
        <p:txBody>
          <a:bodyPr/>
          <a:lstStyle/>
          <a:p>
            <a:r>
              <a:rPr lang="en-US" dirty="0"/>
              <a:t>An advance in the genetic algorithm’s generation was defined as a sequence of crossover and mutation.</a:t>
            </a:r>
          </a:p>
          <a:p>
            <a:pPr lvl="1"/>
            <a:r>
              <a:rPr lang="en-US" dirty="0"/>
              <a:t>These methods act on each route’s customers separately agnostic of vehicle boundary lines.</a:t>
            </a:r>
          </a:p>
        </p:txBody>
      </p:sp>
      <p:grpSp>
        <p:nvGrpSpPr>
          <p:cNvPr id="6" name="Group 5">
            <a:extLst>
              <a:ext uri="{FF2B5EF4-FFF2-40B4-BE49-F238E27FC236}">
                <a16:creationId xmlns:a16="http://schemas.microsoft.com/office/drawing/2014/main" id="{1E6D666E-6546-4B8E-9868-CEC395065EAB}"/>
              </a:ext>
            </a:extLst>
          </p:cNvPr>
          <p:cNvGrpSpPr/>
          <p:nvPr/>
        </p:nvGrpSpPr>
        <p:grpSpPr>
          <a:xfrm>
            <a:off x="1097280" y="3369243"/>
            <a:ext cx="3696497" cy="792126"/>
            <a:chOff x="467833" y="2636874"/>
            <a:chExt cx="3696497" cy="792126"/>
          </a:xfrm>
        </p:grpSpPr>
        <p:pic>
          <p:nvPicPr>
            <p:cNvPr id="7" name="Picture 6">
              <a:extLst>
                <a:ext uri="{FF2B5EF4-FFF2-40B4-BE49-F238E27FC236}">
                  <a16:creationId xmlns:a16="http://schemas.microsoft.com/office/drawing/2014/main" id="{F6210639-AB21-42B0-A1DF-C4C7BC396689}"/>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8" name="Rectangle: Single Corner Snipped 7">
              <a:extLst>
                <a:ext uri="{FF2B5EF4-FFF2-40B4-BE49-F238E27FC236}">
                  <a16:creationId xmlns:a16="http://schemas.microsoft.com/office/drawing/2014/main" id="{8984684D-83FB-4BDA-A746-BE822E64DA75}"/>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9" name="Group 8">
            <a:extLst>
              <a:ext uri="{FF2B5EF4-FFF2-40B4-BE49-F238E27FC236}">
                <a16:creationId xmlns:a16="http://schemas.microsoft.com/office/drawing/2014/main" id="{A5523FDB-4E75-4F73-8DC4-82100D83C7B7}"/>
              </a:ext>
            </a:extLst>
          </p:cNvPr>
          <p:cNvGrpSpPr/>
          <p:nvPr/>
        </p:nvGrpSpPr>
        <p:grpSpPr>
          <a:xfrm>
            <a:off x="1097280" y="5076039"/>
            <a:ext cx="3696497" cy="792126"/>
            <a:chOff x="467833" y="2636874"/>
            <a:chExt cx="3696497" cy="792126"/>
          </a:xfrm>
        </p:grpSpPr>
        <p:pic>
          <p:nvPicPr>
            <p:cNvPr id="10" name="Picture 9">
              <a:extLst>
                <a:ext uri="{FF2B5EF4-FFF2-40B4-BE49-F238E27FC236}">
                  <a16:creationId xmlns:a16="http://schemas.microsoft.com/office/drawing/2014/main" id="{C7D92A8F-786D-4090-8B30-7519E846271D}"/>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11" name="Rectangle: Single Corner Snipped 10">
              <a:extLst>
                <a:ext uri="{FF2B5EF4-FFF2-40B4-BE49-F238E27FC236}">
                  <a16:creationId xmlns:a16="http://schemas.microsoft.com/office/drawing/2014/main" id="{DEB2D4DB-D73A-45C2-8305-4768C1E7FC82}"/>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sp>
        <p:nvSpPr>
          <p:cNvPr id="12" name="Rectangle 11">
            <a:extLst>
              <a:ext uri="{FF2B5EF4-FFF2-40B4-BE49-F238E27FC236}">
                <a16:creationId xmlns:a16="http://schemas.microsoft.com/office/drawing/2014/main" id="{B7F37DE6-2BDE-4622-BA51-46DC9FB9AE04}"/>
              </a:ext>
            </a:extLst>
          </p:cNvPr>
          <p:cNvSpPr/>
          <p:nvPr/>
        </p:nvSpPr>
        <p:spPr>
          <a:xfrm>
            <a:off x="2471007" y="3663298"/>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3" name="Rectangle 12">
            <a:extLst>
              <a:ext uri="{FF2B5EF4-FFF2-40B4-BE49-F238E27FC236}">
                <a16:creationId xmlns:a16="http://schemas.microsoft.com/office/drawing/2014/main" id="{3DED8B1B-E3F2-47C3-9C07-AAEE0D870691}"/>
              </a:ext>
            </a:extLst>
          </p:cNvPr>
          <p:cNvSpPr/>
          <p:nvPr/>
        </p:nvSpPr>
        <p:spPr>
          <a:xfrm>
            <a:off x="2858356" y="3663297"/>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Rectangle 13">
            <a:extLst>
              <a:ext uri="{FF2B5EF4-FFF2-40B4-BE49-F238E27FC236}">
                <a16:creationId xmlns:a16="http://schemas.microsoft.com/office/drawing/2014/main" id="{1D62B863-08B2-4D45-91DB-8E955CE8FE50}"/>
              </a:ext>
            </a:extLst>
          </p:cNvPr>
          <p:cNvSpPr/>
          <p:nvPr/>
        </p:nvSpPr>
        <p:spPr>
          <a:xfrm>
            <a:off x="4364032" y="3663296"/>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5" name="Rectangle 14">
            <a:extLst>
              <a:ext uri="{FF2B5EF4-FFF2-40B4-BE49-F238E27FC236}">
                <a16:creationId xmlns:a16="http://schemas.microsoft.com/office/drawing/2014/main" id="{A0FAA7DC-603B-414A-84BB-0B9892F9EC59}"/>
              </a:ext>
            </a:extLst>
          </p:cNvPr>
          <p:cNvSpPr/>
          <p:nvPr/>
        </p:nvSpPr>
        <p:spPr>
          <a:xfrm>
            <a:off x="2083658" y="3663296"/>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nvGrpSpPr>
          <p:cNvPr id="16" name="Group 15">
            <a:extLst>
              <a:ext uri="{FF2B5EF4-FFF2-40B4-BE49-F238E27FC236}">
                <a16:creationId xmlns:a16="http://schemas.microsoft.com/office/drawing/2014/main" id="{B438E905-22ED-415D-A3BB-38A13119A964}"/>
              </a:ext>
            </a:extLst>
          </p:cNvPr>
          <p:cNvGrpSpPr/>
          <p:nvPr/>
        </p:nvGrpSpPr>
        <p:grpSpPr>
          <a:xfrm>
            <a:off x="4751381" y="3362598"/>
            <a:ext cx="7341958" cy="805416"/>
            <a:chOff x="4248860" y="3891065"/>
            <a:chExt cx="7341958" cy="805416"/>
          </a:xfrm>
        </p:grpSpPr>
        <p:grpSp>
          <p:nvGrpSpPr>
            <p:cNvPr id="17" name="Group 16">
              <a:extLst>
                <a:ext uri="{FF2B5EF4-FFF2-40B4-BE49-F238E27FC236}">
                  <a16:creationId xmlns:a16="http://schemas.microsoft.com/office/drawing/2014/main" id="{9CD2E90C-EB0F-4EB9-84BB-41728F5F6D7B}"/>
                </a:ext>
              </a:extLst>
            </p:cNvPr>
            <p:cNvGrpSpPr/>
            <p:nvPr/>
          </p:nvGrpSpPr>
          <p:grpSpPr>
            <a:xfrm>
              <a:off x="4248860" y="3891065"/>
              <a:ext cx="3696497" cy="792126"/>
              <a:chOff x="467833" y="2636874"/>
              <a:chExt cx="3696497" cy="792126"/>
            </a:xfrm>
          </p:grpSpPr>
          <p:pic>
            <p:nvPicPr>
              <p:cNvPr id="23" name="Picture 22">
                <a:extLst>
                  <a:ext uri="{FF2B5EF4-FFF2-40B4-BE49-F238E27FC236}">
                    <a16:creationId xmlns:a16="http://schemas.microsoft.com/office/drawing/2014/main" id="{CFD37845-5B0C-4231-8413-3E1BBDCBB471}"/>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24" name="Rectangle: Single Corner Snipped 23">
                <a:extLst>
                  <a:ext uri="{FF2B5EF4-FFF2-40B4-BE49-F238E27FC236}">
                    <a16:creationId xmlns:a16="http://schemas.microsoft.com/office/drawing/2014/main" id="{1BC625D2-9182-48A4-935B-435BABC6A444}"/>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grpSp>
          <p:nvGrpSpPr>
            <p:cNvPr id="18" name="Group 17">
              <a:extLst>
                <a:ext uri="{FF2B5EF4-FFF2-40B4-BE49-F238E27FC236}">
                  <a16:creationId xmlns:a16="http://schemas.microsoft.com/office/drawing/2014/main" id="{AB55B409-796C-432C-AAC3-A596E435A907}"/>
                </a:ext>
              </a:extLst>
            </p:cNvPr>
            <p:cNvGrpSpPr/>
            <p:nvPr/>
          </p:nvGrpSpPr>
          <p:grpSpPr>
            <a:xfrm>
              <a:off x="7894321" y="3904355"/>
              <a:ext cx="3696497" cy="792126"/>
              <a:chOff x="467833" y="2636874"/>
              <a:chExt cx="3696497" cy="792126"/>
            </a:xfrm>
          </p:grpSpPr>
          <p:pic>
            <p:nvPicPr>
              <p:cNvPr id="21" name="Picture 20">
                <a:extLst>
                  <a:ext uri="{FF2B5EF4-FFF2-40B4-BE49-F238E27FC236}">
                    <a16:creationId xmlns:a16="http://schemas.microsoft.com/office/drawing/2014/main" id="{81D7DD49-3579-4ED3-B35E-FEE901174F08}"/>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22" name="Rectangle: Single Corner Snipped 21">
                <a:extLst>
                  <a:ext uri="{FF2B5EF4-FFF2-40B4-BE49-F238E27FC236}">
                    <a16:creationId xmlns:a16="http://schemas.microsoft.com/office/drawing/2014/main" id="{49923023-6C48-4017-8941-4760E2638FC0}"/>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grpSp>
        <p:sp>
          <p:nvSpPr>
            <p:cNvPr id="19" name="Rectangle 18">
              <a:extLst>
                <a:ext uri="{FF2B5EF4-FFF2-40B4-BE49-F238E27FC236}">
                  <a16:creationId xmlns:a16="http://schemas.microsoft.com/office/drawing/2014/main" id="{2A466335-F3E1-4E6C-8D67-FFC09A750A05}"/>
                </a:ext>
              </a:extLst>
            </p:cNvPr>
            <p:cNvSpPr/>
            <p:nvPr/>
          </p:nvSpPr>
          <p:spPr>
            <a:xfrm>
              <a:off x="6758275" y="418512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0" name="Rectangle 19">
              <a:extLst>
                <a:ext uri="{FF2B5EF4-FFF2-40B4-BE49-F238E27FC236}">
                  <a16:creationId xmlns:a16="http://schemas.microsoft.com/office/drawing/2014/main" id="{92CA33F9-08A7-4504-BD8B-B955A77D07B4}"/>
                </a:ext>
              </a:extLst>
            </p:cNvPr>
            <p:cNvSpPr/>
            <p:nvPr/>
          </p:nvSpPr>
          <p:spPr>
            <a:xfrm>
              <a:off x="9671317" y="419841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grpSp>
        <p:nvGrpSpPr>
          <p:cNvPr id="25" name="Group 24">
            <a:extLst>
              <a:ext uri="{FF2B5EF4-FFF2-40B4-BE49-F238E27FC236}">
                <a16:creationId xmlns:a16="http://schemas.microsoft.com/office/drawing/2014/main" id="{CD4E23CE-8B77-48B9-B7E7-351552C573AE}"/>
              </a:ext>
            </a:extLst>
          </p:cNvPr>
          <p:cNvGrpSpPr/>
          <p:nvPr/>
        </p:nvGrpSpPr>
        <p:grpSpPr>
          <a:xfrm>
            <a:off x="4725863" y="5060895"/>
            <a:ext cx="7341958" cy="805416"/>
            <a:chOff x="4248860" y="3891065"/>
            <a:chExt cx="7341958" cy="805416"/>
          </a:xfrm>
        </p:grpSpPr>
        <p:grpSp>
          <p:nvGrpSpPr>
            <p:cNvPr id="26" name="Group 25">
              <a:extLst>
                <a:ext uri="{FF2B5EF4-FFF2-40B4-BE49-F238E27FC236}">
                  <a16:creationId xmlns:a16="http://schemas.microsoft.com/office/drawing/2014/main" id="{711A5C55-14B9-4AEB-90F3-9DBE03B82EA5}"/>
                </a:ext>
              </a:extLst>
            </p:cNvPr>
            <p:cNvGrpSpPr/>
            <p:nvPr/>
          </p:nvGrpSpPr>
          <p:grpSpPr>
            <a:xfrm>
              <a:off x="4248860" y="3891065"/>
              <a:ext cx="3696497" cy="792126"/>
              <a:chOff x="467833" y="2636874"/>
              <a:chExt cx="3696497" cy="792126"/>
            </a:xfrm>
          </p:grpSpPr>
          <p:pic>
            <p:nvPicPr>
              <p:cNvPr id="32" name="Picture 31">
                <a:extLst>
                  <a:ext uri="{FF2B5EF4-FFF2-40B4-BE49-F238E27FC236}">
                    <a16:creationId xmlns:a16="http://schemas.microsoft.com/office/drawing/2014/main" id="{93CEF9A5-4185-48D7-8B4A-962ED94D83D3}"/>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33" name="Rectangle: Single Corner Snipped 32">
                <a:extLst>
                  <a:ext uri="{FF2B5EF4-FFF2-40B4-BE49-F238E27FC236}">
                    <a16:creationId xmlns:a16="http://schemas.microsoft.com/office/drawing/2014/main" id="{024CB5ED-9EFA-47B4-AB79-E60802A385CF}"/>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grpSp>
          <p:nvGrpSpPr>
            <p:cNvPr id="27" name="Group 26">
              <a:extLst>
                <a:ext uri="{FF2B5EF4-FFF2-40B4-BE49-F238E27FC236}">
                  <a16:creationId xmlns:a16="http://schemas.microsoft.com/office/drawing/2014/main" id="{1AD97B58-513E-421E-A25D-08C6B4882BDA}"/>
                </a:ext>
              </a:extLst>
            </p:cNvPr>
            <p:cNvGrpSpPr/>
            <p:nvPr/>
          </p:nvGrpSpPr>
          <p:grpSpPr>
            <a:xfrm>
              <a:off x="7894321" y="3904355"/>
              <a:ext cx="3696497" cy="792126"/>
              <a:chOff x="467833" y="2636874"/>
              <a:chExt cx="3696497" cy="792126"/>
            </a:xfrm>
          </p:grpSpPr>
          <p:pic>
            <p:nvPicPr>
              <p:cNvPr id="30" name="Picture 29">
                <a:extLst>
                  <a:ext uri="{FF2B5EF4-FFF2-40B4-BE49-F238E27FC236}">
                    <a16:creationId xmlns:a16="http://schemas.microsoft.com/office/drawing/2014/main" id="{7BCFEC8C-0AD1-426D-9C1F-39E7A6FDB8C9}"/>
                  </a:ext>
                </a:extLst>
              </p:cNvPr>
              <p:cNvPicPr>
                <a:picLocks noChangeAspect="1"/>
              </p:cNvPicPr>
              <p:nvPr/>
            </p:nvPicPr>
            <p:blipFill>
              <a:blip r:embed="rId2"/>
              <a:stretch>
                <a:fillRect/>
              </a:stretch>
            </p:blipFill>
            <p:spPr>
              <a:xfrm>
                <a:off x="1097280" y="2917640"/>
                <a:ext cx="3067050" cy="257175"/>
              </a:xfrm>
              <a:prstGeom prst="rect">
                <a:avLst/>
              </a:prstGeom>
            </p:spPr>
          </p:pic>
          <p:sp>
            <p:nvSpPr>
              <p:cNvPr id="31" name="Rectangle: Single Corner Snipped 30">
                <a:extLst>
                  <a:ext uri="{FF2B5EF4-FFF2-40B4-BE49-F238E27FC236}">
                    <a16:creationId xmlns:a16="http://schemas.microsoft.com/office/drawing/2014/main" id="{ACEFFD4C-55A8-4830-B694-AD080A3D7BCC}"/>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grpSp>
        <p:sp>
          <p:nvSpPr>
            <p:cNvPr id="28" name="Rectangle 27">
              <a:extLst>
                <a:ext uri="{FF2B5EF4-FFF2-40B4-BE49-F238E27FC236}">
                  <a16:creationId xmlns:a16="http://schemas.microsoft.com/office/drawing/2014/main" id="{70FF3FF6-2B3F-4A05-89BF-2F1E1E2D84B0}"/>
                </a:ext>
              </a:extLst>
            </p:cNvPr>
            <p:cNvSpPr/>
            <p:nvPr/>
          </p:nvSpPr>
          <p:spPr>
            <a:xfrm>
              <a:off x="6758275" y="418512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0BF77654-0598-4886-B535-CD5BD9642CEE}"/>
                </a:ext>
              </a:extLst>
            </p:cNvPr>
            <p:cNvSpPr/>
            <p:nvPr/>
          </p:nvSpPr>
          <p:spPr>
            <a:xfrm>
              <a:off x="9671317" y="419841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sp>
        <p:nvSpPr>
          <p:cNvPr id="34" name="Plus Sign 33">
            <a:extLst>
              <a:ext uri="{FF2B5EF4-FFF2-40B4-BE49-F238E27FC236}">
                <a16:creationId xmlns:a16="http://schemas.microsoft.com/office/drawing/2014/main" id="{F20823AA-885C-41A8-9218-62361BF24CFF}"/>
              </a:ext>
            </a:extLst>
          </p:cNvPr>
          <p:cNvSpPr/>
          <p:nvPr/>
        </p:nvSpPr>
        <p:spPr>
          <a:xfrm>
            <a:off x="-31494" y="4008580"/>
            <a:ext cx="1223365" cy="120691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4D48AA2-12AC-4FA4-87AE-454D30CE966D}"/>
              </a:ext>
            </a:extLst>
          </p:cNvPr>
          <p:cNvCxnSpPr/>
          <p:nvPr/>
        </p:nvCxnSpPr>
        <p:spPr>
          <a:xfrm>
            <a:off x="3245705" y="4008580"/>
            <a:ext cx="0" cy="120691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507F50C2-2641-4684-A3FF-4BAE13F5FBE0}"/>
              </a:ext>
            </a:extLst>
          </p:cNvPr>
          <p:cNvCxnSpPr/>
          <p:nvPr/>
        </p:nvCxnSpPr>
        <p:spPr>
          <a:xfrm>
            <a:off x="6870640" y="3988646"/>
            <a:ext cx="0" cy="120691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EAD76D58-84DE-4737-AEC1-C88C360DAE79}"/>
              </a:ext>
            </a:extLst>
          </p:cNvPr>
          <p:cNvCxnSpPr/>
          <p:nvPr/>
        </p:nvCxnSpPr>
        <p:spPr>
          <a:xfrm>
            <a:off x="10559814" y="4008580"/>
            <a:ext cx="0" cy="120691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81063530-B09F-4F9D-B01A-C730656AE566}"/>
              </a:ext>
            </a:extLst>
          </p:cNvPr>
          <p:cNvCxnSpPr/>
          <p:nvPr/>
        </p:nvCxnSpPr>
        <p:spPr>
          <a:xfrm>
            <a:off x="1425825" y="3988646"/>
            <a:ext cx="0" cy="12069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DDC47FA6-3343-42C9-9277-1942169D0BFF}"/>
              </a:ext>
            </a:extLst>
          </p:cNvPr>
          <p:cNvCxnSpPr/>
          <p:nvPr/>
        </p:nvCxnSpPr>
        <p:spPr>
          <a:xfrm>
            <a:off x="5123521" y="3970649"/>
            <a:ext cx="0" cy="12069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857F2CE9-2117-45F9-BFDD-C283C7EC269E}"/>
              </a:ext>
            </a:extLst>
          </p:cNvPr>
          <p:cNvCxnSpPr/>
          <p:nvPr/>
        </p:nvCxnSpPr>
        <p:spPr>
          <a:xfrm>
            <a:off x="8743464" y="4168014"/>
            <a:ext cx="0" cy="12069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74750D1E-E411-4B57-BA45-9CEF7DF65D77}"/>
              </a:ext>
            </a:extLst>
          </p:cNvPr>
          <p:cNvCxnSpPr>
            <a:cxnSpLocks/>
          </p:cNvCxnSpPr>
          <p:nvPr/>
        </p:nvCxnSpPr>
        <p:spPr>
          <a:xfrm>
            <a:off x="12031671" y="3835688"/>
            <a:ext cx="21975" cy="156971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6491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6B22-C693-412C-8A5D-2188DD138E70}"/>
              </a:ext>
            </a:extLst>
          </p:cNvPr>
          <p:cNvSpPr>
            <a:spLocks noGrp="1"/>
          </p:cNvSpPr>
          <p:nvPr>
            <p:ph type="title"/>
          </p:nvPr>
        </p:nvSpPr>
        <p:spPr/>
        <p:txBody>
          <a:bodyPr/>
          <a:lstStyle/>
          <a:p>
            <a:r>
              <a:rPr lang="en-US" dirty="0"/>
              <a:t>Approach – Crossover Methods</a:t>
            </a:r>
          </a:p>
        </p:txBody>
      </p:sp>
      <p:sp>
        <p:nvSpPr>
          <p:cNvPr id="4" name="Content Placeholder 3">
            <a:extLst>
              <a:ext uri="{FF2B5EF4-FFF2-40B4-BE49-F238E27FC236}">
                <a16:creationId xmlns:a16="http://schemas.microsoft.com/office/drawing/2014/main" id="{6F799EB3-F45E-4BD7-ACB2-9726CA188543}"/>
              </a:ext>
            </a:extLst>
          </p:cNvPr>
          <p:cNvSpPr>
            <a:spLocks noGrp="1"/>
          </p:cNvSpPr>
          <p:nvPr>
            <p:ph idx="1"/>
          </p:nvPr>
        </p:nvSpPr>
        <p:spPr/>
        <p:txBody>
          <a:bodyPr/>
          <a:lstStyle/>
          <a:p>
            <a:r>
              <a:rPr lang="en-US" dirty="0"/>
              <a:t>Uniform </a:t>
            </a:r>
          </a:p>
          <a:p>
            <a:pPr lvl="1"/>
            <a:r>
              <a:rPr lang="en-US" dirty="0"/>
              <a:t>Child is formed by randomly alternating alleles between the two parents.</a:t>
            </a:r>
          </a:p>
          <a:p>
            <a:r>
              <a:rPr lang="en-US" dirty="0"/>
              <a:t>Partially-Mapped Crossover (PMX)</a:t>
            </a:r>
          </a:p>
          <a:p>
            <a:pPr lvl="1"/>
            <a:r>
              <a:rPr lang="en-US" dirty="0"/>
              <a:t>The parents are broken up into three sections of random length.  The sequences S1 and S3 from parent 1 are copied to the child.  S2 is formed by starting from S2 in parent 2 and leaping over genes that are already established.</a:t>
            </a:r>
          </a:p>
          <a:p>
            <a:r>
              <a:rPr lang="en-US" dirty="0"/>
              <a:t>Ordered Crossover</a:t>
            </a:r>
          </a:p>
          <a:p>
            <a:pPr lvl="1"/>
            <a:r>
              <a:rPr lang="en-US" dirty="0"/>
              <a:t>The parents are broken up into three sections of random length.  The sequence S1 from parent 1 and S3 from parent 2 are copied to the child.  S2 is formed with the remaining alleles from parent 1.</a:t>
            </a:r>
          </a:p>
          <a:p>
            <a:pPr marL="201168" lvl="1" indent="0">
              <a:buNone/>
            </a:pPr>
            <a:endParaRPr lang="en-US" dirty="0"/>
          </a:p>
          <a:p>
            <a:pPr lvl="1"/>
            <a:endParaRPr lang="en-US" dirty="0"/>
          </a:p>
          <a:p>
            <a:pPr lvl="1"/>
            <a:endParaRPr lang="en-US" dirty="0"/>
          </a:p>
        </p:txBody>
      </p:sp>
      <p:sp>
        <p:nvSpPr>
          <p:cNvPr id="11" name="Rectangle 10">
            <a:extLst>
              <a:ext uri="{FF2B5EF4-FFF2-40B4-BE49-F238E27FC236}">
                <a16:creationId xmlns:a16="http://schemas.microsoft.com/office/drawing/2014/main" id="{785C5676-096F-455E-8381-E632581D67C5}"/>
              </a:ext>
            </a:extLst>
          </p:cNvPr>
          <p:cNvSpPr/>
          <p:nvPr/>
        </p:nvSpPr>
        <p:spPr>
          <a:xfrm>
            <a:off x="2410046" y="5741862"/>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2" name="Rectangle 11">
            <a:extLst>
              <a:ext uri="{FF2B5EF4-FFF2-40B4-BE49-F238E27FC236}">
                <a16:creationId xmlns:a16="http://schemas.microsoft.com/office/drawing/2014/main" id="{48344DF8-CA62-4067-97D1-B24AC02ECDBB}"/>
              </a:ext>
            </a:extLst>
          </p:cNvPr>
          <p:cNvSpPr/>
          <p:nvPr/>
        </p:nvSpPr>
        <p:spPr>
          <a:xfrm>
            <a:off x="2797395" y="574186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a:extLst>
              <a:ext uri="{FF2B5EF4-FFF2-40B4-BE49-F238E27FC236}">
                <a16:creationId xmlns:a16="http://schemas.microsoft.com/office/drawing/2014/main" id="{69A0D599-C4FE-43F3-A950-953062690373}"/>
              </a:ext>
            </a:extLst>
          </p:cNvPr>
          <p:cNvSpPr/>
          <p:nvPr/>
        </p:nvSpPr>
        <p:spPr>
          <a:xfrm>
            <a:off x="4303071" y="574186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DB7DFA39-11A4-4E19-A60B-8028E0918D38}"/>
              </a:ext>
            </a:extLst>
          </p:cNvPr>
          <p:cNvSpPr/>
          <p:nvPr/>
        </p:nvSpPr>
        <p:spPr>
          <a:xfrm>
            <a:off x="2022697" y="574186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pic>
        <p:nvPicPr>
          <p:cNvPr id="9" name="Picture 8">
            <a:extLst>
              <a:ext uri="{FF2B5EF4-FFF2-40B4-BE49-F238E27FC236}">
                <a16:creationId xmlns:a16="http://schemas.microsoft.com/office/drawing/2014/main" id="{FB941DDF-2A22-45DA-B438-54ECFF2BEA26}"/>
              </a:ext>
            </a:extLst>
          </p:cNvPr>
          <p:cNvPicPr>
            <a:picLocks noChangeAspect="1"/>
          </p:cNvPicPr>
          <p:nvPr/>
        </p:nvPicPr>
        <p:blipFill>
          <a:blip r:embed="rId2"/>
          <a:stretch>
            <a:fillRect/>
          </a:stretch>
        </p:blipFill>
        <p:spPr>
          <a:xfrm>
            <a:off x="1665766" y="5728573"/>
            <a:ext cx="3067050" cy="257175"/>
          </a:xfrm>
          <a:prstGeom prst="rect">
            <a:avLst/>
          </a:prstGeom>
        </p:spPr>
      </p:pic>
      <p:pic>
        <p:nvPicPr>
          <p:cNvPr id="6" name="Picture 5">
            <a:extLst>
              <a:ext uri="{FF2B5EF4-FFF2-40B4-BE49-F238E27FC236}">
                <a16:creationId xmlns:a16="http://schemas.microsoft.com/office/drawing/2014/main" id="{0E0AC97B-0C5D-43EE-99E1-8CD76222A1E2}"/>
              </a:ext>
            </a:extLst>
          </p:cNvPr>
          <p:cNvPicPr>
            <a:picLocks noChangeAspect="1"/>
          </p:cNvPicPr>
          <p:nvPr/>
        </p:nvPicPr>
        <p:blipFill>
          <a:blip r:embed="rId3"/>
          <a:stretch>
            <a:fillRect/>
          </a:stretch>
        </p:blipFill>
        <p:spPr>
          <a:xfrm>
            <a:off x="1759636" y="5676182"/>
            <a:ext cx="2930784" cy="361950"/>
          </a:xfrm>
          <a:prstGeom prst="rect">
            <a:avLst/>
          </a:prstGeom>
        </p:spPr>
      </p:pic>
      <p:sp>
        <p:nvSpPr>
          <p:cNvPr id="10" name="Rectangle: Single Corner Snipped 9">
            <a:extLst>
              <a:ext uri="{FF2B5EF4-FFF2-40B4-BE49-F238E27FC236}">
                <a16:creationId xmlns:a16="http://schemas.microsoft.com/office/drawing/2014/main" id="{DE391505-4364-4F3A-A4AA-698678F6BCC6}"/>
              </a:ext>
            </a:extLst>
          </p:cNvPr>
          <p:cNvSpPr/>
          <p:nvPr/>
        </p:nvSpPr>
        <p:spPr>
          <a:xfrm>
            <a:off x="1036319" y="5447807"/>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17076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B9F7-C359-46BB-AED9-618757489A8B}"/>
              </a:ext>
            </a:extLst>
          </p:cNvPr>
          <p:cNvSpPr>
            <a:spLocks noGrp="1"/>
          </p:cNvSpPr>
          <p:nvPr>
            <p:ph type="title"/>
          </p:nvPr>
        </p:nvSpPr>
        <p:spPr/>
        <p:txBody>
          <a:bodyPr/>
          <a:lstStyle/>
          <a:p>
            <a:r>
              <a:rPr lang="en-US" dirty="0"/>
              <a:t>Approach – Genetic Algorithms</a:t>
            </a:r>
          </a:p>
        </p:txBody>
      </p:sp>
      <p:sp>
        <p:nvSpPr>
          <p:cNvPr id="3" name="Content Placeholder 2">
            <a:extLst>
              <a:ext uri="{FF2B5EF4-FFF2-40B4-BE49-F238E27FC236}">
                <a16:creationId xmlns:a16="http://schemas.microsoft.com/office/drawing/2014/main" id="{F72BD47C-160E-46E7-80CA-F57CB9029E52}"/>
              </a:ext>
            </a:extLst>
          </p:cNvPr>
          <p:cNvSpPr>
            <a:spLocks noGrp="1"/>
          </p:cNvSpPr>
          <p:nvPr>
            <p:ph idx="1"/>
          </p:nvPr>
        </p:nvSpPr>
        <p:spPr/>
        <p:txBody>
          <a:bodyPr/>
          <a:lstStyle/>
          <a:p>
            <a:r>
              <a:rPr lang="en-US" dirty="0"/>
              <a:t>An advance in the genetic algorithm’s generation was defined as a sequence of crossover and mutation.</a:t>
            </a:r>
          </a:p>
          <a:p>
            <a:pPr lvl="1"/>
            <a:r>
              <a:rPr lang="en-US" dirty="0"/>
              <a:t>These methods act on each route’s customers separately agnostic of vehicle boundary lines.</a:t>
            </a:r>
          </a:p>
        </p:txBody>
      </p:sp>
      <p:pic>
        <p:nvPicPr>
          <p:cNvPr id="5" name="Graphic 4" descr="Radioactive sign">
            <a:extLst>
              <a:ext uri="{FF2B5EF4-FFF2-40B4-BE49-F238E27FC236}">
                <a16:creationId xmlns:a16="http://schemas.microsoft.com/office/drawing/2014/main" id="{638E93CF-9657-4FA2-A3A7-B9B19E7BD8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1421" y="3357804"/>
            <a:ext cx="1189748" cy="1189748"/>
          </a:xfrm>
          <a:prstGeom prst="rect">
            <a:avLst/>
          </a:prstGeom>
        </p:spPr>
      </p:pic>
      <p:grpSp>
        <p:nvGrpSpPr>
          <p:cNvPr id="6" name="Group 5">
            <a:extLst>
              <a:ext uri="{FF2B5EF4-FFF2-40B4-BE49-F238E27FC236}">
                <a16:creationId xmlns:a16="http://schemas.microsoft.com/office/drawing/2014/main" id="{1E6D666E-6546-4B8E-9868-CEC395065EAB}"/>
              </a:ext>
            </a:extLst>
          </p:cNvPr>
          <p:cNvGrpSpPr/>
          <p:nvPr/>
        </p:nvGrpSpPr>
        <p:grpSpPr>
          <a:xfrm>
            <a:off x="703580" y="4438918"/>
            <a:ext cx="3696497" cy="792126"/>
            <a:chOff x="467833" y="2636874"/>
            <a:chExt cx="3696497" cy="792126"/>
          </a:xfrm>
        </p:grpSpPr>
        <p:pic>
          <p:nvPicPr>
            <p:cNvPr id="7" name="Picture 6">
              <a:extLst>
                <a:ext uri="{FF2B5EF4-FFF2-40B4-BE49-F238E27FC236}">
                  <a16:creationId xmlns:a16="http://schemas.microsoft.com/office/drawing/2014/main" id="{F6210639-AB21-42B0-A1DF-C4C7BC396689}"/>
                </a:ext>
              </a:extLst>
            </p:cNvPr>
            <p:cNvPicPr>
              <a:picLocks noChangeAspect="1"/>
            </p:cNvPicPr>
            <p:nvPr/>
          </p:nvPicPr>
          <p:blipFill>
            <a:blip r:embed="rId4"/>
            <a:stretch>
              <a:fillRect/>
            </a:stretch>
          </p:blipFill>
          <p:spPr>
            <a:xfrm>
              <a:off x="1097280" y="2917640"/>
              <a:ext cx="3067050" cy="257175"/>
            </a:xfrm>
            <a:prstGeom prst="rect">
              <a:avLst/>
            </a:prstGeom>
          </p:spPr>
        </p:pic>
        <p:sp>
          <p:nvSpPr>
            <p:cNvPr id="8" name="Rectangle: Single Corner Snipped 7">
              <a:extLst>
                <a:ext uri="{FF2B5EF4-FFF2-40B4-BE49-F238E27FC236}">
                  <a16:creationId xmlns:a16="http://schemas.microsoft.com/office/drawing/2014/main" id="{8984684D-83FB-4BDA-A746-BE822E64DA75}"/>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sp>
        <p:nvSpPr>
          <p:cNvPr id="12" name="Rectangle 11">
            <a:extLst>
              <a:ext uri="{FF2B5EF4-FFF2-40B4-BE49-F238E27FC236}">
                <a16:creationId xmlns:a16="http://schemas.microsoft.com/office/drawing/2014/main" id="{B7F37DE6-2BDE-4622-BA51-46DC9FB9AE04}"/>
              </a:ext>
            </a:extLst>
          </p:cNvPr>
          <p:cNvSpPr/>
          <p:nvPr/>
        </p:nvSpPr>
        <p:spPr>
          <a:xfrm>
            <a:off x="2077307" y="4732973"/>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3" name="Rectangle 12">
            <a:extLst>
              <a:ext uri="{FF2B5EF4-FFF2-40B4-BE49-F238E27FC236}">
                <a16:creationId xmlns:a16="http://schemas.microsoft.com/office/drawing/2014/main" id="{3DED8B1B-E3F2-47C3-9C07-AAEE0D870691}"/>
              </a:ext>
            </a:extLst>
          </p:cNvPr>
          <p:cNvSpPr/>
          <p:nvPr/>
        </p:nvSpPr>
        <p:spPr>
          <a:xfrm>
            <a:off x="2464656" y="4732972"/>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4" name="Rectangle 13">
            <a:extLst>
              <a:ext uri="{FF2B5EF4-FFF2-40B4-BE49-F238E27FC236}">
                <a16:creationId xmlns:a16="http://schemas.microsoft.com/office/drawing/2014/main" id="{1D62B863-08B2-4D45-91DB-8E955CE8FE50}"/>
              </a:ext>
            </a:extLst>
          </p:cNvPr>
          <p:cNvSpPr/>
          <p:nvPr/>
        </p:nvSpPr>
        <p:spPr>
          <a:xfrm>
            <a:off x="3970332" y="473297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5" name="Rectangle 14">
            <a:extLst>
              <a:ext uri="{FF2B5EF4-FFF2-40B4-BE49-F238E27FC236}">
                <a16:creationId xmlns:a16="http://schemas.microsoft.com/office/drawing/2014/main" id="{A0FAA7DC-603B-414A-84BB-0B9892F9EC59}"/>
              </a:ext>
            </a:extLst>
          </p:cNvPr>
          <p:cNvSpPr/>
          <p:nvPr/>
        </p:nvSpPr>
        <p:spPr>
          <a:xfrm>
            <a:off x="1689958" y="473297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nvGrpSpPr>
          <p:cNvPr id="16" name="Group 15">
            <a:extLst>
              <a:ext uri="{FF2B5EF4-FFF2-40B4-BE49-F238E27FC236}">
                <a16:creationId xmlns:a16="http://schemas.microsoft.com/office/drawing/2014/main" id="{B438E905-22ED-415D-A3BB-38A13119A964}"/>
              </a:ext>
            </a:extLst>
          </p:cNvPr>
          <p:cNvGrpSpPr/>
          <p:nvPr/>
        </p:nvGrpSpPr>
        <p:grpSpPr>
          <a:xfrm>
            <a:off x="4357681" y="4432273"/>
            <a:ext cx="7341958" cy="805416"/>
            <a:chOff x="4248860" y="3891065"/>
            <a:chExt cx="7341958" cy="805416"/>
          </a:xfrm>
        </p:grpSpPr>
        <p:grpSp>
          <p:nvGrpSpPr>
            <p:cNvPr id="17" name="Group 16">
              <a:extLst>
                <a:ext uri="{FF2B5EF4-FFF2-40B4-BE49-F238E27FC236}">
                  <a16:creationId xmlns:a16="http://schemas.microsoft.com/office/drawing/2014/main" id="{9CD2E90C-EB0F-4EB9-84BB-41728F5F6D7B}"/>
                </a:ext>
              </a:extLst>
            </p:cNvPr>
            <p:cNvGrpSpPr/>
            <p:nvPr/>
          </p:nvGrpSpPr>
          <p:grpSpPr>
            <a:xfrm>
              <a:off x="4248860" y="3891065"/>
              <a:ext cx="3696497" cy="792126"/>
              <a:chOff x="467833" y="2636874"/>
              <a:chExt cx="3696497" cy="792126"/>
            </a:xfrm>
          </p:grpSpPr>
          <p:pic>
            <p:nvPicPr>
              <p:cNvPr id="23" name="Picture 22">
                <a:extLst>
                  <a:ext uri="{FF2B5EF4-FFF2-40B4-BE49-F238E27FC236}">
                    <a16:creationId xmlns:a16="http://schemas.microsoft.com/office/drawing/2014/main" id="{CFD37845-5B0C-4231-8413-3E1BBDCBB471}"/>
                  </a:ext>
                </a:extLst>
              </p:cNvPr>
              <p:cNvPicPr>
                <a:picLocks noChangeAspect="1"/>
              </p:cNvPicPr>
              <p:nvPr/>
            </p:nvPicPr>
            <p:blipFill>
              <a:blip r:embed="rId4"/>
              <a:stretch>
                <a:fillRect/>
              </a:stretch>
            </p:blipFill>
            <p:spPr>
              <a:xfrm>
                <a:off x="1097280" y="2917640"/>
                <a:ext cx="3067050" cy="257175"/>
              </a:xfrm>
              <a:prstGeom prst="rect">
                <a:avLst/>
              </a:prstGeom>
            </p:spPr>
          </p:pic>
          <p:sp>
            <p:nvSpPr>
              <p:cNvPr id="24" name="Rectangle: Single Corner Snipped 23">
                <a:extLst>
                  <a:ext uri="{FF2B5EF4-FFF2-40B4-BE49-F238E27FC236}">
                    <a16:creationId xmlns:a16="http://schemas.microsoft.com/office/drawing/2014/main" id="{1BC625D2-9182-48A4-935B-435BABC6A444}"/>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grpSp>
          <p:nvGrpSpPr>
            <p:cNvPr id="18" name="Group 17">
              <a:extLst>
                <a:ext uri="{FF2B5EF4-FFF2-40B4-BE49-F238E27FC236}">
                  <a16:creationId xmlns:a16="http://schemas.microsoft.com/office/drawing/2014/main" id="{AB55B409-796C-432C-AAC3-A596E435A907}"/>
                </a:ext>
              </a:extLst>
            </p:cNvPr>
            <p:cNvGrpSpPr/>
            <p:nvPr/>
          </p:nvGrpSpPr>
          <p:grpSpPr>
            <a:xfrm>
              <a:off x="7894321" y="3904355"/>
              <a:ext cx="3696497" cy="792126"/>
              <a:chOff x="467833" y="2636874"/>
              <a:chExt cx="3696497" cy="792126"/>
            </a:xfrm>
          </p:grpSpPr>
          <p:pic>
            <p:nvPicPr>
              <p:cNvPr id="21" name="Picture 20">
                <a:extLst>
                  <a:ext uri="{FF2B5EF4-FFF2-40B4-BE49-F238E27FC236}">
                    <a16:creationId xmlns:a16="http://schemas.microsoft.com/office/drawing/2014/main" id="{81D7DD49-3579-4ED3-B35E-FEE901174F08}"/>
                  </a:ext>
                </a:extLst>
              </p:cNvPr>
              <p:cNvPicPr>
                <a:picLocks noChangeAspect="1"/>
              </p:cNvPicPr>
              <p:nvPr/>
            </p:nvPicPr>
            <p:blipFill>
              <a:blip r:embed="rId4"/>
              <a:stretch>
                <a:fillRect/>
              </a:stretch>
            </p:blipFill>
            <p:spPr>
              <a:xfrm>
                <a:off x="1097280" y="2917640"/>
                <a:ext cx="3067050" cy="257175"/>
              </a:xfrm>
              <a:prstGeom prst="rect">
                <a:avLst/>
              </a:prstGeom>
            </p:spPr>
          </p:pic>
          <p:sp>
            <p:nvSpPr>
              <p:cNvPr id="22" name="Rectangle: Single Corner Snipped 21">
                <a:extLst>
                  <a:ext uri="{FF2B5EF4-FFF2-40B4-BE49-F238E27FC236}">
                    <a16:creationId xmlns:a16="http://schemas.microsoft.com/office/drawing/2014/main" id="{49923023-6C48-4017-8941-4760E2638FC0}"/>
                  </a:ext>
                </a:extLst>
              </p:cNvPr>
              <p:cNvSpPr/>
              <p:nvPr/>
            </p:nvSpPr>
            <p:spPr>
              <a:xfrm>
                <a:off x="467833" y="2636874"/>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grpSp>
        <p:sp>
          <p:nvSpPr>
            <p:cNvPr id="19" name="Rectangle 18">
              <a:extLst>
                <a:ext uri="{FF2B5EF4-FFF2-40B4-BE49-F238E27FC236}">
                  <a16:creationId xmlns:a16="http://schemas.microsoft.com/office/drawing/2014/main" id="{2A466335-F3E1-4E6C-8D67-FFC09A750A05}"/>
                </a:ext>
              </a:extLst>
            </p:cNvPr>
            <p:cNvSpPr/>
            <p:nvPr/>
          </p:nvSpPr>
          <p:spPr>
            <a:xfrm>
              <a:off x="6758275" y="418512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0" name="Rectangle 19">
              <a:extLst>
                <a:ext uri="{FF2B5EF4-FFF2-40B4-BE49-F238E27FC236}">
                  <a16:creationId xmlns:a16="http://schemas.microsoft.com/office/drawing/2014/main" id="{92CA33F9-08A7-4504-BD8B-B955A77D07B4}"/>
                </a:ext>
              </a:extLst>
            </p:cNvPr>
            <p:cNvSpPr/>
            <p:nvPr/>
          </p:nvSpPr>
          <p:spPr>
            <a:xfrm>
              <a:off x="9671317" y="419841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pic>
        <p:nvPicPr>
          <p:cNvPr id="34" name="Graphic 33" descr="Radioactive sign">
            <a:extLst>
              <a:ext uri="{FF2B5EF4-FFF2-40B4-BE49-F238E27FC236}">
                <a16:creationId xmlns:a16="http://schemas.microsoft.com/office/drawing/2014/main" id="{C1C56593-9253-4A6F-B3C4-4C345649C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0586" y="3416277"/>
            <a:ext cx="1189748" cy="1189748"/>
          </a:xfrm>
          <a:prstGeom prst="rect">
            <a:avLst/>
          </a:prstGeom>
        </p:spPr>
      </p:pic>
      <p:pic>
        <p:nvPicPr>
          <p:cNvPr id="35" name="Graphic 34" descr="Radioactive sign">
            <a:extLst>
              <a:ext uri="{FF2B5EF4-FFF2-40B4-BE49-F238E27FC236}">
                <a16:creationId xmlns:a16="http://schemas.microsoft.com/office/drawing/2014/main" id="{1728A4C0-00B5-429A-848E-F3F56B832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44215" y="3429000"/>
            <a:ext cx="1189748" cy="1189748"/>
          </a:xfrm>
          <a:prstGeom prst="rect">
            <a:avLst/>
          </a:prstGeom>
        </p:spPr>
      </p:pic>
      <p:cxnSp>
        <p:nvCxnSpPr>
          <p:cNvPr id="36" name="Straight Arrow Connector 35">
            <a:extLst>
              <a:ext uri="{FF2B5EF4-FFF2-40B4-BE49-F238E27FC236}">
                <a16:creationId xmlns:a16="http://schemas.microsoft.com/office/drawing/2014/main" id="{09139FCB-5FB6-4673-A38E-E1982BCB7AE3}"/>
              </a:ext>
            </a:extLst>
          </p:cNvPr>
          <p:cNvCxnSpPr/>
          <p:nvPr/>
        </p:nvCxnSpPr>
        <p:spPr>
          <a:xfrm>
            <a:off x="1097280" y="3335813"/>
            <a:ext cx="0" cy="12069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15FBE965-52D3-46A4-9436-DF291BF0384F}"/>
              </a:ext>
            </a:extLst>
          </p:cNvPr>
          <p:cNvCxnSpPr/>
          <p:nvPr/>
        </p:nvCxnSpPr>
        <p:spPr>
          <a:xfrm>
            <a:off x="4677025" y="3372734"/>
            <a:ext cx="0" cy="12069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48D44E0F-6A1B-43FA-818F-33AFA8E3798D}"/>
              </a:ext>
            </a:extLst>
          </p:cNvPr>
          <p:cNvCxnSpPr/>
          <p:nvPr/>
        </p:nvCxnSpPr>
        <p:spPr>
          <a:xfrm>
            <a:off x="8360025" y="3429000"/>
            <a:ext cx="0" cy="12069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10A4203A-86AA-41AE-BCFA-8097BE61E52B}"/>
              </a:ext>
            </a:extLst>
          </p:cNvPr>
          <p:cNvCxnSpPr/>
          <p:nvPr/>
        </p:nvCxnSpPr>
        <p:spPr>
          <a:xfrm>
            <a:off x="11598525" y="3532704"/>
            <a:ext cx="0" cy="120691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9380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28BB-A713-40E9-9451-11A7C103343F}"/>
              </a:ext>
            </a:extLst>
          </p:cNvPr>
          <p:cNvSpPr>
            <a:spLocks noGrp="1"/>
          </p:cNvSpPr>
          <p:nvPr>
            <p:ph type="title"/>
          </p:nvPr>
        </p:nvSpPr>
        <p:spPr/>
        <p:txBody>
          <a:bodyPr/>
          <a:lstStyle/>
          <a:p>
            <a:r>
              <a:rPr lang="en-US" dirty="0"/>
              <a:t>Approach – Mutation Methods</a:t>
            </a:r>
          </a:p>
        </p:txBody>
      </p:sp>
      <p:sp>
        <p:nvSpPr>
          <p:cNvPr id="3" name="Content Placeholder 2">
            <a:extLst>
              <a:ext uri="{FF2B5EF4-FFF2-40B4-BE49-F238E27FC236}">
                <a16:creationId xmlns:a16="http://schemas.microsoft.com/office/drawing/2014/main" id="{A6D01D88-9E4D-4E1B-A2C1-AD8AD7C1102D}"/>
              </a:ext>
            </a:extLst>
          </p:cNvPr>
          <p:cNvSpPr>
            <a:spLocks noGrp="1"/>
          </p:cNvSpPr>
          <p:nvPr>
            <p:ph idx="1"/>
          </p:nvPr>
        </p:nvSpPr>
        <p:spPr>
          <a:xfrm>
            <a:off x="1097280" y="2108201"/>
            <a:ext cx="10058400" cy="3760891"/>
          </a:xfrm>
        </p:spPr>
        <p:txBody>
          <a:bodyPr/>
          <a:lstStyle/>
          <a:p>
            <a:r>
              <a:rPr lang="en-US" dirty="0"/>
              <a:t>Reverse Sequence Mutation (RSM)</a:t>
            </a:r>
          </a:p>
          <a:p>
            <a:endParaRPr lang="en-US" dirty="0"/>
          </a:p>
          <a:p>
            <a:endParaRPr lang="en-US" dirty="0"/>
          </a:p>
          <a:p>
            <a:endParaRPr lang="en-US" dirty="0"/>
          </a:p>
          <a:p>
            <a:r>
              <a:rPr lang="en-US" dirty="0"/>
              <a:t>TWORS Mutation</a:t>
            </a:r>
          </a:p>
          <a:p>
            <a:pPr lvl="1"/>
            <a:r>
              <a:rPr lang="en-US" dirty="0"/>
              <a:t>Randomly swap two alleles</a:t>
            </a:r>
          </a:p>
        </p:txBody>
      </p:sp>
      <p:sp>
        <p:nvSpPr>
          <p:cNvPr id="4" name="Rectangle 3">
            <a:extLst>
              <a:ext uri="{FF2B5EF4-FFF2-40B4-BE49-F238E27FC236}">
                <a16:creationId xmlns:a16="http://schemas.microsoft.com/office/drawing/2014/main" id="{C1F4471B-89B3-467A-9B6D-A330489296C5}"/>
              </a:ext>
            </a:extLst>
          </p:cNvPr>
          <p:cNvSpPr/>
          <p:nvPr/>
        </p:nvSpPr>
        <p:spPr>
          <a:xfrm>
            <a:off x="3065279" y="3072807"/>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Rectangle 4">
            <a:extLst>
              <a:ext uri="{FF2B5EF4-FFF2-40B4-BE49-F238E27FC236}">
                <a16:creationId xmlns:a16="http://schemas.microsoft.com/office/drawing/2014/main" id="{48D60575-D6AD-4B2F-8A89-D1C4FB654D82}"/>
              </a:ext>
            </a:extLst>
          </p:cNvPr>
          <p:cNvSpPr/>
          <p:nvPr/>
        </p:nvSpPr>
        <p:spPr>
          <a:xfrm>
            <a:off x="3452628" y="3072806"/>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0C4454B8-B140-4FA0-A6BC-061A5D40A6AA}"/>
              </a:ext>
            </a:extLst>
          </p:cNvPr>
          <p:cNvSpPr/>
          <p:nvPr/>
        </p:nvSpPr>
        <p:spPr>
          <a:xfrm>
            <a:off x="4958304" y="3072805"/>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7" name="Rectangle 6">
            <a:extLst>
              <a:ext uri="{FF2B5EF4-FFF2-40B4-BE49-F238E27FC236}">
                <a16:creationId xmlns:a16="http://schemas.microsoft.com/office/drawing/2014/main" id="{787C9052-494A-417A-A38B-7B2F3CDD4B5B}"/>
              </a:ext>
            </a:extLst>
          </p:cNvPr>
          <p:cNvSpPr/>
          <p:nvPr/>
        </p:nvSpPr>
        <p:spPr>
          <a:xfrm>
            <a:off x="2677930" y="3072805"/>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pic>
        <p:nvPicPr>
          <p:cNvPr id="8" name="Picture 7">
            <a:extLst>
              <a:ext uri="{FF2B5EF4-FFF2-40B4-BE49-F238E27FC236}">
                <a16:creationId xmlns:a16="http://schemas.microsoft.com/office/drawing/2014/main" id="{DAC5DE7D-1D2F-44E0-8ABE-A0CDDCD707D9}"/>
              </a:ext>
            </a:extLst>
          </p:cNvPr>
          <p:cNvPicPr>
            <a:picLocks noChangeAspect="1"/>
          </p:cNvPicPr>
          <p:nvPr/>
        </p:nvPicPr>
        <p:blipFill>
          <a:blip r:embed="rId2"/>
          <a:stretch>
            <a:fillRect/>
          </a:stretch>
        </p:blipFill>
        <p:spPr>
          <a:xfrm>
            <a:off x="2320999" y="3059518"/>
            <a:ext cx="3067050" cy="257175"/>
          </a:xfrm>
          <a:prstGeom prst="rect">
            <a:avLst/>
          </a:prstGeom>
        </p:spPr>
      </p:pic>
      <p:sp>
        <p:nvSpPr>
          <p:cNvPr id="10" name="Rectangle: Single Corner Snipped 9">
            <a:extLst>
              <a:ext uri="{FF2B5EF4-FFF2-40B4-BE49-F238E27FC236}">
                <a16:creationId xmlns:a16="http://schemas.microsoft.com/office/drawing/2014/main" id="{C682202D-8183-4F0E-9BE1-2B68FE6FCBAB}"/>
              </a:ext>
            </a:extLst>
          </p:cNvPr>
          <p:cNvSpPr/>
          <p:nvPr/>
        </p:nvSpPr>
        <p:spPr>
          <a:xfrm>
            <a:off x="1691552" y="2778752"/>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2CB347CD-0CB4-4CED-B633-0DD83CB573A8}"/>
              </a:ext>
            </a:extLst>
          </p:cNvPr>
          <p:cNvSpPr/>
          <p:nvPr/>
        </p:nvSpPr>
        <p:spPr>
          <a:xfrm>
            <a:off x="8292530" y="3072807"/>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2" name="Rectangle 11">
            <a:extLst>
              <a:ext uri="{FF2B5EF4-FFF2-40B4-BE49-F238E27FC236}">
                <a16:creationId xmlns:a16="http://schemas.microsoft.com/office/drawing/2014/main" id="{3BE4713C-D172-4C5C-99E8-2F0DFDD9A324}"/>
              </a:ext>
            </a:extLst>
          </p:cNvPr>
          <p:cNvSpPr/>
          <p:nvPr/>
        </p:nvSpPr>
        <p:spPr>
          <a:xfrm>
            <a:off x="8679879" y="3072806"/>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a:extLst>
              <a:ext uri="{FF2B5EF4-FFF2-40B4-BE49-F238E27FC236}">
                <a16:creationId xmlns:a16="http://schemas.microsoft.com/office/drawing/2014/main" id="{674CC732-AC2A-4294-967B-5AE59741F08F}"/>
              </a:ext>
            </a:extLst>
          </p:cNvPr>
          <p:cNvSpPr/>
          <p:nvPr/>
        </p:nvSpPr>
        <p:spPr>
          <a:xfrm>
            <a:off x="10185555" y="3072805"/>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E70CB157-D219-4170-A107-671D39E02B78}"/>
              </a:ext>
            </a:extLst>
          </p:cNvPr>
          <p:cNvSpPr/>
          <p:nvPr/>
        </p:nvSpPr>
        <p:spPr>
          <a:xfrm>
            <a:off x="7905181" y="3072805"/>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pic>
        <p:nvPicPr>
          <p:cNvPr id="15" name="Picture 14">
            <a:extLst>
              <a:ext uri="{FF2B5EF4-FFF2-40B4-BE49-F238E27FC236}">
                <a16:creationId xmlns:a16="http://schemas.microsoft.com/office/drawing/2014/main" id="{135C5F72-F0A5-448F-A630-6DD9F0097402}"/>
              </a:ext>
            </a:extLst>
          </p:cNvPr>
          <p:cNvPicPr>
            <a:picLocks noChangeAspect="1"/>
          </p:cNvPicPr>
          <p:nvPr/>
        </p:nvPicPr>
        <p:blipFill>
          <a:blip r:embed="rId2"/>
          <a:stretch>
            <a:fillRect/>
          </a:stretch>
        </p:blipFill>
        <p:spPr>
          <a:xfrm>
            <a:off x="7548250" y="3059518"/>
            <a:ext cx="3067050" cy="257175"/>
          </a:xfrm>
          <a:prstGeom prst="rect">
            <a:avLst/>
          </a:prstGeom>
        </p:spPr>
      </p:pic>
      <p:sp>
        <p:nvSpPr>
          <p:cNvPr id="17" name="Arrow: Right 16">
            <a:extLst>
              <a:ext uri="{FF2B5EF4-FFF2-40B4-BE49-F238E27FC236}">
                <a16:creationId xmlns:a16="http://schemas.microsoft.com/office/drawing/2014/main" id="{8150E335-91F8-4017-AA9B-B42D858FA927}"/>
              </a:ext>
            </a:extLst>
          </p:cNvPr>
          <p:cNvSpPr/>
          <p:nvPr/>
        </p:nvSpPr>
        <p:spPr>
          <a:xfrm>
            <a:off x="5549958" y="2862978"/>
            <a:ext cx="1224254" cy="650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8C9798-7ADB-43BA-A9D0-8EF74578720C}"/>
              </a:ext>
            </a:extLst>
          </p:cNvPr>
          <p:cNvSpPr/>
          <p:nvPr/>
        </p:nvSpPr>
        <p:spPr>
          <a:xfrm>
            <a:off x="7590458" y="3072803"/>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9" name="Rectangle 18">
            <a:extLst>
              <a:ext uri="{FF2B5EF4-FFF2-40B4-BE49-F238E27FC236}">
                <a16:creationId xmlns:a16="http://schemas.microsoft.com/office/drawing/2014/main" id="{E669EDE9-2FCA-4782-9A10-E7885A134BD2}"/>
              </a:ext>
            </a:extLst>
          </p:cNvPr>
          <p:cNvSpPr/>
          <p:nvPr/>
        </p:nvSpPr>
        <p:spPr>
          <a:xfrm>
            <a:off x="7926379" y="3072208"/>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20" name="Rectangle 19">
            <a:extLst>
              <a:ext uri="{FF2B5EF4-FFF2-40B4-BE49-F238E27FC236}">
                <a16:creationId xmlns:a16="http://schemas.microsoft.com/office/drawing/2014/main" id="{4D6AA09A-3B3E-481B-8A01-58D17785A519}"/>
              </a:ext>
            </a:extLst>
          </p:cNvPr>
          <p:cNvSpPr/>
          <p:nvPr/>
        </p:nvSpPr>
        <p:spPr>
          <a:xfrm>
            <a:off x="8308500" y="3072206"/>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21" name="Rectangle 20">
            <a:extLst>
              <a:ext uri="{FF2B5EF4-FFF2-40B4-BE49-F238E27FC236}">
                <a16:creationId xmlns:a16="http://schemas.microsoft.com/office/drawing/2014/main" id="{3E05065D-D01D-42AE-999C-D89665C778D9}"/>
              </a:ext>
            </a:extLst>
          </p:cNvPr>
          <p:cNvSpPr/>
          <p:nvPr/>
        </p:nvSpPr>
        <p:spPr>
          <a:xfrm>
            <a:off x="8675014" y="3072205"/>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a:extLst>
              <a:ext uri="{FF2B5EF4-FFF2-40B4-BE49-F238E27FC236}">
                <a16:creationId xmlns:a16="http://schemas.microsoft.com/office/drawing/2014/main" id="{BA1B49E9-2C76-488E-8637-D6556F17B13C}"/>
              </a:ext>
            </a:extLst>
          </p:cNvPr>
          <p:cNvSpPr/>
          <p:nvPr/>
        </p:nvSpPr>
        <p:spPr>
          <a:xfrm>
            <a:off x="9066565" y="307130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23" name="Rectangle 22">
            <a:extLst>
              <a:ext uri="{FF2B5EF4-FFF2-40B4-BE49-F238E27FC236}">
                <a16:creationId xmlns:a16="http://schemas.microsoft.com/office/drawing/2014/main" id="{8F20C9A6-BA4E-4218-BEBA-29CF09ED6AFA}"/>
              </a:ext>
            </a:extLst>
          </p:cNvPr>
          <p:cNvSpPr/>
          <p:nvPr/>
        </p:nvSpPr>
        <p:spPr>
          <a:xfrm>
            <a:off x="9451500" y="3071299"/>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4" name="Rectangle 23">
            <a:extLst>
              <a:ext uri="{FF2B5EF4-FFF2-40B4-BE49-F238E27FC236}">
                <a16:creationId xmlns:a16="http://schemas.microsoft.com/office/drawing/2014/main" id="{AC1977A3-6D0A-43D7-B3CF-D810DDAB6C4A}"/>
              </a:ext>
            </a:extLst>
          </p:cNvPr>
          <p:cNvSpPr/>
          <p:nvPr/>
        </p:nvSpPr>
        <p:spPr>
          <a:xfrm>
            <a:off x="9839725" y="3071298"/>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25" name="Rectangle 24">
            <a:extLst>
              <a:ext uri="{FF2B5EF4-FFF2-40B4-BE49-F238E27FC236}">
                <a16:creationId xmlns:a16="http://schemas.microsoft.com/office/drawing/2014/main" id="{031EC165-B5EE-45E3-AEF4-75BF1453D668}"/>
              </a:ext>
            </a:extLst>
          </p:cNvPr>
          <p:cNvSpPr/>
          <p:nvPr/>
        </p:nvSpPr>
        <p:spPr>
          <a:xfrm>
            <a:off x="10225337" y="3059505"/>
            <a:ext cx="387349" cy="2305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6" name="Rectangle 25">
            <a:extLst>
              <a:ext uri="{FF2B5EF4-FFF2-40B4-BE49-F238E27FC236}">
                <a16:creationId xmlns:a16="http://schemas.microsoft.com/office/drawing/2014/main" id="{96F87C78-E2C3-4976-A3D6-65E621C5DBC9}"/>
              </a:ext>
            </a:extLst>
          </p:cNvPr>
          <p:cNvSpPr/>
          <p:nvPr/>
        </p:nvSpPr>
        <p:spPr>
          <a:xfrm>
            <a:off x="3007615" y="5371021"/>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27" name="Rectangle 26">
            <a:extLst>
              <a:ext uri="{FF2B5EF4-FFF2-40B4-BE49-F238E27FC236}">
                <a16:creationId xmlns:a16="http://schemas.microsoft.com/office/drawing/2014/main" id="{C3A478E7-151D-4CD3-8D2C-F79582D45E11}"/>
              </a:ext>
            </a:extLst>
          </p:cNvPr>
          <p:cNvSpPr/>
          <p:nvPr/>
        </p:nvSpPr>
        <p:spPr>
          <a:xfrm>
            <a:off x="3394964" y="537102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8" name="Rectangle 27">
            <a:extLst>
              <a:ext uri="{FF2B5EF4-FFF2-40B4-BE49-F238E27FC236}">
                <a16:creationId xmlns:a16="http://schemas.microsoft.com/office/drawing/2014/main" id="{52A42B88-08DD-48C8-A054-25EBDB30A863}"/>
              </a:ext>
            </a:extLst>
          </p:cNvPr>
          <p:cNvSpPr/>
          <p:nvPr/>
        </p:nvSpPr>
        <p:spPr>
          <a:xfrm>
            <a:off x="4900640" y="5371019"/>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29" name="Rectangle 28">
            <a:extLst>
              <a:ext uri="{FF2B5EF4-FFF2-40B4-BE49-F238E27FC236}">
                <a16:creationId xmlns:a16="http://schemas.microsoft.com/office/drawing/2014/main" id="{78ABB03F-92E9-4A28-8E14-3A25A19752C7}"/>
              </a:ext>
            </a:extLst>
          </p:cNvPr>
          <p:cNvSpPr/>
          <p:nvPr/>
        </p:nvSpPr>
        <p:spPr>
          <a:xfrm>
            <a:off x="2620266" y="5371019"/>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pic>
        <p:nvPicPr>
          <p:cNvPr id="30" name="Picture 29">
            <a:extLst>
              <a:ext uri="{FF2B5EF4-FFF2-40B4-BE49-F238E27FC236}">
                <a16:creationId xmlns:a16="http://schemas.microsoft.com/office/drawing/2014/main" id="{5CF903D7-ED2A-4D20-85B9-5196ECF67C62}"/>
              </a:ext>
            </a:extLst>
          </p:cNvPr>
          <p:cNvPicPr>
            <a:picLocks noChangeAspect="1"/>
          </p:cNvPicPr>
          <p:nvPr/>
        </p:nvPicPr>
        <p:blipFill>
          <a:blip r:embed="rId2"/>
          <a:stretch>
            <a:fillRect/>
          </a:stretch>
        </p:blipFill>
        <p:spPr>
          <a:xfrm>
            <a:off x="2263335" y="5357732"/>
            <a:ext cx="3067050" cy="257175"/>
          </a:xfrm>
          <a:prstGeom prst="rect">
            <a:avLst/>
          </a:prstGeom>
        </p:spPr>
      </p:pic>
      <p:sp>
        <p:nvSpPr>
          <p:cNvPr id="31" name="Rectangle: Single Corner Snipped 30">
            <a:extLst>
              <a:ext uri="{FF2B5EF4-FFF2-40B4-BE49-F238E27FC236}">
                <a16:creationId xmlns:a16="http://schemas.microsoft.com/office/drawing/2014/main" id="{4232C788-DD56-404E-BF4F-7E2EE25B2F71}"/>
              </a:ext>
            </a:extLst>
          </p:cNvPr>
          <p:cNvSpPr/>
          <p:nvPr/>
        </p:nvSpPr>
        <p:spPr>
          <a:xfrm>
            <a:off x="1633888" y="5076966"/>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2" name="Arrow: Right 31">
            <a:extLst>
              <a:ext uri="{FF2B5EF4-FFF2-40B4-BE49-F238E27FC236}">
                <a16:creationId xmlns:a16="http://schemas.microsoft.com/office/drawing/2014/main" id="{0B13C5DC-26A2-4E06-AB2F-324D5DFE05BB}"/>
              </a:ext>
            </a:extLst>
          </p:cNvPr>
          <p:cNvSpPr/>
          <p:nvPr/>
        </p:nvSpPr>
        <p:spPr>
          <a:xfrm>
            <a:off x="5492294" y="5147905"/>
            <a:ext cx="1224254" cy="650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8EAFBD-E4EB-4272-8FC3-593A07234388}"/>
              </a:ext>
            </a:extLst>
          </p:cNvPr>
          <p:cNvSpPr/>
          <p:nvPr/>
        </p:nvSpPr>
        <p:spPr>
          <a:xfrm>
            <a:off x="8292530" y="5318738"/>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4" name="Rectangle 33">
            <a:extLst>
              <a:ext uri="{FF2B5EF4-FFF2-40B4-BE49-F238E27FC236}">
                <a16:creationId xmlns:a16="http://schemas.microsoft.com/office/drawing/2014/main" id="{2511BFDF-5499-44AC-B943-E4281857AC3A}"/>
              </a:ext>
            </a:extLst>
          </p:cNvPr>
          <p:cNvSpPr/>
          <p:nvPr/>
        </p:nvSpPr>
        <p:spPr>
          <a:xfrm>
            <a:off x="8679879" y="5318737"/>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5" name="Rectangle 34">
            <a:extLst>
              <a:ext uri="{FF2B5EF4-FFF2-40B4-BE49-F238E27FC236}">
                <a16:creationId xmlns:a16="http://schemas.microsoft.com/office/drawing/2014/main" id="{80C9E5E2-4FF8-4FB8-BA49-AA6D43816B93}"/>
              </a:ext>
            </a:extLst>
          </p:cNvPr>
          <p:cNvSpPr/>
          <p:nvPr/>
        </p:nvSpPr>
        <p:spPr>
          <a:xfrm>
            <a:off x="10185555" y="5318736"/>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6" name="Rectangle 35">
            <a:extLst>
              <a:ext uri="{FF2B5EF4-FFF2-40B4-BE49-F238E27FC236}">
                <a16:creationId xmlns:a16="http://schemas.microsoft.com/office/drawing/2014/main" id="{2DBDF6DE-5E75-467C-BAF2-A30D00185F1B}"/>
              </a:ext>
            </a:extLst>
          </p:cNvPr>
          <p:cNvSpPr/>
          <p:nvPr/>
        </p:nvSpPr>
        <p:spPr>
          <a:xfrm>
            <a:off x="7905181" y="5318736"/>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pic>
        <p:nvPicPr>
          <p:cNvPr id="37" name="Picture 36">
            <a:extLst>
              <a:ext uri="{FF2B5EF4-FFF2-40B4-BE49-F238E27FC236}">
                <a16:creationId xmlns:a16="http://schemas.microsoft.com/office/drawing/2014/main" id="{B64866A9-F444-4011-A364-B2B720A42573}"/>
              </a:ext>
            </a:extLst>
          </p:cNvPr>
          <p:cNvPicPr>
            <a:picLocks noChangeAspect="1"/>
          </p:cNvPicPr>
          <p:nvPr/>
        </p:nvPicPr>
        <p:blipFill>
          <a:blip r:embed="rId2"/>
          <a:stretch>
            <a:fillRect/>
          </a:stretch>
        </p:blipFill>
        <p:spPr>
          <a:xfrm>
            <a:off x="7548250" y="5305449"/>
            <a:ext cx="3067050" cy="257175"/>
          </a:xfrm>
          <a:prstGeom prst="rect">
            <a:avLst/>
          </a:prstGeom>
        </p:spPr>
      </p:pic>
      <p:sp>
        <p:nvSpPr>
          <p:cNvPr id="38" name="Rectangle: Single Corner Snipped 37">
            <a:extLst>
              <a:ext uri="{FF2B5EF4-FFF2-40B4-BE49-F238E27FC236}">
                <a16:creationId xmlns:a16="http://schemas.microsoft.com/office/drawing/2014/main" id="{C5ED9CE9-AF04-45E9-B709-56A9B604C10A}"/>
              </a:ext>
            </a:extLst>
          </p:cNvPr>
          <p:cNvSpPr/>
          <p:nvPr/>
        </p:nvSpPr>
        <p:spPr>
          <a:xfrm>
            <a:off x="6918803" y="5024683"/>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Rectangle 38">
            <a:extLst>
              <a:ext uri="{FF2B5EF4-FFF2-40B4-BE49-F238E27FC236}">
                <a16:creationId xmlns:a16="http://schemas.microsoft.com/office/drawing/2014/main" id="{DA03ECAC-C42B-4B93-95F1-62117294DB4A}"/>
              </a:ext>
            </a:extLst>
          </p:cNvPr>
          <p:cNvSpPr/>
          <p:nvPr/>
        </p:nvSpPr>
        <p:spPr>
          <a:xfrm>
            <a:off x="7926379" y="5319660"/>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40" name="Rectangle 39">
            <a:extLst>
              <a:ext uri="{FF2B5EF4-FFF2-40B4-BE49-F238E27FC236}">
                <a16:creationId xmlns:a16="http://schemas.microsoft.com/office/drawing/2014/main" id="{51AE182D-EE8D-4015-A937-38F038B6BE1D}"/>
              </a:ext>
            </a:extLst>
          </p:cNvPr>
          <p:cNvSpPr/>
          <p:nvPr/>
        </p:nvSpPr>
        <p:spPr>
          <a:xfrm>
            <a:off x="9839724" y="5319972"/>
            <a:ext cx="387349" cy="230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6" name="Rectangle: Single Corner Snipped 15">
            <a:extLst>
              <a:ext uri="{FF2B5EF4-FFF2-40B4-BE49-F238E27FC236}">
                <a16:creationId xmlns:a16="http://schemas.microsoft.com/office/drawing/2014/main" id="{7DBB69DE-FDCF-4060-8801-80A4261A3E5B}"/>
              </a:ext>
            </a:extLst>
          </p:cNvPr>
          <p:cNvSpPr/>
          <p:nvPr/>
        </p:nvSpPr>
        <p:spPr>
          <a:xfrm>
            <a:off x="6918803" y="2778752"/>
            <a:ext cx="744280" cy="79212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30665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74B2-1037-4F85-B818-2D0C4DD9B764}"/>
              </a:ext>
            </a:extLst>
          </p:cNvPr>
          <p:cNvSpPr>
            <a:spLocks noGrp="1"/>
          </p:cNvSpPr>
          <p:nvPr>
            <p:ph type="title"/>
          </p:nvPr>
        </p:nvSpPr>
        <p:spPr/>
        <p:txBody>
          <a:bodyPr/>
          <a:lstStyle/>
          <a:p>
            <a:r>
              <a:rPr lang="en-US" dirty="0"/>
              <a:t>Approach – Wisdom of Crowds</a:t>
            </a:r>
          </a:p>
        </p:txBody>
      </p:sp>
      <p:sp>
        <p:nvSpPr>
          <p:cNvPr id="3" name="Content Placeholder 2">
            <a:extLst>
              <a:ext uri="{FF2B5EF4-FFF2-40B4-BE49-F238E27FC236}">
                <a16:creationId xmlns:a16="http://schemas.microsoft.com/office/drawing/2014/main" id="{7F3DACF4-EB35-45F4-A0FA-A9E4046E903E}"/>
              </a:ext>
            </a:extLst>
          </p:cNvPr>
          <p:cNvSpPr>
            <a:spLocks noGrp="1"/>
          </p:cNvSpPr>
          <p:nvPr>
            <p:ph idx="1"/>
          </p:nvPr>
        </p:nvSpPr>
        <p:spPr/>
        <p:txBody>
          <a:bodyPr/>
          <a:lstStyle/>
          <a:p>
            <a:r>
              <a:rPr lang="en-US" dirty="0"/>
              <a:t>A crowd was created from combinations of every implemented crossover and mutation methods.  </a:t>
            </a:r>
          </a:p>
          <a:p>
            <a:pPr lvl="1"/>
            <a:r>
              <a:rPr lang="en-US" dirty="0"/>
              <a:t>Each genetic algorithm in the crowd shared:</a:t>
            </a:r>
          </a:p>
          <a:p>
            <a:pPr lvl="2"/>
            <a:r>
              <a:rPr lang="en-US" dirty="0"/>
              <a:t>population size</a:t>
            </a:r>
          </a:p>
          <a:p>
            <a:pPr lvl="2"/>
            <a:r>
              <a:rPr lang="en-US" dirty="0"/>
              <a:t>mutation probabilities</a:t>
            </a:r>
          </a:p>
          <a:p>
            <a:pPr lvl="2"/>
            <a:r>
              <a:rPr lang="en-US" dirty="0"/>
              <a:t>crossover probabilities</a:t>
            </a:r>
          </a:p>
          <a:p>
            <a:pPr lvl="2"/>
            <a:r>
              <a:rPr lang="en-US" dirty="0"/>
              <a:t>epoch thresholds</a:t>
            </a:r>
          </a:p>
          <a:p>
            <a:pPr marL="201168" lvl="1" indent="0">
              <a:buNone/>
            </a:pPr>
            <a:endParaRPr lang="en-US" dirty="0"/>
          </a:p>
          <a:p>
            <a:pPr lvl="1"/>
            <a:endParaRPr lang="en-US" dirty="0"/>
          </a:p>
        </p:txBody>
      </p:sp>
      <p:grpSp>
        <p:nvGrpSpPr>
          <p:cNvPr id="8" name="Group 7">
            <a:extLst>
              <a:ext uri="{FF2B5EF4-FFF2-40B4-BE49-F238E27FC236}">
                <a16:creationId xmlns:a16="http://schemas.microsoft.com/office/drawing/2014/main" id="{A0984879-27C7-4AC1-B4F0-57708AE4D9F9}"/>
              </a:ext>
            </a:extLst>
          </p:cNvPr>
          <p:cNvGrpSpPr/>
          <p:nvPr/>
        </p:nvGrpSpPr>
        <p:grpSpPr>
          <a:xfrm>
            <a:off x="5621020" y="3027675"/>
            <a:ext cx="6054090" cy="3314700"/>
            <a:chOff x="4909820" y="2926075"/>
            <a:chExt cx="6054090" cy="3314700"/>
          </a:xfrm>
        </p:grpSpPr>
        <p:pic>
          <p:nvPicPr>
            <p:cNvPr id="5" name="Graphic 4" descr="Group of men">
              <a:extLst>
                <a:ext uri="{FF2B5EF4-FFF2-40B4-BE49-F238E27FC236}">
                  <a16:creationId xmlns:a16="http://schemas.microsoft.com/office/drawing/2014/main" id="{A4DF58CF-56EA-4D27-8540-0FF195122A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9820" y="2926075"/>
              <a:ext cx="3314700" cy="3314700"/>
            </a:xfrm>
            <a:prstGeom prst="rect">
              <a:avLst/>
            </a:prstGeom>
          </p:spPr>
        </p:pic>
        <p:pic>
          <p:nvPicPr>
            <p:cNvPr id="7" name="Graphic 6" descr="Group of men">
              <a:extLst>
                <a:ext uri="{FF2B5EF4-FFF2-40B4-BE49-F238E27FC236}">
                  <a16:creationId xmlns:a16="http://schemas.microsoft.com/office/drawing/2014/main" id="{F305C355-CACD-48FB-A50F-03A609DD5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210" y="2926075"/>
              <a:ext cx="3314700" cy="3314700"/>
            </a:xfrm>
            <a:prstGeom prst="rect">
              <a:avLst/>
            </a:prstGeom>
          </p:spPr>
        </p:pic>
      </p:grpSp>
      <p:sp>
        <p:nvSpPr>
          <p:cNvPr id="9" name="TextBox 8">
            <a:extLst>
              <a:ext uri="{FF2B5EF4-FFF2-40B4-BE49-F238E27FC236}">
                <a16:creationId xmlns:a16="http://schemas.microsoft.com/office/drawing/2014/main" id="{9805422C-63BD-4674-8D0C-1DBD0D7E18AC}"/>
              </a:ext>
            </a:extLst>
          </p:cNvPr>
          <p:cNvSpPr txBox="1"/>
          <p:nvPr/>
        </p:nvSpPr>
        <p:spPr>
          <a:xfrm>
            <a:off x="5538470" y="5973043"/>
            <a:ext cx="1739900" cy="369332"/>
          </a:xfrm>
          <a:prstGeom prst="rect">
            <a:avLst/>
          </a:prstGeom>
          <a:noFill/>
        </p:spPr>
        <p:txBody>
          <a:bodyPr wrap="square" rtlCol="0">
            <a:spAutoFit/>
          </a:bodyPr>
          <a:lstStyle/>
          <a:p>
            <a:r>
              <a:rPr lang="en-US" dirty="0"/>
              <a:t>UNIFORM_RSM</a:t>
            </a:r>
          </a:p>
        </p:txBody>
      </p:sp>
      <p:sp>
        <p:nvSpPr>
          <p:cNvPr id="10" name="TextBox 9">
            <a:extLst>
              <a:ext uri="{FF2B5EF4-FFF2-40B4-BE49-F238E27FC236}">
                <a16:creationId xmlns:a16="http://schemas.microsoft.com/office/drawing/2014/main" id="{E88F7232-5FB0-4369-AE57-4D3F92072F38}"/>
              </a:ext>
            </a:extLst>
          </p:cNvPr>
          <p:cNvSpPr txBox="1"/>
          <p:nvPr/>
        </p:nvSpPr>
        <p:spPr>
          <a:xfrm>
            <a:off x="6313170" y="3027675"/>
            <a:ext cx="2047240" cy="369332"/>
          </a:xfrm>
          <a:prstGeom prst="rect">
            <a:avLst/>
          </a:prstGeom>
          <a:noFill/>
        </p:spPr>
        <p:txBody>
          <a:bodyPr wrap="square" rtlCol="0">
            <a:spAutoFit/>
          </a:bodyPr>
          <a:lstStyle/>
          <a:p>
            <a:r>
              <a:rPr lang="en-US" dirty="0"/>
              <a:t>UNIFORM_TWORS</a:t>
            </a:r>
          </a:p>
        </p:txBody>
      </p:sp>
      <p:sp>
        <p:nvSpPr>
          <p:cNvPr id="11" name="TextBox 10">
            <a:extLst>
              <a:ext uri="{FF2B5EF4-FFF2-40B4-BE49-F238E27FC236}">
                <a16:creationId xmlns:a16="http://schemas.microsoft.com/office/drawing/2014/main" id="{75D7CD2C-D109-45F8-8D95-CAED61C92DBB}"/>
              </a:ext>
            </a:extLst>
          </p:cNvPr>
          <p:cNvSpPr txBox="1"/>
          <p:nvPr/>
        </p:nvSpPr>
        <p:spPr>
          <a:xfrm>
            <a:off x="7624445" y="5973043"/>
            <a:ext cx="1138555" cy="369332"/>
          </a:xfrm>
          <a:prstGeom prst="rect">
            <a:avLst/>
          </a:prstGeom>
          <a:noFill/>
        </p:spPr>
        <p:txBody>
          <a:bodyPr wrap="square" rtlCol="0">
            <a:spAutoFit/>
          </a:bodyPr>
          <a:lstStyle/>
          <a:p>
            <a:r>
              <a:rPr lang="en-US" dirty="0"/>
              <a:t>PM_RMS</a:t>
            </a:r>
          </a:p>
        </p:txBody>
      </p:sp>
      <p:sp>
        <p:nvSpPr>
          <p:cNvPr id="12" name="TextBox 11">
            <a:extLst>
              <a:ext uri="{FF2B5EF4-FFF2-40B4-BE49-F238E27FC236}">
                <a16:creationId xmlns:a16="http://schemas.microsoft.com/office/drawing/2014/main" id="{59A5ACB7-4180-4E85-8759-4ED59DCFD3CD}"/>
              </a:ext>
            </a:extLst>
          </p:cNvPr>
          <p:cNvSpPr txBox="1"/>
          <p:nvPr/>
        </p:nvSpPr>
        <p:spPr>
          <a:xfrm>
            <a:off x="8470900" y="3027675"/>
            <a:ext cx="1321753" cy="369332"/>
          </a:xfrm>
          <a:prstGeom prst="rect">
            <a:avLst/>
          </a:prstGeom>
          <a:noFill/>
        </p:spPr>
        <p:txBody>
          <a:bodyPr wrap="square" rtlCol="0">
            <a:spAutoFit/>
          </a:bodyPr>
          <a:lstStyle/>
          <a:p>
            <a:r>
              <a:rPr lang="en-US" dirty="0"/>
              <a:t>PM_TWORS</a:t>
            </a:r>
          </a:p>
        </p:txBody>
      </p:sp>
      <p:sp>
        <p:nvSpPr>
          <p:cNvPr id="13" name="TextBox 12">
            <a:extLst>
              <a:ext uri="{FF2B5EF4-FFF2-40B4-BE49-F238E27FC236}">
                <a16:creationId xmlns:a16="http://schemas.microsoft.com/office/drawing/2014/main" id="{6C0EC8B3-66AC-485C-8D93-F1584CA9CC79}"/>
              </a:ext>
            </a:extLst>
          </p:cNvPr>
          <p:cNvSpPr txBox="1"/>
          <p:nvPr/>
        </p:nvSpPr>
        <p:spPr>
          <a:xfrm>
            <a:off x="9281795" y="5973043"/>
            <a:ext cx="1951197" cy="369332"/>
          </a:xfrm>
          <a:prstGeom prst="rect">
            <a:avLst/>
          </a:prstGeom>
          <a:noFill/>
        </p:spPr>
        <p:txBody>
          <a:bodyPr wrap="square" rtlCol="0">
            <a:spAutoFit/>
          </a:bodyPr>
          <a:lstStyle/>
          <a:p>
            <a:r>
              <a:rPr lang="en-US" dirty="0"/>
              <a:t>ORDERED_RMS</a:t>
            </a:r>
          </a:p>
        </p:txBody>
      </p:sp>
      <p:sp>
        <p:nvSpPr>
          <p:cNvPr id="14" name="TextBox 13">
            <a:extLst>
              <a:ext uri="{FF2B5EF4-FFF2-40B4-BE49-F238E27FC236}">
                <a16:creationId xmlns:a16="http://schemas.microsoft.com/office/drawing/2014/main" id="{1225AFBC-66BD-4715-AB2D-1712583EB1FF}"/>
              </a:ext>
            </a:extLst>
          </p:cNvPr>
          <p:cNvSpPr txBox="1"/>
          <p:nvPr/>
        </p:nvSpPr>
        <p:spPr>
          <a:xfrm>
            <a:off x="10019188" y="2971601"/>
            <a:ext cx="1951197" cy="369332"/>
          </a:xfrm>
          <a:prstGeom prst="rect">
            <a:avLst/>
          </a:prstGeom>
          <a:noFill/>
        </p:spPr>
        <p:txBody>
          <a:bodyPr wrap="square" rtlCol="0">
            <a:spAutoFit/>
          </a:bodyPr>
          <a:lstStyle/>
          <a:p>
            <a:r>
              <a:rPr lang="en-US" dirty="0"/>
              <a:t>ORDERED_TWORS</a:t>
            </a:r>
          </a:p>
        </p:txBody>
      </p:sp>
    </p:spTree>
    <p:extLst>
      <p:ext uri="{BB962C8B-B14F-4D97-AF65-F5344CB8AC3E}">
        <p14:creationId xmlns:p14="http://schemas.microsoft.com/office/powerpoint/2010/main" val="80252905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141"/>
      </a:dk2>
      <a:lt2>
        <a:srgbClr val="E8E2E2"/>
      </a:lt2>
      <a:accent1>
        <a:srgbClr val="45AFB0"/>
      </a:accent1>
      <a:accent2>
        <a:srgbClr val="3B7EB1"/>
      </a:accent2>
      <a:accent3>
        <a:srgbClr val="4D5FC3"/>
      </a:accent3>
      <a:accent4>
        <a:srgbClr val="684BB8"/>
      </a:accent4>
      <a:accent5>
        <a:srgbClr val="9D4DC3"/>
      </a:accent5>
      <a:accent6>
        <a:srgbClr val="B13BA6"/>
      </a:accent6>
      <a:hlink>
        <a:srgbClr val="C65554"/>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TotalTime>
  <Words>1296</Words>
  <Application>Microsoft Office PowerPoint</Application>
  <PresentationFormat>Widescreen</PresentationFormat>
  <Paragraphs>328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RetrospectVTI</vt:lpstr>
      <vt:lpstr>Vehicle Routing Problem: Wisdom of Crowds using Genetic Algorithms</vt:lpstr>
      <vt:lpstr>The Vehicle Routing Problem</vt:lpstr>
      <vt:lpstr>Approach – Genetic Algorithms</vt:lpstr>
      <vt:lpstr>Approach – Genetic Algorithms</vt:lpstr>
      <vt:lpstr>Approach – Genetic Algorithms</vt:lpstr>
      <vt:lpstr>Approach – Crossover Methods</vt:lpstr>
      <vt:lpstr>Approach – Genetic Algorithms</vt:lpstr>
      <vt:lpstr>Approach – Mutation Methods</vt:lpstr>
      <vt:lpstr>Approach – Wisdom of Crowds</vt:lpstr>
      <vt:lpstr>Approach – Wisdom of Crowds</vt:lpstr>
      <vt:lpstr>Approach – Wisdom of Crowds</vt:lpstr>
      <vt:lpstr>Results</vt:lpstr>
      <vt:lpstr>Survey of 20 Tests (1 Depot, 20 Customers)</vt:lpstr>
      <vt:lpstr>Survey of 20 Tests (19 Depots, 20 Customers)</vt:lpstr>
      <vt:lpstr>Findings</vt:lpstr>
      <vt:lpstr>Future Work</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Routing Problem: Wisdom of Crowds using Genetic Algorithms</dc:title>
  <dc:creator>Jacob Cassady</dc:creator>
  <cp:lastModifiedBy>Jacob Cassady</cp:lastModifiedBy>
  <cp:revision>1</cp:revision>
  <dcterms:created xsi:type="dcterms:W3CDTF">2019-11-13T00:59:06Z</dcterms:created>
  <dcterms:modified xsi:type="dcterms:W3CDTF">2019-11-13T01:01:23Z</dcterms:modified>
</cp:coreProperties>
</file>