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fb43cbf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fb43cbf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fb43cbff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fb43cbff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first phase is cloning the signal code from a remote controller and save signal code and device name in Firebase.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b43cbf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b43cbf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second phase is controlling devices by using Blynk application. Blynk is the application that use to control the microcontroller, so we can control devices when we are outside.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b43cbf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b43cbf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third phase is controlling devices with other microcontroller. We want one microcontroller as a broker and send the signal code to client microcontroller to control devices at another room.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b43cbff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b43cbff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h"/>
              <a:t>The last phase is detection. We don't only use infrared sensor to send data. We can detect object that pass to infrared light. So we want to detect human go inside the room and turn on air conditioner and TV.</a:t>
            </a:r>
            <a:endParaRPr/>
          </a:p>
          <a:p>
            <a:pPr indent="0" lvl="0" marL="0" rtl="0" algn="l">
              <a:spcBef>
                <a:spcPts val="0"/>
              </a:spcBef>
              <a:spcAft>
                <a:spcPts val="0"/>
              </a:spcAft>
              <a:buNone/>
            </a:pPr>
            <a:r>
              <a:t/>
            </a:r>
            <a:endParaRPr/>
          </a:p>
          <a:p>
            <a:pPr indent="0" lvl="0" marL="0" rtl="0" algn="l">
              <a:spcBef>
                <a:spcPts val="0"/>
              </a:spcBef>
              <a:spcAft>
                <a:spcPts val="0"/>
              </a:spcAft>
              <a:buNone/>
            </a:pPr>
            <a:r>
              <a:rPr lang="th"/>
              <a:t>So this is our project Thank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2f252e6e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2f252e6e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2f252e6e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2f252e6e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8.jpg"/><Relationship Id="rId5" Type="http://schemas.openxmlformats.org/officeDocument/2006/relationships/image" Target="../media/image14.jpg"/><Relationship Id="rId6"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200" y="0"/>
            <a:ext cx="4593900" cy="51549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506475" y="1378875"/>
            <a:ext cx="33153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4800">
                <a:solidFill>
                  <a:srgbClr val="FFFFFF"/>
                </a:solidFill>
                <a:latin typeface="Roboto"/>
                <a:ea typeface="Roboto"/>
                <a:cs typeface="Roboto"/>
                <a:sym typeface="Roboto"/>
              </a:rPr>
              <a:t>PROGRESS</a:t>
            </a:r>
            <a:endParaRPr sz="4800">
              <a:solidFill>
                <a:srgbClr val="FFFFFF"/>
              </a:solidFill>
              <a:latin typeface="Roboto"/>
              <a:ea typeface="Roboto"/>
              <a:cs typeface="Roboto"/>
              <a:sym typeface="Roboto"/>
            </a:endParaRPr>
          </a:p>
        </p:txBody>
      </p:sp>
      <p:sp>
        <p:nvSpPr>
          <p:cNvPr id="56" name="Google Shape;56;p13"/>
          <p:cNvSpPr txBox="1"/>
          <p:nvPr/>
        </p:nvSpPr>
        <p:spPr>
          <a:xfrm>
            <a:off x="411438" y="2629250"/>
            <a:ext cx="3180900" cy="4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th">
                <a:solidFill>
                  <a:srgbClr val="FFFFFF"/>
                </a:solidFill>
                <a:latin typeface="Roboto"/>
                <a:ea typeface="Roboto"/>
                <a:cs typeface="Roboto"/>
                <a:sym typeface="Roboto"/>
              </a:rPr>
              <a:t>5913094 Soravis Varayuththasawad</a:t>
            </a:r>
            <a:endParaRPr>
              <a:solidFill>
                <a:srgbClr val="FFFFFF"/>
              </a:solidFill>
              <a:latin typeface="Roboto"/>
              <a:ea typeface="Roboto"/>
              <a:cs typeface="Roboto"/>
              <a:sym typeface="Roboto"/>
            </a:endParaRPr>
          </a:p>
        </p:txBody>
      </p:sp>
      <p:sp>
        <p:nvSpPr>
          <p:cNvPr id="57" name="Google Shape;57;p13"/>
          <p:cNvSpPr txBox="1"/>
          <p:nvPr/>
        </p:nvSpPr>
        <p:spPr>
          <a:xfrm>
            <a:off x="447913" y="2351975"/>
            <a:ext cx="3180900" cy="4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th">
                <a:solidFill>
                  <a:srgbClr val="FFFFFF"/>
                </a:solidFill>
                <a:latin typeface="Roboto"/>
                <a:ea typeface="Roboto"/>
                <a:cs typeface="Roboto"/>
                <a:sym typeface="Roboto"/>
              </a:rPr>
              <a:t>5912046 Prutchakorn Ngamsuanplu</a:t>
            </a:r>
            <a:endParaRPr>
              <a:solidFill>
                <a:srgbClr val="FFFFFF"/>
              </a:solidFill>
              <a:latin typeface="Roboto"/>
              <a:ea typeface="Roboto"/>
              <a:cs typeface="Roboto"/>
              <a:sym typeface="Roboto"/>
            </a:endParaRPr>
          </a:p>
        </p:txBody>
      </p:sp>
      <p:sp>
        <p:nvSpPr>
          <p:cNvPr id="58" name="Google Shape;58;p13"/>
          <p:cNvSpPr txBox="1"/>
          <p:nvPr/>
        </p:nvSpPr>
        <p:spPr>
          <a:xfrm>
            <a:off x="5470600" y="1378875"/>
            <a:ext cx="772200" cy="87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4800">
                <a:solidFill>
                  <a:srgbClr val="28A858"/>
                </a:solidFill>
                <a:latin typeface="Roboto"/>
                <a:ea typeface="Roboto"/>
                <a:cs typeface="Roboto"/>
                <a:sym typeface="Roboto"/>
              </a:rPr>
              <a:t>H</a:t>
            </a:r>
            <a:endParaRPr>
              <a:solidFill>
                <a:srgbClr val="28A858"/>
              </a:solidFill>
            </a:endParaRPr>
          </a:p>
        </p:txBody>
      </p:sp>
      <p:sp>
        <p:nvSpPr>
          <p:cNvPr id="59" name="Google Shape;59;p13"/>
          <p:cNvSpPr txBox="1"/>
          <p:nvPr/>
        </p:nvSpPr>
        <p:spPr>
          <a:xfrm>
            <a:off x="6426000" y="1378875"/>
            <a:ext cx="772200" cy="87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4800">
                <a:solidFill>
                  <a:srgbClr val="28A858"/>
                </a:solidFill>
                <a:latin typeface="Roboto"/>
                <a:ea typeface="Roboto"/>
                <a:cs typeface="Roboto"/>
                <a:sym typeface="Roboto"/>
              </a:rPr>
              <a:t>C</a:t>
            </a:r>
            <a:endParaRPr>
              <a:solidFill>
                <a:srgbClr val="28A858"/>
              </a:solidFill>
            </a:endParaRPr>
          </a:p>
        </p:txBody>
      </p:sp>
      <p:sp>
        <p:nvSpPr>
          <p:cNvPr id="60" name="Google Shape;60;p13"/>
          <p:cNvSpPr txBox="1"/>
          <p:nvPr/>
        </p:nvSpPr>
        <p:spPr>
          <a:xfrm>
            <a:off x="7381400" y="1378875"/>
            <a:ext cx="772200" cy="87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4800">
                <a:solidFill>
                  <a:srgbClr val="28A858"/>
                </a:solidFill>
                <a:latin typeface="Roboto"/>
                <a:ea typeface="Roboto"/>
                <a:cs typeface="Roboto"/>
                <a:sym typeface="Roboto"/>
              </a:rPr>
              <a:t>I</a:t>
            </a:r>
            <a:endParaRPr>
              <a:solidFill>
                <a:srgbClr val="28A858"/>
              </a:solidFill>
            </a:endParaRPr>
          </a:p>
        </p:txBody>
      </p:sp>
      <p:sp>
        <p:nvSpPr>
          <p:cNvPr id="61" name="Google Shape;61;p13"/>
          <p:cNvSpPr txBox="1"/>
          <p:nvPr/>
        </p:nvSpPr>
        <p:spPr>
          <a:xfrm>
            <a:off x="5549125" y="2258475"/>
            <a:ext cx="31809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999999"/>
                </a:solidFill>
                <a:latin typeface="Roboto"/>
                <a:ea typeface="Roboto"/>
                <a:cs typeface="Roboto"/>
                <a:sym typeface="Roboto"/>
              </a:rPr>
              <a:t>HOME</a:t>
            </a:r>
            <a:endParaRPr sz="1200">
              <a:solidFill>
                <a:srgbClr val="999999"/>
              </a:solidFill>
              <a:latin typeface="Roboto"/>
              <a:ea typeface="Roboto"/>
              <a:cs typeface="Roboto"/>
              <a:sym typeface="Roboto"/>
            </a:endParaRPr>
          </a:p>
        </p:txBody>
      </p:sp>
      <p:sp>
        <p:nvSpPr>
          <p:cNvPr id="62" name="Google Shape;62;p13"/>
          <p:cNvSpPr txBox="1"/>
          <p:nvPr/>
        </p:nvSpPr>
        <p:spPr>
          <a:xfrm>
            <a:off x="5549125" y="2493750"/>
            <a:ext cx="12435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999999"/>
                </a:solidFill>
                <a:latin typeface="Roboto"/>
                <a:ea typeface="Roboto"/>
                <a:cs typeface="Roboto"/>
                <a:sym typeface="Roboto"/>
              </a:rPr>
              <a:t>CONTROLLER</a:t>
            </a:r>
            <a:endParaRPr/>
          </a:p>
        </p:txBody>
      </p:sp>
      <p:sp>
        <p:nvSpPr>
          <p:cNvPr id="63" name="Google Shape;63;p13"/>
          <p:cNvSpPr txBox="1"/>
          <p:nvPr/>
        </p:nvSpPr>
        <p:spPr>
          <a:xfrm>
            <a:off x="5549125" y="2743275"/>
            <a:ext cx="12435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999999"/>
                </a:solidFill>
                <a:latin typeface="Roboto"/>
                <a:ea typeface="Roboto"/>
                <a:cs typeface="Roboto"/>
                <a:sym typeface="Roboto"/>
              </a:rPr>
              <a:t>INFRARED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70" name="Google Shape;70;p14"/>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71" name="Google Shape;71;p14"/>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A858"/>
              </a:solidFill>
            </a:endParaRPr>
          </a:p>
        </p:txBody>
      </p:sp>
      <p:sp>
        <p:nvSpPr>
          <p:cNvPr id="72" name="Google Shape;72;p14"/>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1056000" y="1556612"/>
            <a:ext cx="934275" cy="934275"/>
          </a:xfrm>
          <a:prstGeom prst="rect">
            <a:avLst/>
          </a:prstGeom>
          <a:noFill/>
          <a:ln>
            <a:noFill/>
          </a:ln>
        </p:spPr>
      </p:pic>
      <p:cxnSp>
        <p:nvCxnSpPr>
          <p:cNvPr id="74" name="Google Shape;74;p14"/>
          <p:cNvCxnSpPr/>
          <p:nvPr/>
        </p:nvCxnSpPr>
        <p:spPr>
          <a:xfrm>
            <a:off x="2392200" y="2034700"/>
            <a:ext cx="1422600" cy="0"/>
          </a:xfrm>
          <a:prstGeom prst="straightConnector1">
            <a:avLst/>
          </a:prstGeom>
          <a:noFill/>
          <a:ln cap="flat" cmpd="sng" w="9525">
            <a:solidFill>
              <a:schemeClr val="dk2"/>
            </a:solidFill>
            <a:prstDash val="dash"/>
            <a:round/>
            <a:headEnd len="med" w="med" type="none"/>
            <a:tailEnd len="med" w="med" type="triangle"/>
          </a:ln>
        </p:spPr>
      </p:cxnSp>
      <p:sp>
        <p:nvSpPr>
          <p:cNvPr id="75" name="Google Shape;75;p14"/>
          <p:cNvSpPr txBox="1"/>
          <p:nvPr/>
        </p:nvSpPr>
        <p:spPr>
          <a:xfrm>
            <a:off x="932125" y="252352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REMOTE</a:t>
            </a:r>
            <a:endParaRPr sz="1200">
              <a:latin typeface="Roboto"/>
              <a:ea typeface="Roboto"/>
              <a:cs typeface="Roboto"/>
              <a:sym typeface="Roboto"/>
            </a:endParaRPr>
          </a:p>
        </p:txBody>
      </p:sp>
      <p:sp>
        <p:nvSpPr>
          <p:cNvPr id="76" name="Google Shape;76;p14"/>
          <p:cNvSpPr txBox="1"/>
          <p:nvPr/>
        </p:nvSpPr>
        <p:spPr>
          <a:xfrm>
            <a:off x="2443400" y="17107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sp>
        <p:nvSpPr>
          <p:cNvPr id="77" name="Google Shape;77;p14"/>
          <p:cNvSpPr txBox="1"/>
          <p:nvPr/>
        </p:nvSpPr>
        <p:spPr>
          <a:xfrm>
            <a:off x="3771300" y="249087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RX</a:t>
            </a:r>
            <a:endParaRPr sz="1200">
              <a:latin typeface="Roboto"/>
              <a:ea typeface="Roboto"/>
              <a:cs typeface="Roboto"/>
              <a:sym typeface="Roboto"/>
            </a:endParaRPr>
          </a:p>
        </p:txBody>
      </p:sp>
      <p:cxnSp>
        <p:nvCxnSpPr>
          <p:cNvPr id="78" name="Google Shape;78;p14"/>
          <p:cNvCxnSpPr/>
          <p:nvPr/>
        </p:nvCxnSpPr>
        <p:spPr>
          <a:xfrm>
            <a:off x="4858150" y="2034700"/>
            <a:ext cx="2020800" cy="0"/>
          </a:xfrm>
          <a:prstGeom prst="straightConnector1">
            <a:avLst/>
          </a:prstGeom>
          <a:noFill/>
          <a:ln cap="flat" cmpd="sng" w="9525">
            <a:solidFill>
              <a:schemeClr val="dk2"/>
            </a:solidFill>
            <a:prstDash val="dash"/>
            <a:round/>
            <a:headEnd len="med" w="med" type="none"/>
            <a:tailEnd len="med" w="med" type="triangle"/>
          </a:ln>
        </p:spPr>
      </p:cxnSp>
      <p:sp>
        <p:nvSpPr>
          <p:cNvPr id="79" name="Google Shape;79;p14"/>
          <p:cNvSpPr txBox="1"/>
          <p:nvPr/>
        </p:nvSpPr>
        <p:spPr>
          <a:xfrm>
            <a:off x="4740750" y="17107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cxnSp>
        <p:nvCxnSpPr>
          <p:cNvPr id="80" name="Google Shape;80;p14"/>
          <p:cNvCxnSpPr/>
          <p:nvPr/>
        </p:nvCxnSpPr>
        <p:spPr>
          <a:xfrm>
            <a:off x="5704450" y="1888800"/>
            <a:ext cx="350100" cy="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4"/>
          <p:cNvSpPr txBox="1"/>
          <p:nvPr/>
        </p:nvSpPr>
        <p:spPr>
          <a:xfrm>
            <a:off x="5754050" y="17268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a:t>
            </a:r>
            <a:endParaRPr sz="1200">
              <a:latin typeface="Roboto"/>
              <a:ea typeface="Roboto"/>
              <a:cs typeface="Roboto"/>
              <a:sym typeface="Roboto"/>
            </a:endParaRPr>
          </a:p>
        </p:txBody>
      </p:sp>
      <p:cxnSp>
        <p:nvCxnSpPr>
          <p:cNvPr id="82" name="Google Shape;82;p14"/>
          <p:cNvCxnSpPr/>
          <p:nvPr/>
        </p:nvCxnSpPr>
        <p:spPr>
          <a:xfrm flipH="1">
            <a:off x="5135425" y="2625675"/>
            <a:ext cx="1831200" cy="736800"/>
          </a:xfrm>
          <a:prstGeom prst="straightConnector1">
            <a:avLst/>
          </a:prstGeom>
          <a:noFill/>
          <a:ln cap="flat" cmpd="sng" w="9525">
            <a:solidFill>
              <a:schemeClr val="dk2"/>
            </a:solidFill>
            <a:prstDash val="dash"/>
            <a:round/>
            <a:headEnd len="med" w="med" type="none"/>
            <a:tailEnd len="med" w="med" type="triangle"/>
          </a:ln>
        </p:spPr>
      </p:cxnSp>
      <p:sp>
        <p:nvSpPr>
          <p:cNvPr id="83" name="Google Shape;83;p14"/>
          <p:cNvSpPr txBox="1"/>
          <p:nvPr/>
        </p:nvSpPr>
        <p:spPr>
          <a:xfrm>
            <a:off x="5704450" y="307110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PUSH DATA</a:t>
            </a:r>
            <a:endParaRPr sz="1200">
              <a:latin typeface="Roboto"/>
              <a:ea typeface="Roboto"/>
              <a:cs typeface="Roboto"/>
              <a:sym typeface="Roboto"/>
            </a:endParaRPr>
          </a:p>
        </p:txBody>
      </p:sp>
      <p:pic>
        <p:nvPicPr>
          <p:cNvPr id="84" name="Google Shape;84;p14"/>
          <p:cNvPicPr preferRelativeResize="0"/>
          <p:nvPr/>
        </p:nvPicPr>
        <p:blipFill>
          <a:blip r:embed="rId4">
            <a:alphaModFix/>
          </a:blip>
          <a:stretch>
            <a:fillRect/>
          </a:stretch>
        </p:blipFill>
        <p:spPr>
          <a:xfrm>
            <a:off x="3739450" y="3129475"/>
            <a:ext cx="1245700" cy="934275"/>
          </a:xfrm>
          <a:prstGeom prst="rect">
            <a:avLst/>
          </a:prstGeom>
          <a:noFill/>
          <a:ln>
            <a:noFill/>
          </a:ln>
        </p:spPr>
      </p:pic>
      <p:sp>
        <p:nvSpPr>
          <p:cNvPr id="85" name="Google Shape;85;p14"/>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CLONE </a:t>
            </a:r>
            <a:r>
              <a:rPr lang="th"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th" sz="1800">
                <a:latin typeface="Roboto"/>
                <a:ea typeface="Roboto"/>
                <a:cs typeface="Roboto"/>
                <a:sym typeface="Roboto"/>
              </a:rPr>
              <a:t>CODE</a:t>
            </a:r>
            <a:endParaRPr sz="1800">
              <a:latin typeface="Roboto"/>
              <a:ea typeface="Roboto"/>
              <a:cs typeface="Roboto"/>
              <a:sym typeface="Roboto"/>
            </a:endParaRPr>
          </a:p>
        </p:txBody>
      </p:sp>
      <p:sp>
        <p:nvSpPr>
          <p:cNvPr id="86" name="Google Shape;86;p14"/>
          <p:cNvSpPr/>
          <p:nvPr/>
        </p:nvSpPr>
        <p:spPr>
          <a:xfrm>
            <a:off x="8239875" y="4292900"/>
            <a:ext cx="668100" cy="668100"/>
          </a:xfrm>
          <a:prstGeom prst="ellipse">
            <a:avLst/>
          </a:prstGeom>
          <a:solidFill>
            <a:srgbClr val="28A8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1</a:t>
            </a:r>
            <a:endParaRPr sz="2400">
              <a:solidFill>
                <a:srgbClr val="FFFFFF"/>
              </a:solidFill>
              <a:latin typeface="Roboto"/>
              <a:ea typeface="Roboto"/>
              <a:cs typeface="Roboto"/>
              <a:sym typeface="Roboto"/>
            </a:endParaRPr>
          </a:p>
        </p:txBody>
      </p:sp>
      <p:pic>
        <p:nvPicPr>
          <p:cNvPr id="87" name="Google Shape;87;p14"/>
          <p:cNvPicPr preferRelativeResize="0"/>
          <p:nvPr/>
        </p:nvPicPr>
        <p:blipFill rotWithShape="1">
          <a:blip r:embed="rId5">
            <a:alphaModFix/>
          </a:blip>
          <a:srcRect b="0" l="0" r="46672" t="35312"/>
          <a:stretch/>
        </p:blipFill>
        <p:spPr>
          <a:xfrm rot="-5399992">
            <a:off x="4002401" y="1751577"/>
            <a:ext cx="668150" cy="810423"/>
          </a:xfrm>
          <a:prstGeom prst="rect">
            <a:avLst/>
          </a:prstGeom>
          <a:noFill/>
          <a:ln>
            <a:noFill/>
          </a:ln>
        </p:spPr>
      </p:pic>
      <p:pic>
        <p:nvPicPr>
          <p:cNvPr descr="image.png" id="88" name="Google Shape;88;p14"/>
          <p:cNvPicPr preferRelativeResize="0"/>
          <p:nvPr/>
        </p:nvPicPr>
        <p:blipFill rotWithShape="1">
          <a:blip r:embed="rId6">
            <a:alphaModFix/>
          </a:blip>
          <a:srcRect b="0" l="71680" r="0" t="69423"/>
          <a:stretch/>
        </p:blipFill>
        <p:spPr>
          <a:xfrm>
            <a:off x="3856450" y="1661950"/>
            <a:ext cx="934275" cy="898399"/>
          </a:xfrm>
          <a:prstGeom prst="rect">
            <a:avLst/>
          </a:prstGeom>
          <a:noFill/>
          <a:ln>
            <a:noFill/>
          </a:ln>
        </p:spPr>
      </p:pic>
      <p:pic>
        <p:nvPicPr>
          <p:cNvPr id="89" name="Google Shape;89;p14"/>
          <p:cNvPicPr preferRelativeResize="0"/>
          <p:nvPr/>
        </p:nvPicPr>
        <p:blipFill rotWithShape="1">
          <a:blip r:embed="rId7">
            <a:alphaModFix/>
          </a:blip>
          <a:srcRect b="0" l="35941" r="36718" t="0"/>
          <a:stretch/>
        </p:blipFill>
        <p:spPr>
          <a:xfrm rot="-8753321">
            <a:off x="4190657" y="1577788"/>
            <a:ext cx="291642" cy="1066735"/>
          </a:xfrm>
          <a:prstGeom prst="rect">
            <a:avLst/>
          </a:prstGeom>
          <a:noFill/>
          <a:ln>
            <a:noFill/>
          </a:ln>
        </p:spPr>
      </p:pic>
      <p:pic>
        <p:nvPicPr>
          <p:cNvPr id="90" name="Google Shape;90;p14"/>
          <p:cNvPicPr preferRelativeResize="0"/>
          <p:nvPr/>
        </p:nvPicPr>
        <p:blipFill>
          <a:blip r:embed="rId8">
            <a:alphaModFix/>
          </a:blip>
          <a:stretch>
            <a:fillRect/>
          </a:stretch>
        </p:blipFill>
        <p:spPr>
          <a:xfrm>
            <a:off x="7221850" y="1651238"/>
            <a:ext cx="631025" cy="631025"/>
          </a:xfrm>
          <a:prstGeom prst="rect">
            <a:avLst/>
          </a:prstGeom>
          <a:noFill/>
          <a:ln>
            <a:noFill/>
          </a:ln>
        </p:spPr>
      </p:pic>
      <p:sp>
        <p:nvSpPr>
          <p:cNvPr id="91" name="Google Shape;91;p14"/>
          <p:cNvSpPr txBox="1"/>
          <p:nvPr/>
        </p:nvSpPr>
        <p:spPr>
          <a:xfrm>
            <a:off x="6946363" y="2247063"/>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esp32</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97" name="Google Shape;97;p15"/>
          <p:cNvSpPr/>
          <p:nvPr/>
        </p:nvSpPr>
        <p:spPr>
          <a:xfrm>
            <a:off x="8239875" y="4292900"/>
            <a:ext cx="668100" cy="668100"/>
          </a:xfrm>
          <a:prstGeom prst="ellipse">
            <a:avLst/>
          </a:prstGeom>
          <a:solidFill>
            <a:srgbClr val="28A8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2</a:t>
            </a:r>
            <a:endParaRPr sz="2400">
              <a:solidFill>
                <a:srgbClr val="FFFFFF"/>
              </a:solidFill>
              <a:latin typeface="Roboto"/>
              <a:ea typeface="Roboto"/>
              <a:cs typeface="Roboto"/>
              <a:sym typeface="Roboto"/>
            </a:endParaRPr>
          </a:p>
        </p:txBody>
      </p:sp>
      <p:cxnSp>
        <p:nvCxnSpPr>
          <p:cNvPr id="98" name="Google Shape;98;p15"/>
          <p:cNvCxnSpPr/>
          <p:nvPr/>
        </p:nvCxnSpPr>
        <p:spPr>
          <a:xfrm>
            <a:off x="1699938" y="1882850"/>
            <a:ext cx="1422600" cy="0"/>
          </a:xfrm>
          <a:prstGeom prst="straightConnector1">
            <a:avLst/>
          </a:prstGeom>
          <a:noFill/>
          <a:ln cap="flat" cmpd="sng" w="9525">
            <a:solidFill>
              <a:schemeClr val="dk2"/>
            </a:solidFill>
            <a:prstDash val="dash"/>
            <a:round/>
            <a:headEnd len="med" w="med" type="none"/>
            <a:tailEnd len="med" w="med" type="triangle"/>
          </a:ln>
        </p:spPr>
      </p:cxnSp>
      <p:sp>
        <p:nvSpPr>
          <p:cNvPr id="99" name="Google Shape;99;p15"/>
          <p:cNvSpPr txBox="1"/>
          <p:nvPr/>
        </p:nvSpPr>
        <p:spPr>
          <a:xfrm>
            <a:off x="325313" y="2457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APPLICATION</a:t>
            </a:r>
            <a:endParaRPr sz="1200">
              <a:latin typeface="Roboto"/>
              <a:ea typeface="Roboto"/>
              <a:cs typeface="Roboto"/>
              <a:sym typeface="Roboto"/>
            </a:endParaRPr>
          </a:p>
        </p:txBody>
      </p:sp>
      <p:sp>
        <p:nvSpPr>
          <p:cNvPr id="100" name="Google Shape;100;p15"/>
          <p:cNvSpPr txBox="1"/>
          <p:nvPr/>
        </p:nvSpPr>
        <p:spPr>
          <a:xfrm>
            <a:off x="1820238" y="1558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REQUEST</a:t>
            </a:r>
            <a:endParaRPr sz="1200">
              <a:latin typeface="Roboto"/>
              <a:ea typeface="Roboto"/>
              <a:cs typeface="Roboto"/>
              <a:sym typeface="Roboto"/>
            </a:endParaRPr>
          </a:p>
        </p:txBody>
      </p:sp>
      <p:pic>
        <p:nvPicPr>
          <p:cNvPr id="101" name="Google Shape;101;p15"/>
          <p:cNvPicPr preferRelativeResize="0"/>
          <p:nvPr/>
        </p:nvPicPr>
        <p:blipFill>
          <a:blip r:embed="rId3">
            <a:alphaModFix/>
          </a:blip>
          <a:stretch>
            <a:fillRect/>
          </a:stretch>
        </p:blipFill>
        <p:spPr>
          <a:xfrm>
            <a:off x="293463" y="3266775"/>
            <a:ext cx="1245700" cy="934275"/>
          </a:xfrm>
          <a:prstGeom prst="rect">
            <a:avLst/>
          </a:prstGeom>
          <a:noFill/>
          <a:ln>
            <a:noFill/>
          </a:ln>
        </p:spPr>
      </p:pic>
      <p:sp>
        <p:nvSpPr>
          <p:cNvPr id="102" name="Google Shape;102;p15"/>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CONTROL</a:t>
            </a:r>
            <a:r>
              <a:rPr lang="th"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th" sz="1800">
                <a:latin typeface="Roboto"/>
                <a:ea typeface="Roboto"/>
                <a:cs typeface="Roboto"/>
                <a:sym typeface="Roboto"/>
              </a:rPr>
              <a:t>DEVICES</a:t>
            </a:r>
            <a:endParaRPr sz="1800">
              <a:latin typeface="Roboto"/>
              <a:ea typeface="Roboto"/>
              <a:cs typeface="Roboto"/>
              <a:sym typeface="Roboto"/>
            </a:endParaRPr>
          </a:p>
        </p:txBody>
      </p:sp>
      <p:pic>
        <p:nvPicPr>
          <p:cNvPr id="103" name="Google Shape;103;p15"/>
          <p:cNvPicPr preferRelativeResize="0"/>
          <p:nvPr/>
        </p:nvPicPr>
        <p:blipFill>
          <a:blip r:embed="rId4">
            <a:alphaModFix/>
          </a:blip>
          <a:stretch>
            <a:fillRect/>
          </a:stretch>
        </p:blipFill>
        <p:spPr>
          <a:xfrm>
            <a:off x="517100" y="1558850"/>
            <a:ext cx="798425" cy="798425"/>
          </a:xfrm>
          <a:prstGeom prst="rect">
            <a:avLst/>
          </a:prstGeom>
          <a:noFill/>
          <a:ln>
            <a:noFill/>
          </a:ln>
        </p:spPr>
      </p:pic>
      <p:cxnSp>
        <p:nvCxnSpPr>
          <p:cNvPr id="104" name="Google Shape;104;p15"/>
          <p:cNvCxnSpPr/>
          <p:nvPr/>
        </p:nvCxnSpPr>
        <p:spPr>
          <a:xfrm rot="10800000">
            <a:off x="1641138" y="2314750"/>
            <a:ext cx="1481400" cy="0"/>
          </a:xfrm>
          <a:prstGeom prst="straightConnector1">
            <a:avLst/>
          </a:prstGeom>
          <a:noFill/>
          <a:ln cap="flat" cmpd="sng" w="9525">
            <a:solidFill>
              <a:schemeClr val="dk2"/>
            </a:solidFill>
            <a:prstDash val="dash"/>
            <a:round/>
            <a:headEnd len="med" w="med" type="none"/>
            <a:tailEnd len="med" w="med" type="triangle"/>
          </a:ln>
        </p:spPr>
      </p:cxnSp>
      <p:sp>
        <p:nvSpPr>
          <p:cNvPr id="105" name="Google Shape;105;p15"/>
          <p:cNvSpPr txBox="1"/>
          <p:nvPr/>
        </p:nvSpPr>
        <p:spPr>
          <a:xfrm>
            <a:off x="1820238" y="19907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RESPONSE</a:t>
            </a:r>
            <a:endParaRPr sz="1200">
              <a:latin typeface="Roboto"/>
              <a:ea typeface="Roboto"/>
              <a:cs typeface="Roboto"/>
              <a:sym typeface="Roboto"/>
            </a:endParaRPr>
          </a:p>
        </p:txBody>
      </p:sp>
      <p:cxnSp>
        <p:nvCxnSpPr>
          <p:cNvPr id="106" name="Google Shape;106;p15"/>
          <p:cNvCxnSpPr/>
          <p:nvPr/>
        </p:nvCxnSpPr>
        <p:spPr>
          <a:xfrm>
            <a:off x="3931287" y="2478849"/>
            <a:ext cx="0" cy="714600"/>
          </a:xfrm>
          <a:prstGeom prst="straightConnector1">
            <a:avLst/>
          </a:prstGeom>
          <a:noFill/>
          <a:ln cap="flat" cmpd="sng" w="9525">
            <a:solidFill>
              <a:schemeClr val="dk2"/>
            </a:solidFill>
            <a:prstDash val="dash"/>
            <a:round/>
            <a:headEnd len="med" w="med" type="none"/>
            <a:tailEnd len="med" w="med" type="triangle"/>
          </a:ln>
        </p:spPr>
      </p:cxnSp>
      <p:sp>
        <p:nvSpPr>
          <p:cNvPr id="107" name="Google Shape;107;p15"/>
          <p:cNvSpPr txBox="1"/>
          <p:nvPr/>
        </p:nvSpPr>
        <p:spPr>
          <a:xfrm>
            <a:off x="3980988" y="260417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CONTROL</a:t>
            </a:r>
            <a:endParaRPr sz="1200">
              <a:latin typeface="Roboto"/>
              <a:ea typeface="Roboto"/>
              <a:cs typeface="Roboto"/>
              <a:sym typeface="Roboto"/>
            </a:endParaRPr>
          </a:p>
        </p:txBody>
      </p:sp>
      <p:cxnSp>
        <p:nvCxnSpPr>
          <p:cNvPr id="108" name="Google Shape;108;p15"/>
          <p:cNvCxnSpPr/>
          <p:nvPr/>
        </p:nvCxnSpPr>
        <p:spPr>
          <a:xfrm flipH="1">
            <a:off x="811488" y="2928163"/>
            <a:ext cx="6900" cy="319200"/>
          </a:xfrm>
          <a:prstGeom prst="straightConnector1">
            <a:avLst/>
          </a:prstGeom>
          <a:noFill/>
          <a:ln cap="flat" cmpd="sng" w="9525">
            <a:solidFill>
              <a:schemeClr val="dk2"/>
            </a:solidFill>
            <a:prstDash val="dash"/>
            <a:round/>
            <a:headEnd len="med" w="med" type="none"/>
            <a:tailEnd len="med" w="med" type="triangle"/>
          </a:ln>
        </p:spPr>
      </p:cxnSp>
      <p:cxnSp>
        <p:nvCxnSpPr>
          <p:cNvPr id="109" name="Google Shape;109;p15"/>
          <p:cNvCxnSpPr/>
          <p:nvPr/>
        </p:nvCxnSpPr>
        <p:spPr>
          <a:xfrm rot="10800000">
            <a:off x="648475" y="2928175"/>
            <a:ext cx="7500" cy="327300"/>
          </a:xfrm>
          <a:prstGeom prst="straightConnector1">
            <a:avLst/>
          </a:prstGeom>
          <a:noFill/>
          <a:ln cap="flat" cmpd="sng" w="9525">
            <a:solidFill>
              <a:schemeClr val="dk2"/>
            </a:solidFill>
            <a:prstDash val="dash"/>
            <a:round/>
            <a:headEnd len="med" w="med" type="none"/>
            <a:tailEnd len="med" w="med" type="triangle"/>
          </a:ln>
        </p:spPr>
      </p:cxnSp>
      <p:sp>
        <p:nvSpPr>
          <p:cNvPr id="110" name="Google Shape;110;p15"/>
          <p:cNvSpPr txBox="1"/>
          <p:nvPr/>
        </p:nvSpPr>
        <p:spPr>
          <a:xfrm>
            <a:off x="882303" y="2967300"/>
            <a:ext cx="1422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QUERY AND GET</a:t>
            </a:r>
            <a:endParaRPr sz="1200">
              <a:latin typeface="Roboto"/>
              <a:ea typeface="Roboto"/>
              <a:cs typeface="Roboto"/>
              <a:sym typeface="Roboto"/>
            </a:endParaRPr>
          </a:p>
        </p:txBody>
      </p:sp>
      <p:cxnSp>
        <p:nvCxnSpPr>
          <p:cNvPr id="111" name="Google Shape;111;p15"/>
          <p:cNvCxnSpPr/>
          <p:nvPr/>
        </p:nvCxnSpPr>
        <p:spPr>
          <a:xfrm>
            <a:off x="4668513" y="3801838"/>
            <a:ext cx="1392900" cy="0"/>
          </a:xfrm>
          <a:prstGeom prst="straightConnector1">
            <a:avLst/>
          </a:prstGeom>
          <a:noFill/>
          <a:ln cap="flat" cmpd="sng" w="9525">
            <a:solidFill>
              <a:schemeClr val="dk2"/>
            </a:solidFill>
            <a:prstDash val="dash"/>
            <a:round/>
            <a:headEnd len="med" w="med" type="none"/>
            <a:tailEnd len="med" w="med" type="triangle"/>
          </a:ln>
        </p:spPr>
      </p:cxnSp>
      <p:sp>
        <p:nvSpPr>
          <p:cNvPr id="112" name="Google Shape;112;p15"/>
          <p:cNvSpPr txBox="1"/>
          <p:nvPr/>
        </p:nvSpPr>
        <p:spPr>
          <a:xfrm>
            <a:off x="4580013" y="34885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sp>
        <p:nvSpPr>
          <p:cNvPr id="113" name="Google Shape;113;p15"/>
          <p:cNvSpPr txBox="1"/>
          <p:nvPr/>
        </p:nvSpPr>
        <p:spPr>
          <a:xfrm>
            <a:off x="5719388" y="3937113"/>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pic>
        <p:nvPicPr>
          <p:cNvPr id="114" name="Google Shape;114;p15"/>
          <p:cNvPicPr preferRelativeResize="0"/>
          <p:nvPr/>
        </p:nvPicPr>
        <p:blipFill>
          <a:blip r:embed="rId5">
            <a:alphaModFix/>
          </a:blip>
          <a:stretch>
            <a:fillRect/>
          </a:stretch>
        </p:blipFill>
        <p:spPr>
          <a:xfrm>
            <a:off x="6270723" y="1511435"/>
            <a:ext cx="536664" cy="536700"/>
          </a:xfrm>
          <a:prstGeom prst="rect">
            <a:avLst/>
          </a:prstGeom>
          <a:noFill/>
          <a:ln>
            <a:noFill/>
          </a:ln>
        </p:spPr>
      </p:pic>
      <p:cxnSp>
        <p:nvCxnSpPr>
          <p:cNvPr id="115" name="Google Shape;115;p15"/>
          <p:cNvCxnSpPr/>
          <p:nvPr/>
        </p:nvCxnSpPr>
        <p:spPr>
          <a:xfrm rot="10800000">
            <a:off x="6535613" y="2487700"/>
            <a:ext cx="0" cy="781800"/>
          </a:xfrm>
          <a:prstGeom prst="straightConnector1">
            <a:avLst/>
          </a:prstGeom>
          <a:noFill/>
          <a:ln cap="flat" cmpd="sng" w="9525">
            <a:solidFill>
              <a:schemeClr val="dk2"/>
            </a:solidFill>
            <a:prstDash val="dash"/>
            <a:round/>
            <a:headEnd len="med" w="med" type="none"/>
            <a:tailEnd len="med" w="med" type="triangle"/>
          </a:ln>
        </p:spPr>
      </p:cxnSp>
      <p:sp>
        <p:nvSpPr>
          <p:cNvPr id="116" name="Google Shape;116;p15"/>
          <p:cNvSpPr txBox="1"/>
          <p:nvPr/>
        </p:nvSpPr>
        <p:spPr>
          <a:xfrm>
            <a:off x="6703450" y="26741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117" name="Google Shape;117;p15"/>
          <p:cNvCxnSpPr/>
          <p:nvPr/>
        </p:nvCxnSpPr>
        <p:spPr>
          <a:xfrm>
            <a:off x="6550288" y="2677525"/>
            <a:ext cx="1503000" cy="0"/>
          </a:xfrm>
          <a:prstGeom prst="straightConnector1">
            <a:avLst/>
          </a:prstGeom>
          <a:noFill/>
          <a:ln cap="flat" cmpd="sng" w="9525">
            <a:solidFill>
              <a:schemeClr val="dk2"/>
            </a:solidFill>
            <a:prstDash val="dash"/>
            <a:round/>
            <a:headEnd len="med" w="med" type="none"/>
            <a:tailEnd len="med" w="med" type="none"/>
          </a:ln>
        </p:spPr>
      </p:cxnSp>
      <p:cxnSp>
        <p:nvCxnSpPr>
          <p:cNvPr id="118" name="Google Shape;118;p15"/>
          <p:cNvCxnSpPr/>
          <p:nvPr/>
        </p:nvCxnSpPr>
        <p:spPr>
          <a:xfrm rot="10800000">
            <a:off x="8053288" y="2487725"/>
            <a:ext cx="0" cy="197100"/>
          </a:xfrm>
          <a:prstGeom prst="straightConnector1">
            <a:avLst/>
          </a:prstGeom>
          <a:noFill/>
          <a:ln cap="flat" cmpd="sng" w="9525">
            <a:solidFill>
              <a:schemeClr val="dk2"/>
            </a:solidFill>
            <a:prstDash val="dash"/>
            <a:round/>
            <a:headEnd len="med" w="med" type="none"/>
            <a:tailEnd len="med" w="med" type="triangle"/>
          </a:ln>
        </p:spPr>
      </p:cxnSp>
      <p:pic>
        <p:nvPicPr>
          <p:cNvPr id="119" name="Google Shape;119;p15"/>
          <p:cNvPicPr preferRelativeResize="0"/>
          <p:nvPr/>
        </p:nvPicPr>
        <p:blipFill>
          <a:blip r:embed="rId6">
            <a:alphaModFix/>
          </a:blip>
          <a:stretch>
            <a:fillRect/>
          </a:stretch>
        </p:blipFill>
        <p:spPr>
          <a:xfrm>
            <a:off x="7737763" y="1464263"/>
            <a:ext cx="631038" cy="631038"/>
          </a:xfrm>
          <a:prstGeom prst="rect">
            <a:avLst/>
          </a:prstGeom>
          <a:noFill/>
          <a:ln>
            <a:noFill/>
          </a:ln>
        </p:spPr>
      </p:pic>
      <p:sp>
        <p:nvSpPr>
          <p:cNvPr id="120" name="Google Shape;120;p15"/>
          <p:cNvSpPr txBox="1"/>
          <p:nvPr/>
        </p:nvSpPr>
        <p:spPr>
          <a:xfrm>
            <a:off x="5738363" y="2105913"/>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AIR CONDITIONER</a:t>
            </a:r>
            <a:endParaRPr sz="1200">
              <a:latin typeface="Roboto"/>
              <a:ea typeface="Roboto"/>
              <a:cs typeface="Roboto"/>
              <a:sym typeface="Roboto"/>
            </a:endParaRPr>
          </a:p>
        </p:txBody>
      </p:sp>
      <p:sp>
        <p:nvSpPr>
          <p:cNvPr id="121" name="Google Shape;121;p15"/>
          <p:cNvSpPr txBox="1"/>
          <p:nvPr/>
        </p:nvSpPr>
        <p:spPr>
          <a:xfrm>
            <a:off x="7256038" y="2105925"/>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TV</a:t>
            </a:r>
            <a:endParaRPr sz="1200">
              <a:latin typeface="Roboto"/>
              <a:ea typeface="Roboto"/>
              <a:cs typeface="Roboto"/>
              <a:sym typeface="Roboto"/>
            </a:endParaRPr>
          </a:p>
        </p:txBody>
      </p:sp>
      <p:pic>
        <p:nvPicPr>
          <p:cNvPr id="122" name="Google Shape;122;p15"/>
          <p:cNvPicPr preferRelativeResize="0"/>
          <p:nvPr/>
        </p:nvPicPr>
        <p:blipFill rotWithShape="1">
          <a:blip r:embed="rId7">
            <a:alphaModFix/>
          </a:blip>
          <a:srcRect b="15348" l="27890" r="18647" t="50292"/>
          <a:stretch/>
        </p:blipFill>
        <p:spPr>
          <a:xfrm rot="-1077471">
            <a:off x="6135363" y="3480334"/>
            <a:ext cx="631975" cy="406135"/>
          </a:xfrm>
          <a:prstGeom prst="rect">
            <a:avLst/>
          </a:prstGeom>
          <a:noFill/>
          <a:ln>
            <a:noFill/>
          </a:ln>
        </p:spPr>
      </p:pic>
      <p:pic>
        <p:nvPicPr>
          <p:cNvPr id="123" name="Google Shape;123;p15"/>
          <p:cNvPicPr preferRelativeResize="0"/>
          <p:nvPr/>
        </p:nvPicPr>
        <p:blipFill>
          <a:blip r:embed="rId8">
            <a:alphaModFix/>
          </a:blip>
          <a:stretch>
            <a:fillRect/>
          </a:stretch>
        </p:blipFill>
        <p:spPr>
          <a:xfrm>
            <a:off x="3615774" y="1498700"/>
            <a:ext cx="631025" cy="631025"/>
          </a:xfrm>
          <a:prstGeom prst="rect">
            <a:avLst/>
          </a:prstGeom>
          <a:noFill/>
          <a:ln>
            <a:noFill/>
          </a:ln>
        </p:spPr>
      </p:pic>
      <p:sp>
        <p:nvSpPr>
          <p:cNvPr id="124" name="Google Shape;124;p15"/>
          <p:cNvSpPr txBox="1"/>
          <p:nvPr/>
        </p:nvSpPr>
        <p:spPr>
          <a:xfrm>
            <a:off x="3374188" y="210592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netpie</a:t>
            </a:r>
            <a:endParaRPr sz="1200">
              <a:latin typeface="Roboto"/>
              <a:ea typeface="Roboto"/>
              <a:cs typeface="Roboto"/>
              <a:sym typeface="Roboto"/>
            </a:endParaRPr>
          </a:p>
        </p:txBody>
      </p:sp>
      <p:pic>
        <p:nvPicPr>
          <p:cNvPr id="125" name="Google Shape;125;p15"/>
          <p:cNvPicPr preferRelativeResize="0"/>
          <p:nvPr/>
        </p:nvPicPr>
        <p:blipFill>
          <a:blip r:embed="rId9">
            <a:alphaModFix/>
          </a:blip>
          <a:stretch>
            <a:fillRect/>
          </a:stretch>
        </p:blipFill>
        <p:spPr>
          <a:xfrm>
            <a:off x="3615750" y="3341925"/>
            <a:ext cx="631025" cy="631025"/>
          </a:xfrm>
          <a:prstGeom prst="rect">
            <a:avLst/>
          </a:prstGeom>
          <a:noFill/>
          <a:ln>
            <a:noFill/>
          </a:ln>
        </p:spPr>
      </p:pic>
      <p:sp>
        <p:nvSpPr>
          <p:cNvPr id="126" name="Google Shape;126;p15"/>
          <p:cNvSpPr txBox="1"/>
          <p:nvPr/>
        </p:nvSpPr>
        <p:spPr>
          <a:xfrm>
            <a:off x="3340263" y="39377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esp32</a:t>
            </a:r>
            <a:endParaRPr sz="1200">
              <a:latin typeface="Roboto"/>
              <a:ea typeface="Roboto"/>
              <a:cs typeface="Roboto"/>
              <a:sym typeface="Roboto"/>
            </a:endParaRPr>
          </a:p>
        </p:txBody>
      </p:sp>
      <p:sp>
        <p:nvSpPr>
          <p:cNvPr id="127" name="Google Shape;127;p15"/>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29" name="Google Shape;129;p15"/>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PROGRESS</a:t>
            </a:r>
            <a:endParaRPr sz="1200">
              <a:solidFill>
                <a:srgbClr val="E06666"/>
              </a:solidFill>
              <a:latin typeface="Roboto"/>
              <a:ea typeface="Roboto"/>
              <a:cs typeface="Roboto"/>
              <a:sym typeface="Roboto"/>
            </a:endParaRPr>
          </a:p>
        </p:txBody>
      </p:sp>
      <p:sp>
        <p:nvSpPr>
          <p:cNvPr id="130" name="Google Shape;130;p15"/>
          <p:cNvSpPr/>
          <p:nvPr/>
        </p:nvSpPr>
        <p:spPr>
          <a:xfrm>
            <a:off x="1312500" y="306425"/>
            <a:ext cx="313800" cy="751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133" name="Google Shape;133;p15"/>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134" name="Google Shape;134;p15"/>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140" name="Google Shape;140;p16"/>
          <p:cNvSpPr/>
          <p:nvPr/>
        </p:nvSpPr>
        <p:spPr>
          <a:xfrm>
            <a:off x="8239875" y="4292900"/>
            <a:ext cx="668100" cy="668100"/>
          </a:xfrm>
          <a:prstGeom prst="ellipse">
            <a:avLst/>
          </a:prstGeom>
          <a:solidFill>
            <a:srgbClr val="28A8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3</a:t>
            </a:r>
            <a:endParaRPr sz="2400">
              <a:solidFill>
                <a:srgbClr val="FFFFFF"/>
              </a:solidFill>
              <a:latin typeface="Roboto"/>
              <a:ea typeface="Roboto"/>
              <a:cs typeface="Roboto"/>
              <a:sym typeface="Roboto"/>
            </a:endParaRPr>
          </a:p>
        </p:txBody>
      </p:sp>
      <p:pic>
        <p:nvPicPr>
          <p:cNvPr id="141" name="Google Shape;141;p16"/>
          <p:cNvPicPr preferRelativeResize="0"/>
          <p:nvPr/>
        </p:nvPicPr>
        <p:blipFill>
          <a:blip r:embed="rId3">
            <a:alphaModFix/>
          </a:blip>
          <a:stretch>
            <a:fillRect/>
          </a:stretch>
        </p:blipFill>
        <p:spPr>
          <a:xfrm>
            <a:off x="4422863" y="2098500"/>
            <a:ext cx="810425" cy="629910"/>
          </a:xfrm>
          <a:prstGeom prst="rect">
            <a:avLst/>
          </a:prstGeom>
          <a:noFill/>
          <a:ln>
            <a:noFill/>
          </a:ln>
        </p:spPr>
      </p:pic>
      <p:sp>
        <p:nvSpPr>
          <p:cNvPr id="142" name="Google Shape;142;p16"/>
          <p:cNvSpPr txBox="1"/>
          <p:nvPr/>
        </p:nvSpPr>
        <p:spPr>
          <a:xfrm>
            <a:off x="1772975" y="271575"/>
            <a:ext cx="25167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a:latin typeface="Roboto"/>
                <a:ea typeface="Roboto"/>
                <a:cs typeface="Roboto"/>
                <a:sym typeface="Roboto"/>
              </a:rPr>
              <a:t>CONTROL  </a:t>
            </a:r>
            <a:endParaRPr>
              <a:latin typeface="Roboto"/>
              <a:ea typeface="Roboto"/>
              <a:cs typeface="Roboto"/>
              <a:sym typeface="Roboto"/>
            </a:endParaRPr>
          </a:p>
          <a:p>
            <a:pPr indent="0" lvl="0" marL="0" rtl="0" algn="l">
              <a:spcBef>
                <a:spcPts val="0"/>
              </a:spcBef>
              <a:spcAft>
                <a:spcPts val="0"/>
              </a:spcAft>
              <a:buNone/>
            </a:pPr>
            <a:r>
              <a:rPr lang="th">
                <a:latin typeface="Roboto"/>
                <a:ea typeface="Roboto"/>
                <a:cs typeface="Roboto"/>
                <a:sym typeface="Roboto"/>
              </a:rPr>
              <a:t>DEVICES WITH OTHER MICROCONTROLLER</a:t>
            </a:r>
            <a:endParaRPr>
              <a:latin typeface="Roboto"/>
              <a:ea typeface="Roboto"/>
              <a:cs typeface="Roboto"/>
              <a:sym typeface="Roboto"/>
            </a:endParaRPr>
          </a:p>
        </p:txBody>
      </p:sp>
      <p:cxnSp>
        <p:nvCxnSpPr>
          <p:cNvPr id="143" name="Google Shape;143;p16"/>
          <p:cNvCxnSpPr/>
          <p:nvPr/>
        </p:nvCxnSpPr>
        <p:spPr>
          <a:xfrm>
            <a:off x="1699138" y="4217713"/>
            <a:ext cx="1392900" cy="0"/>
          </a:xfrm>
          <a:prstGeom prst="straightConnector1">
            <a:avLst/>
          </a:prstGeom>
          <a:noFill/>
          <a:ln cap="flat" cmpd="sng" w="9525">
            <a:solidFill>
              <a:schemeClr val="dk2"/>
            </a:solidFill>
            <a:prstDash val="dash"/>
            <a:round/>
            <a:headEnd len="med" w="med" type="none"/>
            <a:tailEnd len="med" w="med" type="triangle"/>
          </a:ln>
        </p:spPr>
      </p:cxnSp>
      <p:sp>
        <p:nvSpPr>
          <p:cNvPr id="144" name="Google Shape;144;p16"/>
          <p:cNvSpPr txBox="1"/>
          <p:nvPr/>
        </p:nvSpPr>
        <p:spPr>
          <a:xfrm>
            <a:off x="1610638" y="3904425"/>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pic>
        <p:nvPicPr>
          <p:cNvPr id="145" name="Google Shape;145;p16"/>
          <p:cNvPicPr preferRelativeResize="0"/>
          <p:nvPr/>
        </p:nvPicPr>
        <p:blipFill rotWithShape="1">
          <a:blip r:embed="rId4">
            <a:alphaModFix/>
          </a:blip>
          <a:srcRect b="0" l="0" r="46672" t="35312"/>
          <a:stretch/>
        </p:blipFill>
        <p:spPr>
          <a:xfrm rot="-5399992">
            <a:off x="3235588" y="2094702"/>
            <a:ext cx="668150" cy="810423"/>
          </a:xfrm>
          <a:prstGeom prst="rect">
            <a:avLst/>
          </a:prstGeom>
          <a:noFill/>
          <a:ln>
            <a:noFill/>
          </a:ln>
        </p:spPr>
      </p:pic>
      <p:sp>
        <p:nvSpPr>
          <p:cNvPr id="146" name="Google Shape;146;p16"/>
          <p:cNvSpPr txBox="1"/>
          <p:nvPr/>
        </p:nvSpPr>
        <p:spPr>
          <a:xfrm>
            <a:off x="2750013" y="4352988"/>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cxnSp>
        <p:nvCxnSpPr>
          <p:cNvPr id="147" name="Google Shape;147;p16"/>
          <p:cNvCxnSpPr/>
          <p:nvPr/>
        </p:nvCxnSpPr>
        <p:spPr>
          <a:xfrm rot="10800000">
            <a:off x="6365300" y="2223650"/>
            <a:ext cx="0" cy="202200"/>
          </a:xfrm>
          <a:prstGeom prst="straightConnector1">
            <a:avLst/>
          </a:prstGeom>
          <a:noFill/>
          <a:ln cap="flat" cmpd="sng" w="9525">
            <a:solidFill>
              <a:schemeClr val="dk2"/>
            </a:solidFill>
            <a:prstDash val="dash"/>
            <a:round/>
            <a:headEnd len="med" w="med" type="none"/>
            <a:tailEnd len="med" w="med" type="triangle"/>
          </a:ln>
        </p:spPr>
      </p:cxnSp>
      <p:sp>
        <p:nvSpPr>
          <p:cNvPr id="148" name="Google Shape;148;p16"/>
          <p:cNvSpPr txBox="1"/>
          <p:nvPr/>
        </p:nvSpPr>
        <p:spPr>
          <a:xfrm>
            <a:off x="6533125" y="241007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149" name="Google Shape;149;p16"/>
          <p:cNvCxnSpPr/>
          <p:nvPr/>
        </p:nvCxnSpPr>
        <p:spPr>
          <a:xfrm>
            <a:off x="6379963" y="2413450"/>
            <a:ext cx="1503000" cy="0"/>
          </a:xfrm>
          <a:prstGeom prst="straightConnector1">
            <a:avLst/>
          </a:prstGeom>
          <a:noFill/>
          <a:ln cap="flat" cmpd="sng" w="9525">
            <a:solidFill>
              <a:schemeClr val="dk2"/>
            </a:solidFill>
            <a:prstDash val="dash"/>
            <a:round/>
            <a:headEnd len="med" w="med" type="none"/>
            <a:tailEnd len="med" w="med" type="none"/>
          </a:ln>
        </p:spPr>
      </p:cxnSp>
      <p:cxnSp>
        <p:nvCxnSpPr>
          <p:cNvPr id="150" name="Google Shape;150;p16"/>
          <p:cNvCxnSpPr/>
          <p:nvPr/>
        </p:nvCxnSpPr>
        <p:spPr>
          <a:xfrm rot="10800000">
            <a:off x="7882963" y="2223650"/>
            <a:ext cx="0" cy="197100"/>
          </a:xfrm>
          <a:prstGeom prst="straightConnector1">
            <a:avLst/>
          </a:prstGeom>
          <a:noFill/>
          <a:ln cap="flat" cmpd="sng" w="9525">
            <a:solidFill>
              <a:schemeClr val="dk2"/>
            </a:solidFill>
            <a:prstDash val="dash"/>
            <a:round/>
            <a:headEnd len="med" w="med" type="none"/>
            <a:tailEnd len="med" w="med" type="triangle"/>
          </a:ln>
        </p:spPr>
      </p:cxnSp>
      <p:cxnSp>
        <p:nvCxnSpPr>
          <p:cNvPr id="151" name="Google Shape;151;p16"/>
          <p:cNvCxnSpPr/>
          <p:nvPr/>
        </p:nvCxnSpPr>
        <p:spPr>
          <a:xfrm rot="10800000">
            <a:off x="3569675" y="3165975"/>
            <a:ext cx="0" cy="599400"/>
          </a:xfrm>
          <a:prstGeom prst="straightConnector1">
            <a:avLst/>
          </a:prstGeom>
          <a:noFill/>
          <a:ln cap="flat" cmpd="sng" w="9525">
            <a:solidFill>
              <a:schemeClr val="dk2"/>
            </a:solidFill>
            <a:prstDash val="dash"/>
            <a:round/>
            <a:headEnd len="med" w="med" type="none"/>
            <a:tailEnd len="med" w="med" type="triangle"/>
          </a:ln>
        </p:spPr>
      </p:cxnSp>
      <p:sp>
        <p:nvSpPr>
          <p:cNvPr id="152" name="Google Shape;152;p16"/>
          <p:cNvSpPr txBox="1"/>
          <p:nvPr/>
        </p:nvSpPr>
        <p:spPr>
          <a:xfrm>
            <a:off x="3618675" y="3303213"/>
            <a:ext cx="946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a:t>
            </a:r>
            <a:endParaRPr sz="1200">
              <a:latin typeface="Roboto"/>
              <a:ea typeface="Roboto"/>
              <a:cs typeface="Roboto"/>
              <a:sym typeface="Roboto"/>
            </a:endParaRPr>
          </a:p>
        </p:txBody>
      </p:sp>
      <p:pic>
        <p:nvPicPr>
          <p:cNvPr id="153" name="Google Shape;153;p16"/>
          <p:cNvPicPr preferRelativeResize="0"/>
          <p:nvPr/>
        </p:nvPicPr>
        <p:blipFill rotWithShape="1">
          <a:blip r:embed="rId5">
            <a:alphaModFix/>
          </a:blip>
          <a:srcRect b="0" l="27889" r="7" t="50293"/>
          <a:stretch/>
        </p:blipFill>
        <p:spPr>
          <a:xfrm rot="-1077440">
            <a:off x="3234263" y="3772665"/>
            <a:ext cx="852324" cy="587543"/>
          </a:xfrm>
          <a:prstGeom prst="rect">
            <a:avLst/>
          </a:prstGeom>
          <a:noFill/>
          <a:ln>
            <a:noFill/>
          </a:ln>
        </p:spPr>
      </p:pic>
      <p:sp>
        <p:nvSpPr>
          <p:cNvPr id="154" name="Google Shape;154;p16"/>
          <p:cNvSpPr txBox="1"/>
          <p:nvPr/>
        </p:nvSpPr>
        <p:spPr>
          <a:xfrm>
            <a:off x="2946000" y="2787913"/>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RX</a:t>
            </a:r>
            <a:endParaRPr sz="1200">
              <a:latin typeface="Roboto"/>
              <a:ea typeface="Roboto"/>
              <a:cs typeface="Roboto"/>
              <a:sym typeface="Roboto"/>
            </a:endParaRPr>
          </a:p>
        </p:txBody>
      </p:sp>
      <p:pic>
        <p:nvPicPr>
          <p:cNvPr id="155" name="Google Shape;155;p16"/>
          <p:cNvPicPr preferRelativeResize="0"/>
          <p:nvPr/>
        </p:nvPicPr>
        <p:blipFill>
          <a:blip r:embed="rId6">
            <a:alphaModFix/>
          </a:blip>
          <a:stretch>
            <a:fillRect/>
          </a:stretch>
        </p:blipFill>
        <p:spPr>
          <a:xfrm>
            <a:off x="720225" y="3757800"/>
            <a:ext cx="631025" cy="631025"/>
          </a:xfrm>
          <a:prstGeom prst="rect">
            <a:avLst/>
          </a:prstGeom>
          <a:noFill/>
          <a:ln>
            <a:noFill/>
          </a:ln>
        </p:spPr>
      </p:pic>
      <p:sp>
        <p:nvSpPr>
          <p:cNvPr id="156" name="Google Shape;156;p16"/>
          <p:cNvSpPr txBox="1"/>
          <p:nvPr/>
        </p:nvSpPr>
        <p:spPr>
          <a:xfrm>
            <a:off x="444738" y="4353625"/>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esp32</a:t>
            </a:r>
            <a:endParaRPr sz="1200">
              <a:latin typeface="Roboto"/>
              <a:ea typeface="Roboto"/>
              <a:cs typeface="Roboto"/>
              <a:sym typeface="Roboto"/>
            </a:endParaRPr>
          </a:p>
        </p:txBody>
      </p:sp>
      <p:cxnSp>
        <p:nvCxnSpPr>
          <p:cNvPr id="157" name="Google Shape;157;p16"/>
          <p:cNvCxnSpPr/>
          <p:nvPr/>
        </p:nvCxnSpPr>
        <p:spPr>
          <a:xfrm>
            <a:off x="5302175" y="2413450"/>
            <a:ext cx="1067100" cy="0"/>
          </a:xfrm>
          <a:prstGeom prst="straightConnector1">
            <a:avLst/>
          </a:prstGeom>
          <a:noFill/>
          <a:ln cap="flat" cmpd="sng" w="9525">
            <a:solidFill>
              <a:schemeClr val="dk2"/>
            </a:solidFill>
            <a:prstDash val="dash"/>
            <a:round/>
            <a:headEnd len="med" w="med" type="none"/>
            <a:tailEnd len="med" w="med" type="none"/>
          </a:ln>
        </p:spPr>
      </p:cxnSp>
      <p:cxnSp>
        <p:nvCxnSpPr>
          <p:cNvPr id="158" name="Google Shape;158;p16"/>
          <p:cNvCxnSpPr/>
          <p:nvPr/>
        </p:nvCxnSpPr>
        <p:spPr>
          <a:xfrm>
            <a:off x="3829875" y="2418575"/>
            <a:ext cx="524100" cy="0"/>
          </a:xfrm>
          <a:prstGeom prst="straightConnector1">
            <a:avLst/>
          </a:prstGeom>
          <a:noFill/>
          <a:ln cap="flat" cmpd="sng" w="9525">
            <a:solidFill>
              <a:schemeClr val="dk2"/>
            </a:solidFill>
            <a:prstDash val="dash"/>
            <a:round/>
            <a:headEnd len="med" w="med" type="none"/>
            <a:tailEnd len="med" w="med" type="triangle"/>
          </a:ln>
        </p:spPr>
      </p:cxnSp>
      <p:pic>
        <p:nvPicPr>
          <p:cNvPr descr="image.png" id="159" name="Google Shape;159;p16"/>
          <p:cNvPicPr preferRelativeResize="0"/>
          <p:nvPr/>
        </p:nvPicPr>
        <p:blipFill rotWithShape="1">
          <a:blip r:embed="rId7">
            <a:alphaModFix/>
          </a:blip>
          <a:srcRect b="0" l="71680" r="0" t="69423"/>
          <a:stretch/>
        </p:blipFill>
        <p:spPr>
          <a:xfrm>
            <a:off x="2946000" y="1946463"/>
            <a:ext cx="934275" cy="898399"/>
          </a:xfrm>
          <a:prstGeom prst="rect">
            <a:avLst/>
          </a:prstGeom>
          <a:noFill/>
          <a:ln>
            <a:noFill/>
          </a:ln>
        </p:spPr>
      </p:pic>
      <p:pic>
        <p:nvPicPr>
          <p:cNvPr id="160" name="Google Shape;160;p16"/>
          <p:cNvPicPr preferRelativeResize="0"/>
          <p:nvPr/>
        </p:nvPicPr>
        <p:blipFill rotWithShape="1">
          <a:blip r:embed="rId8">
            <a:alphaModFix/>
          </a:blip>
          <a:srcRect b="0" l="35941" r="36718" t="0"/>
          <a:stretch/>
        </p:blipFill>
        <p:spPr>
          <a:xfrm rot="-8753321">
            <a:off x="3280207" y="1862301"/>
            <a:ext cx="291642" cy="1066735"/>
          </a:xfrm>
          <a:prstGeom prst="rect">
            <a:avLst/>
          </a:prstGeom>
          <a:noFill/>
          <a:ln>
            <a:noFill/>
          </a:ln>
        </p:spPr>
      </p:pic>
      <p:pic>
        <p:nvPicPr>
          <p:cNvPr id="161" name="Google Shape;161;p16"/>
          <p:cNvPicPr preferRelativeResize="0"/>
          <p:nvPr/>
        </p:nvPicPr>
        <p:blipFill rotWithShape="1">
          <a:blip r:embed="rId9">
            <a:alphaModFix/>
          </a:blip>
          <a:srcRect b="12595" l="0" r="0" t="0"/>
          <a:stretch/>
        </p:blipFill>
        <p:spPr>
          <a:xfrm>
            <a:off x="6031250" y="1468598"/>
            <a:ext cx="668100" cy="629900"/>
          </a:xfrm>
          <a:prstGeom prst="rect">
            <a:avLst/>
          </a:prstGeom>
          <a:noFill/>
          <a:ln>
            <a:noFill/>
          </a:ln>
        </p:spPr>
      </p:pic>
      <p:pic>
        <p:nvPicPr>
          <p:cNvPr id="162" name="Google Shape;162;p16"/>
          <p:cNvPicPr preferRelativeResize="0"/>
          <p:nvPr/>
        </p:nvPicPr>
        <p:blipFill rotWithShape="1">
          <a:blip r:embed="rId9">
            <a:alphaModFix/>
          </a:blip>
          <a:srcRect b="12595" l="0" r="0" t="0"/>
          <a:stretch/>
        </p:blipFill>
        <p:spPr>
          <a:xfrm>
            <a:off x="7548925" y="1468598"/>
            <a:ext cx="668100" cy="629900"/>
          </a:xfrm>
          <a:prstGeom prst="rect">
            <a:avLst/>
          </a:prstGeom>
          <a:noFill/>
          <a:ln>
            <a:noFill/>
          </a:ln>
        </p:spPr>
      </p:pic>
      <p:sp>
        <p:nvSpPr>
          <p:cNvPr id="163" name="Google Shape;163;p16"/>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65" name="Google Shape;165;p16"/>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PROGRESS</a:t>
            </a:r>
            <a:endParaRPr sz="1200">
              <a:solidFill>
                <a:srgbClr val="E06666"/>
              </a:solidFill>
              <a:latin typeface="Roboto"/>
              <a:ea typeface="Roboto"/>
              <a:cs typeface="Roboto"/>
              <a:sym typeface="Roboto"/>
            </a:endParaRPr>
          </a:p>
        </p:txBody>
      </p:sp>
      <p:sp>
        <p:nvSpPr>
          <p:cNvPr id="166" name="Google Shape;166;p16"/>
          <p:cNvSpPr/>
          <p:nvPr/>
        </p:nvSpPr>
        <p:spPr>
          <a:xfrm>
            <a:off x="1312500" y="306425"/>
            <a:ext cx="313800" cy="751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169" name="Google Shape;169;p16"/>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170" name="Google Shape;170;p16"/>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176" name="Google Shape;176;p17"/>
          <p:cNvSpPr/>
          <p:nvPr/>
        </p:nvSpPr>
        <p:spPr>
          <a:xfrm>
            <a:off x="8239875" y="4292900"/>
            <a:ext cx="668100" cy="668100"/>
          </a:xfrm>
          <a:prstGeom prst="ellipse">
            <a:avLst/>
          </a:prstGeom>
          <a:solidFill>
            <a:srgbClr val="28A8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h" sz="2400">
                <a:solidFill>
                  <a:srgbClr val="FFFFFF"/>
                </a:solidFill>
                <a:latin typeface="Roboto"/>
                <a:ea typeface="Roboto"/>
                <a:cs typeface="Roboto"/>
                <a:sym typeface="Roboto"/>
              </a:rPr>
              <a:t>4</a:t>
            </a:r>
            <a:endParaRPr sz="2400">
              <a:solidFill>
                <a:srgbClr val="FFFFFF"/>
              </a:solidFill>
              <a:latin typeface="Roboto"/>
              <a:ea typeface="Roboto"/>
              <a:cs typeface="Roboto"/>
              <a:sym typeface="Roboto"/>
            </a:endParaRPr>
          </a:p>
        </p:txBody>
      </p:sp>
      <p:pic>
        <p:nvPicPr>
          <p:cNvPr id="177" name="Google Shape;177;p17"/>
          <p:cNvPicPr preferRelativeResize="0"/>
          <p:nvPr/>
        </p:nvPicPr>
        <p:blipFill>
          <a:blip r:embed="rId3">
            <a:alphaModFix/>
          </a:blip>
          <a:stretch>
            <a:fillRect/>
          </a:stretch>
        </p:blipFill>
        <p:spPr>
          <a:xfrm>
            <a:off x="3262237" y="3198335"/>
            <a:ext cx="1027200" cy="798414"/>
          </a:xfrm>
          <a:prstGeom prst="rect">
            <a:avLst/>
          </a:prstGeom>
          <a:noFill/>
          <a:ln>
            <a:noFill/>
          </a:ln>
        </p:spPr>
      </p:pic>
      <p:sp>
        <p:nvSpPr>
          <p:cNvPr id="178" name="Google Shape;178;p17"/>
          <p:cNvSpPr txBox="1"/>
          <p:nvPr/>
        </p:nvSpPr>
        <p:spPr>
          <a:xfrm>
            <a:off x="1772975" y="451250"/>
            <a:ext cx="15030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DETECTION</a:t>
            </a:r>
            <a:endParaRPr sz="1800">
              <a:latin typeface="Roboto"/>
              <a:ea typeface="Roboto"/>
              <a:cs typeface="Roboto"/>
              <a:sym typeface="Roboto"/>
            </a:endParaRPr>
          </a:p>
        </p:txBody>
      </p:sp>
      <p:cxnSp>
        <p:nvCxnSpPr>
          <p:cNvPr id="179" name="Google Shape;179;p17"/>
          <p:cNvCxnSpPr/>
          <p:nvPr/>
        </p:nvCxnSpPr>
        <p:spPr>
          <a:xfrm>
            <a:off x="4479163" y="3597538"/>
            <a:ext cx="1392900" cy="0"/>
          </a:xfrm>
          <a:prstGeom prst="straightConnector1">
            <a:avLst/>
          </a:prstGeom>
          <a:noFill/>
          <a:ln cap="flat" cmpd="sng" w="9525">
            <a:solidFill>
              <a:schemeClr val="dk2"/>
            </a:solidFill>
            <a:prstDash val="dash"/>
            <a:round/>
            <a:headEnd len="med" w="med" type="none"/>
            <a:tailEnd len="med" w="med" type="triangle"/>
          </a:ln>
        </p:spPr>
      </p:cxnSp>
      <p:sp>
        <p:nvSpPr>
          <p:cNvPr id="180" name="Google Shape;180;p17"/>
          <p:cNvSpPr txBox="1"/>
          <p:nvPr/>
        </p:nvSpPr>
        <p:spPr>
          <a:xfrm>
            <a:off x="4390663" y="32842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CODE → SIGNAL</a:t>
            </a:r>
            <a:endParaRPr sz="1200">
              <a:latin typeface="Roboto"/>
              <a:ea typeface="Roboto"/>
              <a:cs typeface="Roboto"/>
              <a:sym typeface="Roboto"/>
            </a:endParaRPr>
          </a:p>
        </p:txBody>
      </p:sp>
      <p:sp>
        <p:nvSpPr>
          <p:cNvPr id="181" name="Google Shape;181;p17"/>
          <p:cNvSpPr txBox="1"/>
          <p:nvPr/>
        </p:nvSpPr>
        <p:spPr>
          <a:xfrm>
            <a:off x="5530038" y="3732813"/>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TX</a:t>
            </a:r>
            <a:endParaRPr sz="1200">
              <a:latin typeface="Roboto"/>
              <a:ea typeface="Roboto"/>
              <a:cs typeface="Roboto"/>
              <a:sym typeface="Roboto"/>
            </a:endParaRPr>
          </a:p>
        </p:txBody>
      </p:sp>
      <p:cxnSp>
        <p:nvCxnSpPr>
          <p:cNvPr id="182" name="Google Shape;182;p17"/>
          <p:cNvCxnSpPr/>
          <p:nvPr/>
        </p:nvCxnSpPr>
        <p:spPr>
          <a:xfrm rot="10800000">
            <a:off x="6346263" y="2283400"/>
            <a:ext cx="0" cy="781800"/>
          </a:xfrm>
          <a:prstGeom prst="straightConnector1">
            <a:avLst/>
          </a:prstGeom>
          <a:noFill/>
          <a:ln cap="flat" cmpd="sng" w="9525">
            <a:solidFill>
              <a:schemeClr val="dk2"/>
            </a:solidFill>
            <a:prstDash val="dash"/>
            <a:round/>
            <a:headEnd len="med" w="med" type="none"/>
            <a:tailEnd len="med" w="med" type="triangle"/>
          </a:ln>
        </p:spPr>
      </p:cxnSp>
      <p:sp>
        <p:nvSpPr>
          <p:cNvPr id="183" name="Google Shape;183;p17"/>
          <p:cNvSpPr txBox="1"/>
          <p:nvPr/>
        </p:nvSpPr>
        <p:spPr>
          <a:xfrm>
            <a:off x="6514100" y="2469850"/>
            <a:ext cx="1182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TURN ON/OFF</a:t>
            </a:r>
            <a:endParaRPr sz="1200">
              <a:latin typeface="Roboto"/>
              <a:ea typeface="Roboto"/>
              <a:cs typeface="Roboto"/>
              <a:sym typeface="Roboto"/>
            </a:endParaRPr>
          </a:p>
        </p:txBody>
      </p:sp>
      <p:cxnSp>
        <p:nvCxnSpPr>
          <p:cNvPr id="184" name="Google Shape;184;p17"/>
          <p:cNvCxnSpPr/>
          <p:nvPr/>
        </p:nvCxnSpPr>
        <p:spPr>
          <a:xfrm>
            <a:off x="6360938" y="2473225"/>
            <a:ext cx="1503000" cy="0"/>
          </a:xfrm>
          <a:prstGeom prst="straightConnector1">
            <a:avLst/>
          </a:prstGeom>
          <a:noFill/>
          <a:ln cap="flat" cmpd="sng" w="9525">
            <a:solidFill>
              <a:schemeClr val="dk2"/>
            </a:solidFill>
            <a:prstDash val="dash"/>
            <a:round/>
            <a:headEnd len="med" w="med" type="none"/>
            <a:tailEnd len="med" w="med" type="none"/>
          </a:ln>
        </p:spPr>
      </p:cxnSp>
      <p:cxnSp>
        <p:nvCxnSpPr>
          <p:cNvPr id="185" name="Google Shape;185;p17"/>
          <p:cNvCxnSpPr/>
          <p:nvPr/>
        </p:nvCxnSpPr>
        <p:spPr>
          <a:xfrm rot="10800000">
            <a:off x="7863938" y="2283400"/>
            <a:ext cx="0" cy="197100"/>
          </a:xfrm>
          <a:prstGeom prst="straightConnector1">
            <a:avLst/>
          </a:prstGeom>
          <a:noFill/>
          <a:ln cap="flat" cmpd="sng" w="9525">
            <a:solidFill>
              <a:schemeClr val="dk2"/>
            </a:solidFill>
            <a:prstDash val="dash"/>
            <a:round/>
            <a:headEnd len="med" w="med" type="none"/>
            <a:tailEnd len="med" w="med" type="triangle"/>
          </a:ln>
        </p:spPr>
      </p:cxnSp>
      <p:cxnSp>
        <p:nvCxnSpPr>
          <p:cNvPr id="186" name="Google Shape;186;p17"/>
          <p:cNvCxnSpPr/>
          <p:nvPr/>
        </p:nvCxnSpPr>
        <p:spPr>
          <a:xfrm>
            <a:off x="1714788" y="3597538"/>
            <a:ext cx="1392900" cy="0"/>
          </a:xfrm>
          <a:prstGeom prst="straightConnector1">
            <a:avLst/>
          </a:prstGeom>
          <a:noFill/>
          <a:ln cap="flat" cmpd="sng" w="9525">
            <a:solidFill>
              <a:schemeClr val="dk2"/>
            </a:solidFill>
            <a:prstDash val="dash"/>
            <a:round/>
            <a:headEnd len="med" w="med" type="none"/>
            <a:tailEnd len="med" w="med" type="triangle"/>
          </a:ln>
        </p:spPr>
      </p:cxnSp>
      <p:sp>
        <p:nvSpPr>
          <p:cNvPr id="187" name="Google Shape;187;p17"/>
          <p:cNvSpPr txBox="1"/>
          <p:nvPr/>
        </p:nvSpPr>
        <p:spPr>
          <a:xfrm>
            <a:off x="1626288" y="3284250"/>
            <a:ext cx="14814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SIGNAL → CODE</a:t>
            </a:r>
            <a:endParaRPr sz="1200">
              <a:latin typeface="Roboto"/>
              <a:ea typeface="Roboto"/>
              <a:cs typeface="Roboto"/>
              <a:sym typeface="Roboto"/>
            </a:endParaRPr>
          </a:p>
        </p:txBody>
      </p:sp>
      <p:pic>
        <p:nvPicPr>
          <p:cNvPr id="188" name="Google Shape;188;p17"/>
          <p:cNvPicPr preferRelativeResize="0"/>
          <p:nvPr/>
        </p:nvPicPr>
        <p:blipFill>
          <a:blip r:embed="rId4">
            <a:alphaModFix/>
          </a:blip>
          <a:stretch>
            <a:fillRect/>
          </a:stretch>
        </p:blipFill>
        <p:spPr>
          <a:xfrm>
            <a:off x="910250" y="3198340"/>
            <a:ext cx="668100" cy="668121"/>
          </a:xfrm>
          <a:prstGeom prst="rect">
            <a:avLst/>
          </a:prstGeom>
          <a:noFill/>
          <a:ln>
            <a:noFill/>
          </a:ln>
        </p:spPr>
      </p:pic>
      <p:sp>
        <p:nvSpPr>
          <p:cNvPr id="189" name="Google Shape;189;p17"/>
          <p:cNvSpPr txBox="1"/>
          <p:nvPr/>
        </p:nvSpPr>
        <p:spPr>
          <a:xfrm>
            <a:off x="482788" y="3866438"/>
            <a:ext cx="15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h" sz="1200">
                <a:latin typeface="Roboto"/>
                <a:ea typeface="Roboto"/>
                <a:cs typeface="Roboto"/>
                <a:sym typeface="Roboto"/>
              </a:rPr>
              <a:t>DOOR SENSOR</a:t>
            </a:r>
            <a:endParaRPr sz="1200">
              <a:latin typeface="Roboto"/>
              <a:ea typeface="Roboto"/>
              <a:cs typeface="Roboto"/>
              <a:sym typeface="Roboto"/>
            </a:endParaRPr>
          </a:p>
        </p:txBody>
      </p:sp>
      <p:pic>
        <p:nvPicPr>
          <p:cNvPr id="190" name="Google Shape;190;p17"/>
          <p:cNvPicPr preferRelativeResize="0"/>
          <p:nvPr/>
        </p:nvPicPr>
        <p:blipFill rotWithShape="1">
          <a:blip r:embed="rId5">
            <a:alphaModFix/>
          </a:blip>
          <a:srcRect b="0" l="27889" r="7" t="50293"/>
          <a:stretch/>
        </p:blipFill>
        <p:spPr>
          <a:xfrm rot="-1077440">
            <a:off x="5996488" y="3155165"/>
            <a:ext cx="852324" cy="587543"/>
          </a:xfrm>
          <a:prstGeom prst="rect">
            <a:avLst/>
          </a:prstGeom>
          <a:noFill/>
          <a:ln>
            <a:noFill/>
          </a:ln>
        </p:spPr>
      </p:pic>
      <p:pic>
        <p:nvPicPr>
          <p:cNvPr id="191" name="Google Shape;191;p17"/>
          <p:cNvPicPr preferRelativeResize="0"/>
          <p:nvPr/>
        </p:nvPicPr>
        <p:blipFill rotWithShape="1">
          <a:blip r:embed="rId6">
            <a:alphaModFix/>
          </a:blip>
          <a:srcRect b="12595" l="0" r="0" t="0"/>
          <a:stretch/>
        </p:blipFill>
        <p:spPr>
          <a:xfrm>
            <a:off x="6012225" y="1469723"/>
            <a:ext cx="668100" cy="629900"/>
          </a:xfrm>
          <a:prstGeom prst="rect">
            <a:avLst/>
          </a:prstGeom>
          <a:noFill/>
          <a:ln>
            <a:noFill/>
          </a:ln>
        </p:spPr>
      </p:pic>
      <p:pic>
        <p:nvPicPr>
          <p:cNvPr id="192" name="Google Shape;192;p17"/>
          <p:cNvPicPr preferRelativeResize="0"/>
          <p:nvPr/>
        </p:nvPicPr>
        <p:blipFill rotWithShape="1">
          <a:blip r:embed="rId6">
            <a:alphaModFix/>
          </a:blip>
          <a:srcRect b="12595" l="0" r="0" t="0"/>
          <a:stretch/>
        </p:blipFill>
        <p:spPr>
          <a:xfrm>
            <a:off x="7529900" y="1469723"/>
            <a:ext cx="668100" cy="629900"/>
          </a:xfrm>
          <a:prstGeom prst="rect">
            <a:avLst/>
          </a:prstGeom>
          <a:noFill/>
          <a:ln>
            <a:noFill/>
          </a:ln>
        </p:spPr>
      </p:pic>
      <p:sp>
        <p:nvSpPr>
          <p:cNvPr id="193" name="Google Shape;193;p17"/>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195" name="Google Shape;195;p17"/>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PROGRESS</a:t>
            </a:r>
            <a:endParaRPr sz="1200">
              <a:solidFill>
                <a:srgbClr val="E06666"/>
              </a:solidFill>
              <a:latin typeface="Roboto"/>
              <a:ea typeface="Roboto"/>
              <a:cs typeface="Roboto"/>
              <a:sym typeface="Roboto"/>
            </a:endParaRPr>
          </a:p>
        </p:txBody>
      </p:sp>
      <p:sp>
        <p:nvSpPr>
          <p:cNvPr id="196" name="Google Shape;196;p17"/>
          <p:cNvSpPr/>
          <p:nvPr/>
        </p:nvSpPr>
        <p:spPr>
          <a:xfrm>
            <a:off x="1312500" y="306425"/>
            <a:ext cx="313800" cy="751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199" name="Google Shape;199;p17"/>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200" name="Google Shape;200;p17"/>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18"/>
          <p:cNvPicPr preferRelativeResize="0"/>
          <p:nvPr/>
        </p:nvPicPr>
        <p:blipFill>
          <a:blip r:embed="rId3">
            <a:alphaModFix/>
          </a:blip>
          <a:stretch>
            <a:fillRect/>
          </a:stretch>
        </p:blipFill>
        <p:spPr>
          <a:xfrm>
            <a:off x="359500" y="1679888"/>
            <a:ext cx="4028326" cy="2355024"/>
          </a:xfrm>
          <a:prstGeom prst="rect">
            <a:avLst/>
          </a:prstGeom>
          <a:noFill/>
          <a:ln>
            <a:noFill/>
          </a:ln>
        </p:spPr>
      </p:pic>
      <p:sp>
        <p:nvSpPr>
          <p:cNvPr id="206" name="Google Shape;206;p18"/>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208" name="Google Shape;208;p18"/>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209" name="Google Shape;209;p18"/>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A858"/>
              </a:solidFill>
            </a:endParaRPr>
          </a:p>
        </p:txBody>
      </p:sp>
      <p:sp>
        <p:nvSpPr>
          <p:cNvPr id="210" name="Google Shape;210;p18"/>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211" name="Google Shape;211;p18"/>
          <p:cNvSpPr txBox="1"/>
          <p:nvPr/>
        </p:nvSpPr>
        <p:spPr>
          <a:xfrm>
            <a:off x="1772975" y="4264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CIRCUIT</a:t>
            </a:r>
            <a:endParaRPr sz="1800">
              <a:latin typeface="Roboto"/>
              <a:ea typeface="Roboto"/>
              <a:cs typeface="Roboto"/>
              <a:sym typeface="Roboto"/>
            </a:endParaRPr>
          </a:p>
        </p:txBody>
      </p:sp>
      <p:pic>
        <p:nvPicPr>
          <p:cNvPr id="212" name="Google Shape;212;p18"/>
          <p:cNvPicPr preferRelativeResize="0"/>
          <p:nvPr/>
        </p:nvPicPr>
        <p:blipFill>
          <a:blip r:embed="rId4">
            <a:alphaModFix/>
          </a:blip>
          <a:stretch>
            <a:fillRect/>
          </a:stretch>
        </p:blipFill>
        <p:spPr>
          <a:xfrm>
            <a:off x="4776900" y="1391100"/>
            <a:ext cx="4028329" cy="264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19"/>
          <p:cNvPicPr preferRelativeResize="0"/>
          <p:nvPr/>
        </p:nvPicPr>
        <p:blipFill>
          <a:blip r:embed="rId3">
            <a:alphaModFix/>
          </a:blip>
          <a:stretch>
            <a:fillRect/>
          </a:stretch>
        </p:blipFill>
        <p:spPr>
          <a:xfrm>
            <a:off x="215775" y="1384988"/>
            <a:ext cx="2007076" cy="3211299"/>
          </a:xfrm>
          <a:prstGeom prst="rect">
            <a:avLst/>
          </a:prstGeom>
          <a:noFill/>
          <a:ln>
            <a:noFill/>
          </a:ln>
        </p:spPr>
      </p:pic>
      <p:pic>
        <p:nvPicPr>
          <p:cNvPr id="218" name="Google Shape;218;p19"/>
          <p:cNvPicPr preferRelativeResize="0"/>
          <p:nvPr/>
        </p:nvPicPr>
        <p:blipFill>
          <a:blip r:embed="rId4">
            <a:alphaModFix/>
          </a:blip>
          <a:stretch>
            <a:fillRect/>
          </a:stretch>
        </p:blipFill>
        <p:spPr>
          <a:xfrm>
            <a:off x="2450901" y="1384989"/>
            <a:ext cx="2007076" cy="3211325"/>
          </a:xfrm>
          <a:prstGeom prst="rect">
            <a:avLst/>
          </a:prstGeom>
          <a:noFill/>
          <a:ln>
            <a:noFill/>
          </a:ln>
        </p:spPr>
      </p:pic>
      <p:pic>
        <p:nvPicPr>
          <p:cNvPr id="219" name="Google Shape;219;p19"/>
          <p:cNvPicPr preferRelativeResize="0"/>
          <p:nvPr/>
        </p:nvPicPr>
        <p:blipFill>
          <a:blip r:embed="rId5">
            <a:alphaModFix/>
          </a:blip>
          <a:stretch>
            <a:fillRect/>
          </a:stretch>
        </p:blipFill>
        <p:spPr>
          <a:xfrm>
            <a:off x="4686025" y="1384989"/>
            <a:ext cx="2007076" cy="3211296"/>
          </a:xfrm>
          <a:prstGeom prst="rect">
            <a:avLst/>
          </a:prstGeom>
          <a:noFill/>
          <a:ln>
            <a:noFill/>
          </a:ln>
        </p:spPr>
      </p:pic>
      <p:pic>
        <p:nvPicPr>
          <p:cNvPr id="220" name="Google Shape;220;p19"/>
          <p:cNvPicPr preferRelativeResize="0"/>
          <p:nvPr/>
        </p:nvPicPr>
        <p:blipFill>
          <a:blip r:embed="rId6">
            <a:alphaModFix/>
          </a:blip>
          <a:stretch>
            <a:fillRect/>
          </a:stretch>
        </p:blipFill>
        <p:spPr>
          <a:xfrm>
            <a:off x="6921150" y="1384989"/>
            <a:ext cx="2007076" cy="3211296"/>
          </a:xfrm>
          <a:prstGeom prst="rect">
            <a:avLst/>
          </a:prstGeom>
          <a:noFill/>
          <a:ln>
            <a:noFill/>
          </a:ln>
        </p:spPr>
      </p:pic>
      <p:sp>
        <p:nvSpPr>
          <p:cNvPr id="221" name="Google Shape;221;p19"/>
          <p:cNvSpPr txBox="1"/>
          <p:nvPr/>
        </p:nvSpPr>
        <p:spPr>
          <a:xfrm>
            <a:off x="1772975" y="350200"/>
            <a:ext cx="1794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222" name="Google Shape;222;p19"/>
          <p:cNvSpPr txBox="1"/>
          <p:nvPr/>
        </p:nvSpPr>
        <p:spPr>
          <a:xfrm>
            <a:off x="1772975" y="451250"/>
            <a:ext cx="16821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800">
                <a:latin typeface="Roboto"/>
                <a:ea typeface="Roboto"/>
                <a:cs typeface="Roboto"/>
                <a:sym typeface="Roboto"/>
              </a:rPr>
              <a:t>APPLICATION</a:t>
            </a:r>
            <a:endParaRPr sz="1800">
              <a:latin typeface="Roboto"/>
              <a:ea typeface="Roboto"/>
              <a:cs typeface="Roboto"/>
              <a:sym typeface="Roboto"/>
            </a:endParaRPr>
          </a:p>
        </p:txBody>
      </p:sp>
      <p:sp>
        <p:nvSpPr>
          <p:cNvPr id="223" name="Google Shape;223;p19"/>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HOME </a:t>
            </a:r>
            <a:endParaRPr sz="1200">
              <a:latin typeface="Roboto"/>
              <a:ea typeface="Roboto"/>
              <a:cs typeface="Roboto"/>
              <a:sym typeface="Roboto"/>
            </a:endParaRPr>
          </a:p>
          <a:p>
            <a:pPr indent="0" lvl="0" marL="0" rtl="0" algn="l">
              <a:spcBef>
                <a:spcPts val="0"/>
              </a:spcBef>
              <a:spcAft>
                <a:spcPts val="0"/>
              </a:spcAft>
              <a:buNone/>
            </a:pPr>
            <a:r>
              <a:rPr lang="th" sz="1200">
                <a:latin typeface="Roboto"/>
                <a:ea typeface="Roboto"/>
                <a:cs typeface="Roboto"/>
                <a:sym typeface="Roboto"/>
              </a:rPr>
              <a:t>AUTOMATION</a:t>
            </a:r>
            <a:endParaRPr sz="1200">
              <a:latin typeface="Roboto"/>
              <a:ea typeface="Roboto"/>
              <a:cs typeface="Roboto"/>
              <a:sym typeface="Roboto"/>
            </a:endParaRPr>
          </a:p>
        </p:txBody>
      </p:sp>
      <p:sp>
        <p:nvSpPr>
          <p:cNvPr id="225" name="Google Shape;225;p19"/>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E06666"/>
                </a:solidFill>
                <a:latin typeface="Roboto"/>
                <a:ea typeface="Roboto"/>
                <a:cs typeface="Roboto"/>
                <a:sym typeface="Roboto"/>
              </a:rPr>
              <a:t>PROGRESS</a:t>
            </a:r>
            <a:endParaRPr sz="1200">
              <a:solidFill>
                <a:srgbClr val="E06666"/>
              </a:solidFill>
              <a:latin typeface="Roboto"/>
              <a:ea typeface="Roboto"/>
              <a:cs typeface="Roboto"/>
              <a:sym typeface="Roboto"/>
            </a:endParaRPr>
          </a:p>
        </p:txBody>
      </p:sp>
      <p:sp>
        <p:nvSpPr>
          <p:cNvPr id="226" name="Google Shape;226;p19"/>
          <p:cNvSpPr/>
          <p:nvPr/>
        </p:nvSpPr>
        <p:spPr>
          <a:xfrm>
            <a:off x="1312500" y="306425"/>
            <a:ext cx="313800" cy="751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0" y="306425"/>
            <a:ext cx="1312500" cy="751500"/>
          </a:xfrm>
          <a:prstGeom prst="rect">
            <a:avLst/>
          </a:pr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txBox="1"/>
          <p:nvPr/>
        </p:nvSpPr>
        <p:spPr>
          <a:xfrm>
            <a:off x="138625" y="306425"/>
            <a:ext cx="1182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latin typeface="Roboto"/>
                <a:ea typeface="Roboto"/>
                <a:cs typeface="Roboto"/>
                <a:sym typeface="Roboto"/>
              </a:rPr>
              <a:t>HCI</a:t>
            </a:r>
            <a:endParaRPr sz="1200">
              <a:latin typeface="Roboto"/>
              <a:ea typeface="Roboto"/>
              <a:cs typeface="Roboto"/>
              <a:sym typeface="Roboto"/>
            </a:endParaRPr>
          </a:p>
        </p:txBody>
      </p:sp>
      <p:sp>
        <p:nvSpPr>
          <p:cNvPr id="229" name="Google Shape;229;p19"/>
          <p:cNvSpPr txBox="1"/>
          <p:nvPr/>
        </p:nvSpPr>
        <p:spPr>
          <a:xfrm>
            <a:off x="138625" y="663950"/>
            <a:ext cx="10272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h" sz="1200">
                <a:solidFill>
                  <a:srgbClr val="28A858"/>
                </a:solidFill>
                <a:latin typeface="Roboto"/>
                <a:ea typeface="Roboto"/>
                <a:cs typeface="Roboto"/>
                <a:sym typeface="Roboto"/>
              </a:rPr>
              <a:t>PROGRESS</a:t>
            </a:r>
            <a:endParaRPr sz="1200">
              <a:solidFill>
                <a:srgbClr val="28A858"/>
              </a:solidFill>
              <a:latin typeface="Roboto"/>
              <a:ea typeface="Roboto"/>
              <a:cs typeface="Roboto"/>
              <a:sym typeface="Roboto"/>
            </a:endParaRPr>
          </a:p>
        </p:txBody>
      </p:sp>
      <p:sp>
        <p:nvSpPr>
          <p:cNvPr id="230" name="Google Shape;230;p19"/>
          <p:cNvSpPr/>
          <p:nvPr/>
        </p:nvSpPr>
        <p:spPr>
          <a:xfrm>
            <a:off x="1312500" y="306425"/>
            <a:ext cx="313800" cy="751500"/>
          </a:xfrm>
          <a:prstGeom prst="rect">
            <a:avLst/>
          </a:prstGeom>
          <a:solidFill>
            <a:srgbClr val="28A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