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h"/>
              <a:t>Hello my name is Pruchakorn and this is Soravis. Our project is Home Automation using Infrared sensor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fb43cbff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fb43cbff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h"/>
              <a:t>Our objective we want use the infrared sensor to control devices that are in our room such as air conditioner, TV or device that can be controlled by infrared sensor. There are 2 type of infrared sensor; receiver and sender. We want to control devices outside with mobile application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fb43cbff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fb43cbff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h"/>
              <a:t>Our tools that we gonna use for this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fb43cbff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fb43cbff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h"/>
              <a:t>how the infrared sensors work IR LED is a sender and Photodiode is a receiver IR LED will send the signal to the photodiode by using infrared light but you cannot see it because it cannot seen by your eyes normally. Infrared light can reflect a object which has a light colored surface. In contrast, infrared light cannot reflect a object which has a dark colored surface.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fb43cbff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fb43cbff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h"/>
              <a:t>There are 4 phases that we want to do.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fb43cbff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fb43cbff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h"/>
              <a:t>The first phase is cloning the signal code from a remote controller and save signal code and device name in Firebase.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fb43cbff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fb43cbff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h"/>
              <a:t>The second phase is controlling devices by using Blynk application. Blynk is the application that use to control the microcontroller, so we can control devices when we are outside.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fb43cbf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fb43cbf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h"/>
              <a:t>The third phase is controlling devices with other microcontroller. We want one microcontroller as a broker and send the signal code to client microcontroller to control devices at another room.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fb43cbff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fb43cbff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h"/>
              <a:t>The last phase is detection. We don't only use infrared sensor to send data. We can detect object that pass to infrared light. So we want to detect human go inside the room and turn on air conditioner and TV.</a:t>
            </a:r>
            <a:endParaRPr/>
          </a:p>
          <a:p>
            <a:pPr indent="0" lvl="0" marL="0" rtl="0" algn="l">
              <a:spcBef>
                <a:spcPts val="0"/>
              </a:spcBef>
              <a:spcAft>
                <a:spcPts val="0"/>
              </a:spcAft>
              <a:buNone/>
            </a:pPr>
            <a:r>
              <a:t/>
            </a:r>
            <a:endParaRPr/>
          </a:p>
          <a:p>
            <a:pPr indent="0" lvl="0" marL="0" rtl="0" algn="l">
              <a:spcBef>
                <a:spcPts val="0"/>
              </a:spcBef>
              <a:spcAft>
                <a:spcPts val="0"/>
              </a:spcAft>
              <a:buNone/>
            </a:pPr>
            <a:r>
              <a:rPr lang="th"/>
              <a:t>So this is our project Thank you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h"/>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4.png"/><Relationship Id="rId8"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2.png"/><Relationship Id="rId10"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532600" y="1203800"/>
            <a:ext cx="5238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4800">
                <a:latin typeface="Roboto"/>
                <a:ea typeface="Roboto"/>
                <a:cs typeface="Roboto"/>
                <a:sym typeface="Roboto"/>
              </a:rPr>
              <a:t>HOME AUTOMATION</a:t>
            </a:r>
            <a:endParaRPr sz="4800">
              <a:latin typeface="Roboto"/>
              <a:ea typeface="Roboto"/>
              <a:cs typeface="Roboto"/>
              <a:sym typeface="Roboto"/>
            </a:endParaRPr>
          </a:p>
        </p:txBody>
      </p:sp>
      <p:sp>
        <p:nvSpPr>
          <p:cNvPr id="55" name="Google Shape;55;p13"/>
          <p:cNvSpPr txBox="1"/>
          <p:nvPr/>
        </p:nvSpPr>
        <p:spPr>
          <a:xfrm>
            <a:off x="532600" y="2710925"/>
            <a:ext cx="2334600" cy="4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3600">
                <a:solidFill>
                  <a:srgbClr val="E06666"/>
                </a:solidFill>
                <a:latin typeface="Roboto"/>
                <a:ea typeface="Roboto"/>
                <a:cs typeface="Roboto"/>
                <a:sym typeface="Roboto"/>
              </a:rPr>
              <a:t>INFRARED</a:t>
            </a:r>
            <a:endParaRPr sz="3600">
              <a:solidFill>
                <a:srgbClr val="E06666"/>
              </a:solidFill>
              <a:latin typeface="Roboto"/>
              <a:ea typeface="Roboto"/>
              <a:cs typeface="Roboto"/>
              <a:sym typeface="Roboto"/>
            </a:endParaRPr>
          </a:p>
        </p:txBody>
      </p:sp>
      <p:sp>
        <p:nvSpPr>
          <p:cNvPr id="56" name="Google Shape;56;p13"/>
          <p:cNvSpPr/>
          <p:nvPr/>
        </p:nvSpPr>
        <p:spPr>
          <a:xfrm>
            <a:off x="5128900" y="0"/>
            <a:ext cx="4014900" cy="51549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5882650" y="4658950"/>
            <a:ext cx="3180900" cy="40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th">
                <a:solidFill>
                  <a:srgbClr val="FFFFFF"/>
                </a:solidFill>
                <a:latin typeface="Roboto"/>
                <a:ea typeface="Roboto"/>
                <a:cs typeface="Roboto"/>
                <a:sym typeface="Roboto"/>
              </a:rPr>
              <a:t>5913094 Soravis Varayuththasawad</a:t>
            </a:r>
            <a:endParaRPr>
              <a:solidFill>
                <a:srgbClr val="FFFFFF"/>
              </a:solidFill>
              <a:latin typeface="Roboto"/>
              <a:ea typeface="Roboto"/>
              <a:cs typeface="Roboto"/>
              <a:sym typeface="Roboto"/>
            </a:endParaRPr>
          </a:p>
        </p:txBody>
      </p:sp>
      <p:sp>
        <p:nvSpPr>
          <p:cNvPr id="58" name="Google Shape;58;p13"/>
          <p:cNvSpPr txBox="1"/>
          <p:nvPr/>
        </p:nvSpPr>
        <p:spPr>
          <a:xfrm>
            <a:off x="5919125" y="4381675"/>
            <a:ext cx="3180900" cy="40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th">
                <a:solidFill>
                  <a:srgbClr val="FFFFFF"/>
                </a:solidFill>
                <a:latin typeface="Roboto"/>
                <a:ea typeface="Roboto"/>
                <a:cs typeface="Roboto"/>
                <a:sym typeface="Roboto"/>
              </a:rPr>
              <a:t>5912046 Prutchakorn Ngamsuanplu</a:t>
            </a:r>
            <a:endParaRPr>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p:nvPr/>
        </p:nvSpPr>
        <p:spPr>
          <a:xfrm>
            <a:off x="0" y="306425"/>
            <a:ext cx="1312500" cy="751500"/>
          </a:xfrm>
          <a:prstGeom prst="rect">
            <a:avLst/>
          </a:pr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138625" y="306425"/>
            <a:ext cx="1182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latin typeface="Roboto"/>
                <a:ea typeface="Roboto"/>
                <a:cs typeface="Roboto"/>
                <a:sym typeface="Roboto"/>
              </a:rPr>
              <a:t>HOME </a:t>
            </a:r>
            <a:endParaRPr sz="1200">
              <a:latin typeface="Roboto"/>
              <a:ea typeface="Roboto"/>
              <a:cs typeface="Roboto"/>
              <a:sym typeface="Roboto"/>
            </a:endParaRPr>
          </a:p>
          <a:p>
            <a:pPr indent="0" lvl="0" marL="0" rtl="0" algn="l">
              <a:spcBef>
                <a:spcPts val="0"/>
              </a:spcBef>
              <a:spcAft>
                <a:spcPts val="0"/>
              </a:spcAft>
              <a:buNone/>
            </a:pPr>
            <a:r>
              <a:rPr lang="th" sz="1200">
                <a:latin typeface="Roboto"/>
                <a:ea typeface="Roboto"/>
                <a:cs typeface="Roboto"/>
                <a:sym typeface="Roboto"/>
              </a:rPr>
              <a:t>AUTOMATION</a:t>
            </a:r>
            <a:endParaRPr sz="1200">
              <a:latin typeface="Roboto"/>
              <a:ea typeface="Roboto"/>
              <a:cs typeface="Roboto"/>
              <a:sym typeface="Roboto"/>
            </a:endParaRPr>
          </a:p>
        </p:txBody>
      </p:sp>
      <p:sp>
        <p:nvSpPr>
          <p:cNvPr id="65" name="Google Shape;65;p14"/>
          <p:cNvSpPr txBox="1"/>
          <p:nvPr/>
        </p:nvSpPr>
        <p:spPr>
          <a:xfrm>
            <a:off x="138625" y="663950"/>
            <a:ext cx="10272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E06666"/>
                </a:solidFill>
                <a:latin typeface="Roboto"/>
                <a:ea typeface="Roboto"/>
                <a:cs typeface="Roboto"/>
                <a:sym typeface="Roboto"/>
              </a:rPr>
              <a:t>INFRARED</a:t>
            </a:r>
            <a:endParaRPr sz="1200">
              <a:solidFill>
                <a:srgbClr val="E06666"/>
              </a:solidFill>
              <a:latin typeface="Roboto"/>
              <a:ea typeface="Roboto"/>
              <a:cs typeface="Roboto"/>
              <a:sym typeface="Roboto"/>
            </a:endParaRPr>
          </a:p>
        </p:txBody>
      </p:sp>
      <p:sp>
        <p:nvSpPr>
          <p:cNvPr id="66" name="Google Shape;66;p14"/>
          <p:cNvSpPr/>
          <p:nvPr/>
        </p:nvSpPr>
        <p:spPr>
          <a:xfrm>
            <a:off x="1312500" y="306425"/>
            <a:ext cx="313800" cy="7515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nvSpPr>
        <p:spPr>
          <a:xfrm>
            <a:off x="1772975" y="413825"/>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2400">
                <a:latin typeface="Roboto"/>
                <a:ea typeface="Roboto"/>
                <a:cs typeface="Roboto"/>
                <a:sym typeface="Roboto"/>
              </a:rPr>
              <a:t>OBJECTIVE</a:t>
            </a:r>
            <a:endParaRPr sz="2400">
              <a:latin typeface="Roboto"/>
              <a:ea typeface="Roboto"/>
              <a:cs typeface="Roboto"/>
              <a:sym typeface="Roboto"/>
            </a:endParaRPr>
          </a:p>
        </p:txBody>
      </p:sp>
      <p:sp>
        <p:nvSpPr>
          <p:cNvPr id="68" name="Google Shape;68;p14"/>
          <p:cNvSpPr/>
          <p:nvPr/>
        </p:nvSpPr>
        <p:spPr>
          <a:xfrm>
            <a:off x="1378975" y="1658350"/>
            <a:ext cx="145200" cy="3240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1378975" y="2388600"/>
            <a:ext cx="145200" cy="3240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1378975" y="3161150"/>
            <a:ext cx="145200" cy="3240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a:off x="1524250" y="1616050"/>
            <a:ext cx="6669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800">
                <a:latin typeface="Roboto"/>
                <a:ea typeface="Roboto"/>
                <a:cs typeface="Roboto"/>
                <a:sym typeface="Roboto"/>
              </a:rPr>
              <a:t>using infrared to control regular devices: air conditioner, TV, etc.. </a:t>
            </a:r>
            <a:endParaRPr sz="1800">
              <a:latin typeface="Roboto"/>
              <a:ea typeface="Roboto"/>
              <a:cs typeface="Roboto"/>
              <a:sym typeface="Roboto"/>
            </a:endParaRPr>
          </a:p>
        </p:txBody>
      </p:sp>
      <p:sp>
        <p:nvSpPr>
          <p:cNvPr id="72" name="Google Shape;72;p14"/>
          <p:cNvSpPr txBox="1"/>
          <p:nvPr/>
        </p:nvSpPr>
        <p:spPr>
          <a:xfrm>
            <a:off x="1524250" y="2346300"/>
            <a:ext cx="6669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800">
                <a:latin typeface="Roboto"/>
                <a:ea typeface="Roboto"/>
                <a:cs typeface="Roboto"/>
                <a:sym typeface="Roboto"/>
              </a:rPr>
              <a:t>involving infrared sensors: receiver and sender</a:t>
            </a:r>
            <a:endParaRPr sz="1800">
              <a:latin typeface="Roboto"/>
              <a:ea typeface="Roboto"/>
              <a:cs typeface="Roboto"/>
              <a:sym typeface="Roboto"/>
            </a:endParaRPr>
          </a:p>
        </p:txBody>
      </p:sp>
      <p:sp>
        <p:nvSpPr>
          <p:cNvPr id="73" name="Google Shape;73;p14"/>
          <p:cNvSpPr txBox="1"/>
          <p:nvPr/>
        </p:nvSpPr>
        <p:spPr>
          <a:xfrm>
            <a:off x="1524250" y="3118850"/>
            <a:ext cx="6669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800">
                <a:latin typeface="Roboto"/>
                <a:ea typeface="Roboto"/>
                <a:cs typeface="Roboto"/>
                <a:sym typeface="Roboto"/>
              </a:rPr>
              <a:t>be able to control device through mobile application</a:t>
            </a:r>
            <a:endParaRPr sz="1800">
              <a:latin typeface="Roboto"/>
              <a:ea typeface="Roboto"/>
              <a:cs typeface="Roboto"/>
              <a:sym typeface="Roboto"/>
            </a:endParaRPr>
          </a:p>
        </p:txBody>
      </p:sp>
      <p:sp>
        <p:nvSpPr>
          <p:cNvPr id="74" name="Google Shape;74;p14"/>
          <p:cNvSpPr/>
          <p:nvPr/>
        </p:nvSpPr>
        <p:spPr>
          <a:xfrm>
            <a:off x="4508775" y="5038200"/>
            <a:ext cx="4635300" cy="1053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p:nvPr/>
        </p:nvSpPr>
        <p:spPr>
          <a:xfrm>
            <a:off x="0" y="306425"/>
            <a:ext cx="1312500" cy="751500"/>
          </a:xfrm>
          <a:prstGeom prst="rect">
            <a:avLst/>
          </a:pr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138625" y="306425"/>
            <a:ext cx="1182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latin typeface="Roboto"/>
                <a:ea typeface="Roboto"/>
                <a:cs typeface="Roboto"/>
                <a:sym typeface="Roboto"/>
              </a:rPr>
              <a:t>HOME </a:t>
            </a:r>
            <a:endParaRPr sz="1200">
              <a:latin typeface="Roboto"/>
              <a:ea typeface="Roboto"/>
              <a:cs typeface="Roboto"/>
              <a:sym typeface="Roboto"/>
            </a:endParaRPr>
          </a:p>
          <a:p>
            <a:pPr indent="0" lvl="0" marL="0" rtl="0" algn="l">
              <a:spcBef>
                <a:spcPts val="0"/>
              </a:spcBef>
              <a:spcAft>
                <a:spcPts val="0"/>
              </a:spcAft>
              <a:buNone/>
            </a:pPr>
            <a:r>
              <a:rPr lang="th" sz="1200">
                <a:latin typeface="Roboto"/>
                <a:ea typeface="Roboto"/>
                <a:cs typeface="Roboto"/>
                <a:sym typeface="Roboto"/>
              </a:rPr>
              <a:t>AUTOMATION</a:t>
            </a:r>
            <a:endParaRPr sz="1200">
              <a:latin typeface="Roboto"/>
              <a:ea typeface="Roboto"/>
              <a:cs typeface="Roboto"/>
              <a:sym typeface="Roboto"/>
            </a:endParaRPr>
          </a:p>
        </p:txBody>
      </p:sp>
      <p:sp>
        <p:nvSpPr>
          <p:cNvPr id="81" name="Google Shape;81;p15"/>
          <p:cNvSpPr txBox="1"/>
          <p:nvPr/>
        </p:nvSpPr>
        <p:spPr>
          <a:xfrm>
            <a:off x="138625" y="663950"/>
            <a:ext cx="10272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E06666"/>
                </a:solidFill>
                <a:latin typeface="Roboto"/>
                <a:ea typeface="Roboto"/>
                <a:cs typeface="Roboto"/>
                <a:sym typeface="Roboto"/>
              </a:rPr>
              <a:t>INFRARED</a:t>
            </a:r>
            <a:endParaRPr sz="1200">
              <a:solidFill>
                <a:srgbClr val="E06666"/>
              </a:solidFill>
              <a:latin typeface="Roboto"/>
              <a:ea typeface="Roboto"/>
              <a:cs typeface="Roboto"/>
              <a:sym typeface="Roboto"/>
            </a:endParaRPr>
          </a:p>
        </p:txBody>
      </p:sp>
      <p:sp>
        <p:nvSpPr>
          <p:cNvPr id="82" name="Google Shape;82;p15"/>
          <p:cNvSpPr/>
          <p:nvPr/>
        </p:nvSpPr>
        <p:spPr>
          <a:xfrm>
            <a:off x="1312500" y="306425"/>
            <a:ext cx="313800" cy="7515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1772975" y="413825"/>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2400">
                <a:latin typeface="Roboto"/>
                <a:ea typeface="Roboto"/>
                <a:cs typeface="Roboto"/>
                <a:sym typeface="Roboto"/>
              </a:rPr>
              <a:t>TOOLS </a:t>
            </a:r>
            <a:endParaRPr sz="2400">
              <a:latin typeface="Roboto"/>
              <a:ea typeface="Roboto"/>
              <a:cs typeface="Roboto"/>
              <a:sym typeface="Roboto"/>
            </a:endParaRPr>
          </a:p>
        </p:txBody>
      </p:sp>
      <p:sp>
        <p:nvSpPr>
          <p:cNvPr id="84" name="Google Shape;84;p15"/>
          <p:cNvSpPr/>
          <p:nvPr/>
        </p:nvSpPr>
        <p:spPr>
          <a:xfrm>
            <a:off x="840525" y="1993213"/>
            <a:ext cx="145200" cy="1512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1087850" y="1864513"/>
            <a:ext cx="1080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a:latin typeface="Roboto"/>
                <a:ea typeface="Roboto"/>
                <a:cs typeface="Roboto"/>
                <a:sym typeface="Roboto"/>
              </a:rPr>
              <a:t>IR LED (Tx)</a:t>
            </a:r>
            <a:endParaRPr>
              <a:latin typeface="Roboto"/>
              <a:ea typeface="Roboto"/>
              <a:cs typeface="Roboto"/>
              <a:sym typeface="Roboto"/>
            </a:endParaRPr>
          </a:p>
        </p:txBody>
      </p:sp>
      <p:sp>
        <p:nvSpPr>
          <p:cNvPr id="86" name="Google Shape;86;p15"/>
          <p:cNvSpPr/>
          <p:nvPr/>
        </p:nvSpPr>
        <p:spPr>
          <a:xfrm>
            <a:off x="840525" y="2663613"/>
            <a:ext cx="145200" cy="1512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nvSpPr>
        <p:spPr>
          <a:xfrm>
            <a:off x="1087850" y="2534913"/>
            <a:ext cx="1518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a:latin typeface="Roboto"/>
                <a:ea typeface="Roboto"/>
                <a:cs typeface="Roboto"/>
                <a:sym typeface="Roboto"/>
              </a:rPr>
              <a:t>Photodiode (Rx)</a:t>
            </a:r>
            <a:endParaRPr>
              <a:latin typeface="Roboto"/>
              <a:ea typeface="Roboto"/>
              <a:cs typeface="Roboto"/>
              <a:sym typeface="Roboto"/>
            </a:endParaRPr>
          </a:p>
        </p:txBody>
      </p:sp>
      <p:sp>
        <p:nvSpPr>
          <p:cNvPr id="88" name="Google Shape;88;p15"/>
          <p:cNvSpPr/>
          <p:nvPr/>
        </p:nvSpPr>
        <p:spPr>
          <a:xfrm>
            <a:off x="840525" y="3282113"/>
            <a:ext cx="145200" cy="1512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nvSpPr>
        <p:spPr>
          <a:xfrm>
            <a:off x="1087850" y="3153413"/>
            <a:ext cx="1518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a:latin typeface="Roboto"/>
                <a:ea typeface="Roboto"/>
                <a:cs typeface="Roboto"/>
                <a:sym typeface="Roboto"/>
              </a:rPr>
              <a:t>Arduino</a:t>
            </a:r>
            <a:endParaRPr>
              <a:latin typeface="Roboto"/>
              <a:ea typeface="Roboto"/>
              <a:cs typeface="Roboto"/>
              <a:sym typeface="Roboto"/>
            </a:endParaRPr>
          </a:p>
        </p:txBody>
      </p:sp>
      <p:sp>
        <p:nvSpPr>
          <p:cNvPr id="90" name="Google Shape;90;p15"/>
          <p:cNvSpPr/>
          <p:nvPr/>
        </p:nvSpPr>
        <p:spPr>
          <a:xfrm>
            <a:off x="4508775" y="5038200"/>
            <a:ext cx="4635300" cy="1053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319000" y="3334013"/>
            <a:ext cx="145200" cy="1512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nvSpPr>
        <p:spPr>
          <a:xfrm>
            <a:off x="6566325" y="3205313"/>
            <a:ext cx="1518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a:latin typeface="Roboto"/>
                <a:ea typeface="Roboto"/>
                <a:cs typeface="Roboto"/>
                <a:sym typeface="Roboto"/>
              </a:rPr>
              <a:t>ESP32</a:t>
            </a:r>
            <a:endParaRPr>
              <a:latin typeface="Roboto"/>
              <a:ea typeface="Roboto"/>
              <a:cs typeface="Roboto"/>
              <a:sym typeface="Roboto"/>
            </a:endParaRPr>
          </a:p>
        </p:txBody>
      </p:sp>
      <p:sp>
        <p:nvSpPr>
          <p:cNvPr id="93" name="Google Shape;93;p15"/>
          <p:cNvSpPr/>
          <p:nvPr/>
        </p:nvSpPr>
        <p:spPr>
          <a:xfrm>
            <a:off x="3766300" y="1993213"/>
            <a:ext cx="145200" cy="1512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nvSpPr>
        <p:spPr>
          <a:xfrm>
            <a:off x="4013625" y="1864513"/>
            <a:ext cx="1518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a:latin typeface="Roboto"/>
                <a:ea typeface="Roboto"/>
                <a:cs typeface="Roboto"/>
                <a:sym typeface="Roboto"/>
              </a:rPr>
              <a:t>Resistor</a:t>
            </a:r>
            <a:endParaRPr>
              <a:latin typeface="Roboto"/>
              <a:ea typeface="Roboto"/>
              <a:cs typeface="Roboto"/>
              <a:sym typeface="Roboto"/>
            </a:endParaRPr>
          </a:p>
        </p:txBody>
      </p:sp>
      <p:sp>
        <p:nvSpPr>
          <p:cNvPr id="95" name="Google Shape;95;p15"/>
          <p:cNvSpPr/>
          <p:nvPr/>
        </p:nvSpPr>
        <p:spPr>
          <a:xfrm>
            <a:off x="3766300" y="2663613"/>
            <a:ext cx="145200" cy="1512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nvSpPr>
        <p:spPr>
          <a:xfrm>
            <a:off x="4013625" y="2534913"/>
            <a:ext cx="1518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a:latin typeface="Roboto"/>
                <a:ea typeface="Roboto"/>
                <a:cs typeface="Roboto"/>
                <a:sym typeface="Roboto"/>
              </a:rPr>
              <a:t>Relay</a:t>
            </a:r>
            <a:endParaRPr>
              <a:latin typeface="Roboto"/>
              <a:ea typeface="Roboto"/>
              <a:cs typeface="Roboto"/>
              <a:sym typeface="Roboto"/>
            </a:endParaRPr>
          </a:p>
        </p:txBody>
      </p:sp>
      <p:sp>
        <p:nvSpPr>
          <p:cNvPr id="97" name="Google Shape;97;p15"/>
          <p:cNvSpPr/>
          <p:nvPr/>
        </p:nvSpPr>
        <p:spPr>
          <a:xfrm>
            <a:off x="3766300" y="3282113"/>
            <a:ext cx="145200" cy="1512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txBox="1"/>
          <p:nvPr/>
        </p:nvSpPr>
        <p:spPr>
          <a:xfrm>
            <a:off x="4013625" y="3153413"/>
            <a:ext cx="1518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a:latin typeface="Roboto"/>
                <a:ea typeface="Roboto"/>
                <a:cs typeface="Roboto"/>
                <a:sym typeface="Roboto"/>
              </a:rPr>
              <a:t>Blub</a:t>
            </a:r>
            <a:endParaRPr>
              <a:latin typeface="Roboto"/>
              <a:ea typeface="Roboto"/>
              <a:cs typeface="Roboto"/>
              <a:sym typeface="Roboto"/>
            </a:endParaRPr>
          </a:p>
        </p:txBody>
      </p:sp>
      <p:sp>
        <p:nvSpPr>
          <p:cNvPr id="99" name="Google Shape;99;p15"/>
          <p:cNvSpPr/>
          <p:nvPr/>
        </p:nvSpPr>
        <p:spPr>
          <a:xfrm>
            <a:off x="6319000" y="1993213"/>
            <a:ext cx="145200" cy="1512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txBox="1"/>
          <p:nvPr/>
        </p:nvSpPr>
        <p:spPr>
          <a:xfrm>
            <a:off x="6566325" y="1864513"/>
            <a:ext cx="1518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a:latin typeface="Roboto"/>
                <a:ea typeface="Roboto"/>
                <a:cs typeface="Roboto"/>
                <a:sym typeface="Roboto"/>
              </a:rPr>
              <a:t>Jumper</a:t>
            </a:r>
            <a:endParaRPr>
              <a:latin typeface="Roboto"/>
              <a:ea typeface="Roboto"/>
              <a:cs typeface="Roboto"/>
              <a:sym typeface="Roboto"/>
            </a:endParaRPr>
          </a:p>
        </p:txBody>
      </p:sp>
      <p:sp>
        <p:nvSpPr>
          <p:cNvPr id="101" name="Google Shape;101;p15"/>
          <p:cNvSpPr/>
          <p:nvPr/>
        </p:nvSpPr>
        <p:spPr>
          <a:xfrm>
            <a:off x="6319000" y="2663613"/>
            <a:ext cx="145200" cy="1512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nvSpPr>
        <p:spPr>
          <a:xfrm>
            <a:off x="6566325" y="2534913"/>
            <a:ext cx="1518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a:latin typeface="Roboto"/>
                <a:ea typeface="Roboto"/>
                <a:cs typeface="Roboto"/>
                <a:sym typeface="Roboto"/>
              </a:rPr>
              <a:t>LCD</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p:nvPr/>
        </p:nvSpPr>
        <p:spPr>
          <a:xfrm>
            <a:off x="0" y="306425"/>
            <a:ext cx="1312500" cy="751500"/>
          </a:xfrm>
          <a:prstGeom prst="rect">
            <a:avLst/>
          </a:pr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nvSpPr>
        <p:spPr>
          <a:xfrm>
            <a:off x="138625" y="306425"/>
            <a:ext cx="1182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latin typeface="Roboto"/>
                <a:ea typeface="Roboto"/>
                <a:cs typeface="Roboto"/>
                <a:sym typeface="Roboto"/>
              </a:rPr>
              <a:t>HOME </a:t>
            </a:r>
            <a:endParaRPr sz="1200">
              <a:latin typeface="Roboto"/>
              <a:ea typeface="Roboto"/>
              <a:cs typeface="Roboto"/>
              <a:sym typeface="Roboto"/>
            </a:endParaRPr>
          </a:p>
          <a:p>
            <a:pPr indent="0" lvl="0" marL="0" rtl="0" algn="l">
              <a:spcBef>
                <a:spcPts val="0"/>
              </a:spcBef>
              <a:spcAft>
                <a:spcPts val="0"/>
              </a:spcAft>
              <a:buNone/>
            </a:pPr>
            <a:r>
              <a:rPr lang="th" sz="1200">
                <a:latin typeface="Roboto"/>
                <a:ea typeface="Roboto"/>
                <a:cs typeface="Roboto"/>
                <a:sym typeface="Roboto"/>
              </a:rPr>
              <a:t>AUTOMATION</a:t>
            </a:r>
            <a:endParaRPr sz="1200">
              <a:latin typeface="Roboto"/>
              <a:ea typeface="Roboto"/>
              <a:cs typeface="Roboto"/>
              <a:sym typeface="Roboto"/>
            </a:endParaRPr>
          </a:p>
        </p:txBody>
      </p:sp>
      <p:sp>
        <p:nvSpPr>
          <p:cNvPr id="109" name="Google Shape;109;p16"/>
          <p:cNvSpPr txBox="1"/>
          <p:nvPr/>
        </p:nvSpPr>
        <p:spPr>
          <a:xfrm>
            <a:off x="138625" y="663950"/>
            <a:ext cx="10272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E06666"/>
                </a:solidFill>
                <a:latin typeface="Roboto"/>
                <a:ea typeface="Roboto"/>
                <a:cs typeface="Roboto"/>
                <a:sym typeface="Roboto"/>
              </a:rPr>
              <a:t>INFRARED</a:t>
            </a:r>
            <a:endParaRPr sz="1200">
              <a:solidFill>
                <a:srgbClr val="E06666"/>
              </a:solidFill>
              <a:latin typeface="Roboto"/>
              <a:ea typeface="Roboto"/>
              <a:cs typeface="Roboto"/>
              <a:sym typeface="Roboto"/>
            </a:endParaRPr>
          </a:p>
        </p:txBody>
      </p:sp>
      <p:sp>
        <p:nvSpPr>
          <p:cNvPr id="110" name="Google Shape;110;p16"/>
          <p:cNvSpPr/>
          <p:nvPr/>
        </p:nvSpPr>
        <p:spPr>
          <a:xfrm>
            <a:off x="1312500" y="306425"/>
            <a:ext cx="313800" cy="7515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txBox="1"/>
          <p:nvPr/>
        </p:nvSpPr>
        <p:spPr>
          <a:xfrm>
            <a:off x="1772975" y="350200"/>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800">
                <a:latin typeface="Roboto"/>
                <a:ea typeface="Roboto"/>
                <a:cs typeface="Roboto"/>
                <a:sym typeface="Roboto"/>
              </a:rPr>
              <a:t>INFRARED </a:t>
            </a:r>
            <a:endParaRPr sz="1800">
              <a:latin typeface="Roboto"/>
              <a:ea typeface="Roboto"/>
              <a:cs typeface="Roboto"/>
              <a:sym typeface="Roboto"/>
            </a:endParaRPr>
          </a:p>
          <a:p>
            <a:pPr indent="0" lvl="0" marL="0" rtl="0" algn="l">
              <a:spcBef>
                <a:spcPts val="0"/>
              </a:spcBef>
              <a:spcAft>
                <a:spcPts val="0"/>
              </a:spcAft>
              <a:buNone/>
            </a:pPr>
            <a:r>
              <a:rPr lang="th" sz="1800">
                <a:latin typeface="Roboto"/>
                <a:ea typeface="Roboto"/>
                <a:cs typeface="Roboto"/>
                <a:sym typeface="Roboto"/>
              </a:rPr>
              <a:t>SENSOR </a:t>
            </a:r>
            <a:endParaRPr sz="1800">
              <a:latin typeface="Roboto"/>
              <a:ea typeface="Roboto"/>
              <a:cs typeface="Roboto"/>
              <a:sym typeface="Roboto"/>
            </a:endParaRPr>
          </a:p>
        </p:txBody>
      </p:sp>
      <p:pic>
        <p:nvPicPr>
          <p:cNvPr descr="image.png" id="112" name="Google Shape;112;p16"/>
          <p:cNvPicPr preferRelativeResize="0"/>
          <p:nvPr/>
        </p:nvPicPr>
        <p:blipFill>
          <a:blip r:embed="rId3">
            <a:alphaModFix/>
          </a:blip>
          <a:stretch>
            <a:fillRect/>
          </a:stretch>
        </p:blipFill>
        <p:spPr>
          <a:xfrm>
            <a:off x="2254651" y="1174575"/>
            <a:ext cx="4634675" cy="3549975"/>
          </a:xfrm>
          <a:prstGeom prst="rect">
            <a:avLst/>
          </a:prstGeom>
          <a:noFill/>
          <a:ln>
            <a:noFill/>
          </a:ln>
        </p:spPr>
      </p:pic>
      <p:sp>
        <p:nvSpPr>
          <p:cNvPr id="113" name="Google Shape;113;p16"/>
          <p:cNvSpPr txBox="1"/>
          <p:nvPr/>
        </p:nvSpPr>
        <p:spPr>
          <a:xfrm>
            <a:off x="5335575" y="1378875"/>
            <a:ext cx="2582700" cy="4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descr="image.png" id="114" name="Google Shape;114;p16"/>
          <p:cNvPicPr preferRelativeResize="0"/>
          <p:nvPr/>
        </p:nvPicPr>
        <p:blipFill rotWithShape="1">
          <a:blip r:embed="rId3">
            <a:alphaModFix/>
          </a:blip>
          <a:srcRect b="0" l="71680" r="0" t="69423"/>
          <a:stretch/>
        </p:blipFill>
        <p:spPr>
          <a:xfrm>
            <a:off x="2304025" y="1515025"/>
            <a:ext cx="1949875" cy="898399"/>
          </a:xfrm>
          <a:prstGeom prst="rect">
            <a:avLst/>
          </a:prstGeom>
          <a:noFill/>
          <a:ln>
            <a:noFill/>
          </a:ln>
        </p:spPr>
      </p:pic>
      <p:pic>
        <p:nvPicPr>
          <p:cNvPr id="115" name="Google Shape;115;p16"/>
          <p:cNvPicPr preferRelativeResize="0"/>
          <p:nvPr/>
        </p:nvPicPr>
        <p:blipFill rotWithShape="1">
          <a:blip r:embed="rId4">
            <a:alphaModFix/>
          </a:blip>
          <a:srcRect b="0" l="35941" r="36718" t="0"/>
          <a:stretch/>
        </p:blipFill>
        <p:spPr>
          <a:xfrm rot="5400000">
            <a:off x="3100636" y="1409023"/>
            <a:ext cx="450200" cy="1646700"/>
          </a:xfrm>
          <a:prstGeom prst="rect">
            <a:avLst/>
          </a:prstGeom>
          <a:noFill/>
          <a:ln>
            <a:noFill/>
          </a:ln>
        </p:spPr>
      </p:pic>
      <p:pic>
        <p:nvPicPr>
          <p:cNvPr descr="image.png" id="116" name="Google Shape;116;p16"/>
          <p:cNvPicPr preferRelativeResize="0"/>
          <p:nvPr/>
        </p:nvPicPr>
        <p:blipFill rotWithShape="1">
          <a:blip r:embed="rId3">
            <a:alphaModFix/>
          </a:blip>
          <a:srcRect b="63837" l="0" r="56970" t="22354"/>
          <a:stretch/>
        </p:blipFill>
        <p:spPr>
          <a:xfrm>
            <a:off x="2494575" y="1460475"/>
            <a:ext cx="1662323" cy="408600"/>
          </a:xfrm>
          <a:prstGeom prst="rect">
            <a:avLst/>
          </a:prstGeom>
          <a:noFill/>
          <a:ln>
            <a:noFill/>
          </a:ln>
        </p:spPr>
      </p:pic>
      <p:pic>
        <p:nvPicPr>
          <p:cNvPr descr="image.png" id="117" name="Google Shape;117;p16"/>
          <p:cNvPicPr preferRelativeResize="0"/>
          <p:nvPr/>
        </p:nvPicPr>
        <p:blipFill rotWithShape="1">
          <a:blip r:embed="rId3">
            <a:alphaModFix/>
          </a:blip>
          <a:srcRect b="0" l="71680" r="0" t="69423"/>
          <a:stretch/>
        </p:blipFill>
        <p:spPr>
          <a:xfrm>
            <a:off x="2304025" y="3315125"/>
            <a:ext cx="1949875" cy="898399"/>
          </a:xfrm>
          <a:prstGeom prst="rect">
            <a:avLst/>
          </a:prstGeom>
          <a:noFill/>
          <a:ln>
            <a:noFill/>
          </a:ln>
        </p:spPr>
      </p:pic>
      <p:pic>
        <p:nvPicPr>
          <p:cNvPr id="118" name="Google Shape;118;p16"/>
          <p:cNvPicPr preferRelativeResize="0"/>
          <p:nvPr/>
        </p:nvPicPr>
        <p:blipFill rotWithShape="1">
          <a:blip r:embed="rId4">
            <a:alphaModFix/>
          </a:blip>
          <a:srcRect b="0" l="35941" r="36718" t="0"/>
          <a:stretch/>
        </p:blipFill>
        <p:spPr>
          <a:xfrm rot="5400000">
            <a:off x="3130073" y="3125473"/>
            <a:ext cx="450200" cy="1646700"/>
          </a:xfrm>
          <a:prstGeom prst="rect">
            <a:avLst/>
          </a:prstGeom>
          <a:noFill/>
          <a:ln>
            <a:noFill/>
          </a:ln>
        </p:spPr>
      </p:pic>
      <p:pic>
        <p:nvPicPr>
          <p:cNvPr descr="image.png" id="119" name="Google Shape;119;p16"/>
          <p:cNvPicPr preferRelativeResize="0"/>
          <p:nvPr/>
        </p:nvPicPr>
        <p:blipFill rotWithShape="1">
          <a:blip r:embed="rId3">
            <a:alphaModFix/>
          </a:blip>
          <a:srcRect b="63837" l="0" r="56970" t="22354"/>
          <a:stretch/>
        </p:blipFill>
        <p:spPr>
          <a:xfrm>
            <a:off x="2494562" y="3315125"/>
            <a:ext cx="1662323" cy="40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7"/>
          <p:cNvSpPr txBox="1"/>
          <p:nvPr/>
        </p:nvSpPr>
        <p:spPr>
          <a:xfrm>
            <a:off x="5335575" y="1378875"/>
            <a:ext cx="2582700" cy="4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200" y="0"/>
            <a:ext cx="9144000" cy="51549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977650" y="1956625"/>
            <a:ext cx="2159400" cy="8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4800">
                <a:solidFill>
                  <a:srgbClr val="FFFFFF"/>
                </a:solidFill>
                <a:latin typeface="Roboto"/>
                <a:ea typeface="Roboto"/>
                <a:cs typeface="Roboto"/>
                <a:sym typeface="Roboto"/>
              </a:rPr>
              <a:t>STEPS</a:t>
            </a:r>
            <a:endParaRPr sz="48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p:nvPr/>
        </p:nvSpPr>
        <p:spPr>
          <a:xfrm>
            <a:off x="0" y="306425"/>
            <a:ext cx="1312500" cy="751500"/>
          </a:xfrm>
          <a:prstGeom prst="rect">
            <a:avLst/>
          </a:pr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txBox="1"/>
          <p:nvPr/>
        </p:nvSpPr>
        <p:spPr>
          <a:xfrm>
            <a:off x="138625" y="306425"/>
            <a:ext cx="1182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latin typeface="Roboto"/>
                <a:ea typeface="Roboto"/>
                <a:cs typeface="Roboto"/>
                <a:sym typeface="Roboto"/>
              </a:rPr>
              <a:t>HOME </a:t>
            </a:r>
            <a:endParaRPr sz="1200">
              <a:latin typeface="Roboto"/>
              <a:ea typeface="Roboto"/>
              <a:cs typeface="Roboto"/>
              <a:sym typeface="Roboto"/>
            </a:endParaRPr>
          </a:p>
          <a:p>
            <a:pPr indent="0" lvl="0" marL="0" rtl="0" algn="l">
              <a:spcBef>
                <a:spcPts val="0"/>
              </a:spcBef>
              <a:spcAft>
                <a:spcPts val="0"/>
              </a:spcAft>
              <a:buNone/>
            </a:pPr>
            <a:r>
              <a:rPr lang="th" sz="1200">
                <a:latin typeface="Roboto"/>
                <a:ea typeface="Roboto"/>
                <a:cs typeface="Roboto"/>
                <a:sym typeface="Roboto"/>
              </a:rPr>
              <a:t>AUTOMATION</a:t>
            </a:r>
            <a:endParaRPr sz="1200">
              <a:latin typeface="Roboto"/>
              <a:ea typeface="Roboto"/>
              <a:cs typeface="Roboto"/>
              <a:sym typeface="Roboto"/>
            </a:endParaRPr>
          </a:p>
        </p:txBody>
      </p:sp>
      <p:sp>
        <p:nvSpPr>
          <p:cNvPr id="133" name="Google Shape;133;p18"/>
          <p:cNvSpPr txBox="1"/>
          <p:nvPr/>
        </p:nvSpPr>
        <p:spPr>
          <a:xfrm>
            <a:off x="138625" y="663950"/>
            <a:ext cx="10272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E06666"/>
                </a:solidFill>
                <a:latin typeface="Roboto"/>
                <a:ea typeface="Roboto"/>
                <a:cs typeface="Roboto"/>
                <a:sym typeface="Roboto"/>
              </a:rPr>
              <a:t>INFRARED</a:t>
            </a:r>
            <a:endParaRPr sz="1200">
              <a:solidFill>
                <a:srgbClr val="E06666"/>
              </a:solidFill>
              <a:latin typeface="Roboto"/>
              <a:ea typeface="Roboto"/>
              <a:cs typeface="Roboto"/>
              <a:sym typeface="Roboto"/>
            </a:endParaRPr>
          </a:p>
        </p:txBody>
      </p:sp>
      <p:sp>
        <p:nvSpPr>
          <p:cNvPr id="134" name="Google Shape;134;p18"/>
          <p:cNvSpPr/>
          <p:nvPr/>
        </p:nvSpPr>
        <p:spPr>
          <a:xfrm>
            <a:off x="1312500" y="306425"/>
            <a:ext cx="313800" cy="7515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txBox="1"/>
          <p:nvPr/>
        </p:nvSpPr>
        <p:spPr>
          <a:xfrm>
            <a:off x="1772975" y="350200"/>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p:txBody>
      </p:sp>
      <p:pic>
        <p:nvPicPr>
          <p:cNvPr id="136" name="Google Shape;136;p18"/>
          <p:cNvPicPr preferRelativeResize="0"/>
          <p:nvPr/>
        </p:nvPicPr>
        <p:blipFill>
          <a:blip r:embed="rId3">
            <a:alphaModFix/>
          </a:blip>
          <a:stretch>
            <a:fillRect/>
          </a:stretch>
        </p:blipFill>
        <p:spPr>
          <a:xfrm>
            <a:off x="1056000" y="1556612"/>
            <a:ext cx="934275" cy="934275"/>
          </a:xfrm>
          <a:prstGeom prst="rect">
            <a:avLst/>
          </a:prstGeom>
          <a:noFill/>
          <a:ln>
            <a:noFill/>
          </a:ln>
        </p:spPr>
      </p:pic>
      <p:cxnSp>
        <p:nvCxnSpPr>
          <p:cNvPr id="137" name="Google Shape;137;p18"/>
          <p:cNvCxnSpPr/>
          <p:nvPr/>
        </p:nvCxnSpPr>
        <p:spPr>
          <a:xfrm>
            <a:off x="2392200" y="2034700"/>
            <a:ext cx="1422600" cy="0"/>
          </a:xfrm>
          <a:prstGeom prst="straightConnector1">
            <a:avLst/>
          </a:prstGeom>
          <a:noFill/>
          <a:ln cap="flat" cmpd="sng" w="9525">
            <a:solidFill>
              <a:schemeClr val="dk2"/>
            </a:solidFill>
            <a:prstDash val="dash"/>
            <a:round/>
            <a:headEnd len="med" w="med" type="none"/>
            <a:tailEnd len="med" w="med" type="triangle"/>
          </a:ln>
        </p:spPr>
      </p:cxnSp>
      <p:sp>
        <p:nvSpPr>
          <p:cNvPr id="138" name="Google Shape;138;p18"/>
          <p:cNvSpPr txBox="1"/>
          <p:nvPr/>
        </p:nvSpPr>
        <p:spPr>
          <a:xfrm>
            <a:off x="932125" y="2523525"/>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REMOTE</a:t>
            </a:r>
            <a:endParaRPr sz="1200">
              <a:latin typeface="Roboto"/>
              <a:ea typeface="Roboto"/>
              <a:cs typeface="Roboto"/>
              <a:sym typeface="Roboto"/>
            </a:endParaRPr>
          </a:p>
        </p:txBody>
      </p:sp>
      <p:sp>
        <p:nvSpPr>
          <p:cNvPr id="139" name="Google Shape;139;p18"/>
          <p:cNvSpPr txBox="1"/>
          <p:nvPr/>
        </p:nvSpPr>
        <p:spPr>
          <a:xfrm>
            <a:off x="2443400" y="171070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SIGNAL</a:t>
            </a:r>
            <a:endParaRPr sz="1200">
              <a:latin typeface="Roboto"/>
              <a:ea typeface="Roboto"/>
              <a:cs typeface="Roboto"/>
              <a:sym typeface="Roboto"/>
            </a:endParaRPr>
          </a:p>
        </p:txBody>
      </p:sp>
      <p:sp>
        <p:nvSpPr>
          <p:cNvPr id="140" name="Google Shape;140;p18"/>
          <p:cNvSpPr txBox="1"/>
          <p:nvPr/>
        </p:nvSpPr>
        <p:spPr>
          <a:xfrm>
            <a:off x="3771300" y="2490875"/>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RX</a:t>
            </a:r>
            <a:endParaRPr sz="1200">
              <a:latin typeface="Roboto"/>
              <a:ea typeface="Roboto"/>
              <a:cs typeface="Roboto"/>
              <a:sym typeface="Roboto"/>
            </a:endParaRPr>
          </a:p>
        </p:txBody>
      </p:sp>
      <p:cxnSp>
        <p:nvCxnSpPr>
          <p:cNvPr id="141" name="Google Shape;141;p18"/>
          <p:cNvCxnSpPr/>
          <p:nvPr/>
        </p:nvCxnSpPr>
        <p:spPr>
          <a:xfrm>
            <a:off x="4858150" y="2034700"/>
            <a:ext cx="2020800" cy="0"/>
          </a:xfrm>
          <a:prstGeom prst="straightConnector1">
            <a:avLst/>
          </a:prstGeom>
          <a:noFill/>
          <a:ln cap="flat" cmpd="sng" w="9525">
            <a:solidFill>
              <a:schemeClr val="dk2"/>
            </a:solidFill>
            <a:prstDash val="dash"/>
            <a:round/>
            <a:headEnd len="med" w="med" type="none"/>
            <a:tailEnd len="med" w="med" type="triangle"/>
          </a:ln>
        </p:spPr>
      </p:cxnSp>
      <p:sp>
        <p:nvSpPr>
          <p:cNvPr id="142" name="Google Shape;142;p18"/>
          <p:cNvSpPr txBox="1"/>
          <p:nvPr/>
        </p:nvSpPr>
        <p:spPr>
          <a:xfrm>
            <a:off x="4740750" y="171070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SIGNAL</a:t>
            </a:r>
            <a:endParaRPr sz="1200">
              <a:latin typeface="Roboto"/>
              <a:ea typeface="Roboto"/>
              <a:cs typeface="Roboto"/>
              <a:sym typeface="Roboto"/>
            </a:endParaRPr>
          </a:p>
        </p:txBody>
      </p:sp>
      <p:cxnSp>
        <p:nvCxnSpPr>
          <p:cNvPr id="143" name="Google Shape;143;p18"/>
          <p:cNvCxnSpPr/>
          <p:nvPr/>
        </p:nvCxnSpPr>
        <p:spPr>
          <a:xfrm>
            <a:off x="5704450" y="1888800"/>
            <a:ext cx="350100" cy="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18"/>
          <p:cNvSpPr txBox="1"/>
          <p:nvPr/>
        </p:nvSpPr>
        <p:spPr>
          <a:xfrm>
            <a:off x="5754050" y="172680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CODE</a:t>
            </a:r>
            <a:endParaRPr sz="1200">
              <a:latin typeface="Roboto"/>
              <a:ea typeface="Roboto"/>
              <a:cs typeface="Roboto"/>
              <a:sym typeface="Roboto"/>
            </a:endParaRPr>
          </a:p>
        </p:txBody>
      </p:sp>
      <p:pic>
        <p:nvPicPr>
          <p:cNvPr id="145" name="Google Shape;145;p18"/>
          <p:cNvPicPr preferRelativeResize="0"/>
          <p:nvPr/>
        </p:nvPicPr>
        <p:blipFill>
          <a:blip r:embed="rId4">
            <a:alphaModFix/>
          </a:blip>
          <a:stretch>
            <a:fillRect/>
          </a:stretch>
        </p:blipFill>
        <p:spPr>
          <a:xfrm>
            <a:off x="7184675" y="1635498"/>
            <a:ext cx="1027200" cy="798414"/>
          </a:xfrm>
          <a:prstGeom prst="rect">
            <a:avLst/>
          </a:prstGeom>
          <a:noFill/>
          <a:ln>
            <a:noFill/>
          </a:ln>
        </p:spPr>
      </p:pic>
      <p:cxnSp>
        <p:nvCxnSpPr>
          <p:cNvPr id="146" name="Google Shape;146;p18"/>
          <p:cNvCxnSpPr/>
          <p:nvPr/>
        </p:nvCxnSpPr>
        <p:spPr>
          <a:xfrm flipH="1">
            <a:off x="5135425" y="2625675"/>
            <a:ext cx="1831200" cy="736800"/>
          </a:xfrm>
          <a:prstGeom prst="straightConnector1">
            <a:avLst/>
          </a:prstGeom>
          <a:noFill/>
          <a:ln cap="flat" cmpd="sng" w="9525">
            <a:solidFill>
              <a:schemeClr val="dk2"/>
            </a:solidFill>
            <a:prstDash val="dash"/>
            <a:round/>
            <a:headEnd len="med" w="med" type="none"/>
            <a:tailEnd len="med" w="med" type="triangle"/>
          </a:ln>
        </p:spPr>
      </p:cxnSp>
      <p:sp>
        <p:nvSpPr>
          <p:cNvPr id="147" name="Google Shape;147;p18"/>
          <p:cNvSpPr txBox="1"/>
          <p:nvPr/>
        </p:nvSpPr>
        <p:spPr>
          <a:xfrm>
            <a:off x="5704450" y="307110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PUSH DATA</a:t>
            </a:r>
            <a:endParaRPr sz="1200">
              <a:latin typeface="Roboto"/>
              <a:ea typeface="Roboto"/>
              <a:cs typeface="Roboto"/>
              <a:sym typeface="Roboto"/>
            </a:endParaRPr>
          </a:p>
        </p:txBody>
      </p:sp>
      <p:pic>
        <p:nvPicPr>
          <p:cNvPr id="148" name="Google Shape;148;p18"/>
          <p:cNvPicPr preferRelativeResize="0"/>
          <p:nvPr/>
        </p:nvPicPr>
        <p:blipFill>
          <a:blip r:embed="rId5">
            <a:alphaModFix/>
          </a:blip>
          <a:stretch>
            <a:fillRect/>
          </a:stretch>
        </p:blipFill>
        <p:spPr>
          <a:xfrm>
            <a:off x="3739450" y="3129475"/>
            <a:ext cx="1245700" cy="934275"/>
          </a:xfrm>
          <a:prstGeom prst="rect">
            <a:avLst/>
          </a:prstGeom>
          <a:noFill/>
          <a:ln>
            <a:noFill/>
          </a:ln>
        </p:spPr>
      </p:pic>
      <p:sp>
        <p:nvSpPr>
          <p:cNvPr id="149" name="Google Shape;149;p18"/>
          <p:cNvSpPr txBox="1"/>
          <p:nvPr/>
        </p:nvSpPr>
        <p:spPr>
          <a:xfrm>
            <a:off x="1772975" y="350200"/>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800">
                <a:latin typeface="Roboto"/>
                <a:ea typeface="Roboto"/>
                <a:cs typeface="Roboto"/>
                <a:sym typeface="Roboto"/>
              </a:rPr>
              <a:t>CLONE </a:t>
            </a:r>
            <a:r>
              <a:rPr lang="th"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None/>
            </a:pPr>
            <a:r>
              <a:rPr lang="th" sz="1800">
                <a:latin typeface="Roboto"/>
                <a:ea typeface="Roboto"/>
                <a:cs typeface="Roboto"/>
                <a:sym typeface="Roboto"/>
              </a:rPr>
              <a:t>CODE</a:t>
            </a:r>
            <a:endParaRPr sz="1800">
              <a:latin typeface="Roboto"/>
              <a:ea typeface="Roboto"/>
              <a:cs typeface="Roboto"/>
              <a:sym typeface="Roboto"/>
            </a:endParaRPr>
          </a:p>
        </p:txBody>
      </p:sp>
      <p:sp>
        <p:nvSpPr>
          <p:cNvPr id="150" name="Google Shape;150;p18"/>
          <p:cNvSpPr/>
          <p:nvPr/>
        </p:nvSpPr>
        <p:spPr>
          <a:xfrm>
            <a:off x="8239875" y="4292900"/>
            <a:ext cx="668100" cy="6681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h" sz="2400">
                <a:solidFill>
                  <a:srgbClr val="FFFFFF"/>
                </a:solidFill>
                <a:latin typeface="Roboto"/>
                <a:ea typeface="Roboto"/>
                <a:cs typeface="Roboto"/>
                <a:sym typeface="Roboto"/>
              </a:rPr>
              <a:t>1</a:t>
            </a:r>
            <a:endParaRPr sz="2400">
              <a:solidFill>
                <a:srgbClr val="FFFFFF"/>
              </a:solidFill>
              <a:latin typeface="Roboto"/>
              <a:ea typeface="Roboto"/>
              <a:cs typeface="Roboto"/>
              <a:sym typeface="Roboto"/>
            </a:endParaRPr>
          </a:p>
        </p:txBody>
      </p:sp>
      <p:pic>
        <p:nvPicPr>
          <p:cNvPr id="151" name="Google Shape;151;p18"/>
          <p:cNvPicPr preferRelativeResize="0"/>
          <p:nvPr/>
        </p:nvPicPr>
        <p:blipFill rotWithShape="1">
          <a:blip r:embed="rId6">
            <a:alphaModFix/>
          </a:blip>
          <a:srcRect b="0" l="0" r="46672" t="35312"/>
          <a:stretch/>
        </p:blipFill>
        <p:spPr>
          <a:xfrm rot="-5399992">
            <a:off x="4002401" y="1751577"/>
            <a:ext cx="668150" cy="810423"/>
          </a:xfrm>
          <a:prstGeom prst="rect">
            <a:avLst/>
          </a:prstGeom>
          <a:noFill/>
          <a:ln>
            <a:noFill/>
          </a:ln>
        </p:spPr>
      </p:pic>
      <p:pic>
        <p:nvPicPr>
          <p:cNvPr descr="image.png" id="152" name="Google Shape;152;p18"/>
          <p:cNvPicPr preferRelativeResize="0"/>
          <p:nvPr/>
        </p:nvPicPr>
        <p:blipFill rotWithShape="1">
          <a:blip r:embed="rId7">
            <a:alphaModFix/>
          </a:blip>
          <a:srcRect b="0" l="71680" r="0" t="69423"/>
          <a:stretch/>
        </p:blipFill>
        <p:spPr>
          <a:xfrm>
            <a:off x="3856450" y="1661950"/>
            <a:ext cx="934275" cy="898399"/>
          </a:xfrm>
          <a:prstGeom prst="rect">
            <a:avLst/>
          </a:prstGeom>
          <a:noFill/>
          <a:ln>
            <a:noFill/>
          </a:ln>
        </p:spPr>
      </p:pic>
      <p:pic>
        <p:nvPicPr>
          <p:cNvPr id="153" name="Google Shape;153;p18"/>
          <p:cNvPicPr preferRelativeResize="0"/>
          <p:nvPr/>
        </p:nvPicPr>
        <p:blipFill rotWithShape="1">
          <a:blip r:embed="rId8">
            <a:alphaModFix/>
          </a:blip>
          <a:srcRect b="0" l="35941" r="36718" t="0"/>
          <a:stretch/>
        </p:blipFill>
        <p:spPr>
          <a:xfrm rot="-8753321">
            <a:off x="4190657" y="1577788"/>
            <a:ext cx="291642" cy="10667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9"/>
          <p:cNvSpPr/>
          <p:nvPr/>
        </p:nvSpPr>
        <p:spPr>
          <a:xfrm>
            <a:off x="0" y="306425"/>
            <a:ext cx="1312500" cy="751500"/>
          </a:xfrm>
          <a:prstGeom prst="rect">
            <a:avLst/>
          </a:pr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txBox="1"/>
          <p:nvPr/>
        </p:nvSpPr>
        <p:spPr>
          <a:xfrm>
            <a:off x="138625" y="306425"/>
            <a:ext cx="1182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latin typeface="Roboto"/>
                <a:ea typeface="Roboto"/>
                <a:cs typeface="Roboto"/>
                <a:sym typeface="Roboto"/>
              </a:rPr>
              <a:t>HOME </a:t>
            </a:r>
            <a:endParaRPr sz="1200">
              <a:latin typeface="Roboto"/>
              <a:ea typeface="Roboto"/>
              <a:cs typeface="Roboto"/>
              <a:sym typeface="Roboto"/>
            </a:endParaRPr>
          </a:p>
          <a:p>
            <a:pPr indent="0" lvl="0" marL="0" rtl="0" algn="l">
              <a:spcBef>
                <a:spcPts val="0"/>
              </a:spcBef>
              <a:spcAft>
                <a:spcPts val="0"/>
              </a:spcAft>
              <a:buNone/>
            </a:pPr>
            <a:r>
              <a:rPr lang="th" sz="1200">
                <a:latin typeface="Roboto"/>
                <a:ea typeface="Roboto"/>
                <a:cs typeface="Roboto"/>
                <a:sym typeface="Roboto"/>
              </a:rPr>
              <a:t>AUTOMATION</a:t>
            </a:r>
            <a:endParaRPr sz="1200">
              <a:latin typeface="Roboto"/>
              <a:ea typeface="Roboto"/>
              <a:cs typeface="Roboto"/>
              <a:sym typeface="Roboto"/>
            </a:endParaRPr>
          </a:p>
        </p:txBody>
      </p:sp>
      <p:sp>
        <p:nvSpPr>
          <p:cNvPr id="160" name="Google Shape;160;p19"/>
          <p:cNvSpPr txBox="1"/>
          <p:nvPr/>
        </p:nvSpPr>
        <p:spPr>
          <a:xfrm>
            <a:off x="138625" y="663950"/>
            <a:ext cx="10272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E06666"/>
                </a:solidFill>
                <a:latin typeface="Roboto"/>
                <a:ea typeface="Roboto"/>
                <a:cs typeface="Roboto"/>
                <a:sym typeface="Roboto"/>
              </a:rPr>
              <a:t>INFRARED</a:t>
            </a:r>
            <a:endParaRPr sz="1200">
              <a:solidFill>
                <a:srgbClr val="E06666"/>
              </a:solidFill>
              <a:latin typeface="Roboto"/>
              <a:ea typeface="Roboto"/>
              <a:cs typeface="Roboto"/>
              <a:sym typeface="Roboto"/>
            </a:endParaRPr>
          </a:p>
        </p:txBody>
      </p:sp>
      <p:sp>
        <p:nvSpPr>
          <p:cNvPr id="161" name="Google Shape;161;p19"/>
          <p:cNvSpPr/>
          <p:nvPr/>
        </p:nvSpPr>
        <p:spPr>
          <a:xfrm>
            <a:off x="1312500" y="306425"/>
            <a:ext cx="313800" cy="7515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txBox="1"/>
          <p:nvPr/>
        </p:nvSpPr>
        <p:spPr>
          <a:xfrm>
            <a:off x="1772975" y="350200"/>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p:txBody>
      </p:sp>
      <p:sp>
        <p:nvSpPr>
          <p:cNvPr id="163" name="Google Shape;163;p19"/>
          <p:cNvSpPr/>
          <p:nvPr/>
        </p:nvSpPr>
        <p:spPr>
          <a:xfrm>
            <a:off x="8239875" y="4292900"/>
            <a:ext cx="668100" cy="6681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h" sz="2400">
                <a:solidFill>
                  <a:srgbClr val="FFFFFF"/>
                </a:solidFill>
                <a:latin typeface="Roboto"/>
                <a:ea typeface="Roboto"/>
                <a:cs typeface="Roboto"/>
                <a:sym typeface="Roboto"/>
              </a:rPr>
              <a:t>2</a:t>
            </a:r>
            <a:endParaRPr sz="2400">
              <a:solidFill>
                <a:srgbClr val="FFFFFF"/>
              </a:solidFill>
              <a:latin typeface="Roboto"/>
              <a:ea typeface="Roboto"/>
              <a:cs typeface="Roboto"/>
              <a:sym typeface="Roboto"/>
            </a:endParaRPr>
          </a:p>
        </p:txBody>
      </p:sp>
      <p:cxnSp>
        <p:nvCxnSpPr>
          <p:cNvPr id="164" name="Google Shape;164;p19"/>
          <p:cNvCxnSpPr/>
          <p:nvPr/>
        </p:nvCxnSpPr>
        <p:spPr>
          <a:xfrm>
            <a:off x="1699938" y="1882850"/>
            <a:ext cx="1422600" cy="0"/>
          </a:xfrm>
          <a:prstGeom prst="straightConnector1">
            <a:avLst/>
          </a:prstGeom>
          <a:noFill/>
          <a:ln cap="flat" cmpd="sng" w="9525">
            <a:solidFill>
              <a:schemeClr val="dk2"/>
            </a:solidFill>
            <a:prstDash val="dash"/>
            <a:round/>
            <a:headEnd len="med" w="med" type="none"/>
            <a:tailEnd len="med" w="med" type="triangle"/>
          </a:ln>
        </p:spPr>
      </p:cxnSp>
      <p:sp>
        <p:nvSpPr>
          <p:cNvPr id="165" name="Google Shape;165;p19"/>
          <p:cNvSpPr txBox="1"/>
          <p:nvPr/>
        </p:nvSpPr>
        <p:spPr>
          <a:xfrm>
            <a:off x="325313" y="245785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APPLICATION</a:t>
            </a:r>
            <a:endParaRPr sz="1200">
              <a:latin typeface="Roboto"/>
              <a:ea typeface="Roboto"/>
              <a:cs typeface="Roboto"/>
              <a:sym typeface="Roboto"/>
            </a:endParaRPr>
          </a:p>
        </p:txBody>
      </p:sp>
      <p:sp>
        <p:nvSpPr>
          <p:cNvPr id="166" name="Google Shape;166;p19"/>
          <p:cNvSpPr txBox="1"/>
          <p:nvPr/>
        </p:nvSpPr>
        <p:spPr>
          <a:xfrm>
            <a:off x="1820238" y="155885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REQUEST</a:t>
            </a:r>
            <a:endParaRPr sz="1200">
              <a:latin typeface="Roboto"/>
              <a:ea typeface="Roboto"/>
              <a:cs typeface="Roboto"/>
              <a:sym typeface="Roboto"/>
            </a:endParaRPr>
          </a:p>
        </p:txBody>
      </p:sp>
      <p:pic>
        <p:nvPicPr>
          <p:cNvPr id="167" name="Google Shape;167;p19"/>
          <p:cNvPicPr preferRelativeResize="0"/>
          <p:nvPr/>
        </p:nvPicPr>
        <p:blipFill>
          <a:blip r:embed="rId3">
            <a:alphaModFix/>
          </a:blip>
          <a:stretch>
            <a:fillRect/>
          </a:stretch>
        </p:blipFill>
        <p:spPr>
          <a:xfrm>
            <a:off x="3451588" y="3402635"/>
            <a:ext cx="1027200" cy="798414"/>
          </a:xfrm>
          <a:prstGeom prst="rect">
            <a:avLst/>
          </a:prstGeom>
          <a:noFill/>
          <a:ln>
            <a:noFill/>
          </a:ln>
        </p:spPr>
      </p:pic>
      <p:pic>
        <p:nvPicPr>
          <p:cNvPr id="168" name="Google Shape;168;p19"/>
          <p:cNvPicPr preferRelativeResize="0"/>
          <p:nvPr/>
        </p:nvPicPr>
        <p:blipFill>
          <a:blip r:embed="rId4">
            <a:alphaModFix/>
          </a:blip>
          <a:stretch>
            <a:fillRect/>
          </a:stretch>
        </p:blipFill>
        <p:spPr>
          <a:xfrm>
            <a:off x="293463" y="3266775"/>
            <a:ext cx="1245700" cy="934275"/>
          </a:xfrm>
          <a:prstGeom prst="rect">
            <a:avLst/>
          </a:prstGeom>
          <a:noFill/>
          <a:ln>
            <a:noFill/>
          </a:ln>
        </p:spPr>
      </p:pic>
      <p:sp>
        <p:nvSpPr>
          <p:cNvPr id="169" name="Google Shape;169;p19"/>
          <p:cNvSpPr txBox="1"/>
          <p:nvPr/>
        </p:nvSpPr>
        <p:spPr>
          <a:xfrm>
            <a:off x="1772975" y="350200"/>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800">
                <a:latin typeface="Roboto"/>
                <a:ea typeface="Roboto"/>
                <a:cs typeface="Roboto"/>
                <a:sym typeface="Roboto"/>
              </a:rPr>
              <a:t>CONTROL</a:t>
            </a:r>
            <a:r>
              <a:rPr lang="th"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None/>
            </a:pPr>
            <a:r>
              <a:rPr lang="th" sz="1800">
                <a:latin typeface="Roboto"/>
                <a:ea typeface="Roboto"/>
                <a:cs typeface="Roboto"/>
                <a:sym typeface="Roboto"/>
              </a:rPr>
              <a:t>DEVICES</a:t>
            </a:r>
            <a:endParaRPr sz="1800">
              <a:latin typeface="Roboto"/>
              <a:ea typeface="Roboto"/>
              <a:cs typeface="Roboto"/>
              <a:sym typeface="Roboto"/>
            </a:endParaRPr>
          </a:p>
        </p:txBody>
      </p:sp>
      <p:pic>
        <p:nvPicPr>
          <p:cNvPr id="170" name="Google Shape;170;p19"/>
          <p:cNvPicPr preferRelativeResize="0"/>
          <p:nvPr/>
        </p:nvPicPr>
        <p:blipFill>
          <a:blip r:embed="rId5">
            <a:alphaModFix/>
          </a:blip>
          <a:stretch>
            <a:fillRect/>
          </a:stretch>
        </p:blipFill>
        <p:spPr>
          <a:xfrm>
            <a:off x="3122538" y="1500263"/>
            <a:ext cx="1831200" cy="915600"/>
          </a:xfrm>
          <a:prstGeom prst="rect">
            <a:avLst/>
          </a:prstGeom>
          <a:noFill/>
          <a:ln>
            <a:noFill/>
          </a:ln>
        </p:spPr>
      </p:pic>
      <p:pic>
        <p:nvPicPr>
          <p:cNvPr id="171" name="Google Shape;171;p19"/>
          <p:cNvPicPr preferRelativeResize="0"/>
          <p:nvPr/>
        </p:nvPicPr>
        <p:blipFill>
          <a:blip r:embed="rId6">
            <a:alphaModFix/>
          </a:blip>
          <a:stretch>
            <a:fillRect/>
          </a:stretch>
        </p:blipFill>
        <p:spPr>
          <a:xfrm>
            <a:off x="517100" y="1558850"/>
            <a:ext cx="798425" cy="798425"/>
          </a:xfrm>
          <a:prstGeom prst="rect">
            <a:avLst/>
          </a:prstGeom>
          <a:noFill/>
          <a:ln>
            <a:noFill/>
          </a:ln>
        </p:spPr>
      </p:pic>
      <p:cxnSp>
        <p:nvCxnSpPr>
          <p:cNvPr id="172" name="Google Shape;172;p19"/>
          <p:cNvCxnSpPr/>
          <p:nvPr/>
        </p:nvCxnSpPr>
        <p:spPr>
          <a:xfrm rot="10800000">
            <a:off x="1641138" y="2314750"/>
            <a:ext cx="1481400" cy="0"/>
          </a:xfrm>
          <a:prstGeom prst="straightConnector1">
            <a:avLst/>
          </a:prstGeom>
          <a:noFill/>
          <a:ln cap="flat" cmpd="sng" w="9525">
            <a:solidFill>
              <a:schemeClr val="dk2"/>
            </a:solidFill>
            <a:prstDash val="dash"/>
            <a:round/>
            <a:headEnd len="med" w="med" type="none"/>
            <a:tailEnd len="med" w="med" type="triangle"/>
          </a:ln>
        </p:spPr>
      </p:cxnSp>
      <p:sp>
        <p:nvSpPr>
          <p:cNvPr id="173" name="Google Shape;173;p19"/>
          <p:cNvSpPr txBox="1"/>
          <p:nvPr/>
        </p:nvSpPr>
        <p:spPr>
          <a:xfrm>
            <a:off x="1820238" y="199075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RESPONSE</a:t>
            </a:r>
            <a:endParaRPr sz="1200">
              <a:latin typeface="Roboto"/>
              <a:ea typeface="Roboto"/>
              <a:cs typeface="Roboto"/>
              <a:sym typeface="Roboto"/>
            </a:endParaRPr>
          </a:p>
        </p:txBody>
      </p:sp>
      <p:cxnSp>
        <p:nvCxnSpPr>
          <p:cNvPr id="174" name="Google Shape;174;p19"/>
          <p:cNvCxnSpPr/>
          <p:nvPr/>
        </p:nvCxnSpPr>
        <p:spPr>
          <a:xfrm>
            <a:off x="3749100" y="2415875"/>
            <a:ext cx="0" cy="756600"/>
          </a:xfrm>
          <a:prstGeom prst="straightConnector1">
            <a:avLst/>
          </a:prstGeom>
          <a:noFill/>
          <a:ln cap="flat" cmpd="sng" w="9525">
            <a:solidFill>
              <a:schemeClr val="dk2"/>
            </a:solidFill>
            <a:prstDash val="dash"/>
            <a:round/>
            <a:headEnd len="med" w="med" type="none"/>
            <a:tailEnd len="med" w="med" type="triangle"/>
          </a:ln>
        </p:spPr>
      </p:cxnSp>
      <p:sp>
        <p:nvSpPr>
          <p:cNvPr id="175" name="Google Shape;175;p19"/>
          <p:cNvSpPr txBox="1"/>
          <p:nvPr/>
        </p:nvSpPr>
        <p:spPr>
          <a:xfrm>
            <a:off x="3771738" y="2586625"/>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CONTROL</a:t>
            </a:r>
            <a:endParaRPr sz="1200">
              <a:latin typeface="Roboto"/>
              <a:ea typeface="Roboto"/>
              <a:cs typeface="Roboto"/>
              <a:sym typeface="Roboto"/>
            </a:endParaRPr>
          </a:p>
        </p:txBody>
      </p:sp>
      <p:cxnSp>
        <p:nvCxnSpPr>
          <p:cNvPr id="176" name="Google Shape;176;p19"/>
          <p:cNvCxnSpPr/>
          <p:nvPr/>
        </p:nvCxnSpPr>
        <p:spPr>
          <a:xfrm rot="10800000">
            <a:off x="1641138" y="3488550"/>
            <a:ext cx="1481400" cy="0"/>
          </a:xfrm>
          <a:prstGeom prst="straightConnector1">
            <a:avLst/>
          </a:prstGeom>
          <a:noFill/>
          <a:ln cap="flat" cmpd="sng" w="9525">
            <a:solidFill>
              <a:schemeClr val="dk2"/>
            </a:solidFill>
            <a:prstDash val="dash"/>
            <a:round/>
            <a:headEnd len="med" w="med" type="none"/>
            <a:tailEnd len="med" w="med" type="triangle"/>
          </a:ln>
        </p:spPr>
      </p:cxnSp>
      <p:cxnSp>
        <p:nvCxnSpPr>
          <p:cNvPr id="177" name="Google Shape;177;p19"/>
          <p:cNvCxnSpPr/>
          <p:nvPr/>
        </p:nvCxnSpPr>
        <p:spPr>
          <a:xfrm>
            <a:off x="1620975" y="3932150"/>
            <a:ext cx="1422600" cy="0"/>
          </a:xfrm>
          <a:prstGeom prst="straightConnector1">
            <a:avLst/>
          </a:prstGeom>
          <a:noFill/>
          <a:ln cap="flat" cmpd="sng" w="9525">
            <a:solidFill>
              <a:schemeClr val="dk2"/>
            </a:solidFill>
            <a:prstDash val="dash"/>
            <a:round/>
            <a:headEnd len="med" w="med" type="none"/>
            <a:tailEnd len="med" w="med" type="triangle"/>
          </a:ln>
        </p:spPr>
      </p:cxnSp>
      <p:sp>
        <p:nvSpPr>
          <p:cNvPr id="178" name="Google Shape;178;p19"/>
          <p:cNvSpPr txBox="1"/>
          <p:nvPr/>
        </p:nvSpPr>
        <p:spPr>
          <a:xfrm>
            <a:off x="1790838" y="316455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QUERY</a:t>
            </a:r>
            <a:endParaRPr sz="1200">
              <a:latin typeface="Roboto"/>
              <a:ea typeface="Roboto"/>
              <a:cs typeface="Roboto"/>
              <a:sym typeface="Roboto"/>
            </a:endParaRPr>
          </a:p>
        </p:txBody>
      </p:sp>
      <p:sp>
        <p:nvSpPr>
          <p:cNvPr id="179" name="Google Shape;179;p19"/>
          <p:cNvSpPr txBox="1"/>
          <p:nvPr/>
        </p:nvSpPr>
        <p:spPr>
          <a:xfrm>
            <a:off x="1790838" y="363985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GET</a:t>
            </a:r>
            <a:endParaRPr sz="1200">
              <a:latin typeface="Roboto"/>
              <a:ea typeface="Roboto"/>
              <a:cs typeface="Roboto"/>
              <a:sym typeface="Roboto"/>
            </a:endParaRPr>
          </a:p>
        </p:txBody>
      </p:sp>
      <p:cxnSp>
        <p:nvCxnSpPr>
          <p:cNvPr id="180" name="Google Shape;180;p19"/>
          <p:cNvCxnSpPr/>
          <p:nvPr/>
        </p:nvCxnSpPr>
        <p:spPr>
          <a:xfrm>
            <a:off x="4668513" y="3801838"/>
            <a:ext cx="1392900" cy="0"/>
          </a:xfrm>
          <a:prstGeom prst="straightConnector1">
            <a:avLst/>
          </a:prstGeom>
          <a:noFill/>
          <a:ln cap="flat" cmpd="sng" w="9525">
            <a:solidFill>
              <a:schemeClr val="dk2"/>
            </a:solidFill>
            <a:prstDash val="dash"/>
            <a:round/>
            <a:headEnd len="med" w="med" type="none"/>
            <a:tailEnd len="med" w="med" type="triangle"/>
          </a:ln>
        </p:spPr>
      </p:cxnSp>
      <p:sp>
        <p:nvSpPr>
          <p:cNvPr id="181" name="Google Shape;181;p19"/>
          <p:cNvSpPr txBox="1"/>
          <p:nvPr/>
        </p:nvSpPr>
        <p:spPr>
          <a:xfrm>
            <a:off x="4580013" y="3488550"/>
            <a:ext cx="14814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CODE → SIGNAL</a:t>
            </a:r>
            <a:endParaRPr sz="1200">
              <a:latin typeface="Roboto"/>
              <a:ea typeface="Roboto"/>
              <a:cs typeface="Roboto"/>
              <a:sym typeface="Roboto"/>
            </a:endParaRPr>
          </a:p>
        </p:txBody>
      </p:sp>
      <p:sp>
        <p:nvSpPr>
          <p:cNvPr id="182" name="Google Shape;182;p19"/>
          <p:cNvSpPr txBox="1"/>
          <p:nvPr/>
        </p:nvSpPr>
        <p:spPr>
          <a:xfrm>
            <a:off x="5719388" y="3937113"/>
            <a:ext cx="14814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TX</a:t>
            </a:r>
            <a:endParaRPr sz="1200">
              <a:latin typeface="Roboto"/>
              <a:ea typeface="Roboto"/>
              <a:cs typeface="Roboto"/>
              <a:sym typeface="Roboto"/>
            </a:endParaRPr>
          </a:p>
        </p:txBody>
      </p:sp>
      <p:pic>
        <p:nvPicPr>
          <p:cNvPr id="183" name="Google Shape;183;p19"/>
          <p:cNvPicPr preferRelativeResize="0"/>
          <p:nvPr/>
        </p:nvPicPr>
        <p:blipFill>
          <a:blip r:embed="rId7">
            <a:alphaModFix/>
          </a:blip>
          <a:stretch>
            <a:fillRect/>
          </a:stretch>
        </p:blipFill>
        <p:spPr>
          <a:xfrm>
            <a:off x="6270723" y="1511435"/>
            <a:ext cx="536664" cy="536700"/>
          </a:xfrm>
          <a:prstGeom prst="rect">
            <a:avLst/>
          </a:prstGeom>
          <a:noFill/>
          <a:ln>
            <a:noFill/>
          </a:ln>
        </p:spPr>
      </p:pic>
      <p:cxnSp>
        <p:nvCxnSpPr>
          <p:cNvPr id="184" name="Google Shape;184;p19"/>
          <p:cNvCxnSpPr/>
          <p:nvPr/>
        </p:nvCxnSpPr>
        <p:spPr>
          <a:xfrm rot="10800000">
            <a:off x="6535613" y="2487700"/>
            <a:ext cx="0" cy="781800"/>
          </a:xfrm>
          <a:prstGeom prst="straightConnector1">
            <a:avLst/>
          </a:prstGeom>
          <a:noFill/>
          <a:ln cap="flat" cmpd="sng" w="9525">
            <a:solidFill>
              <a:schemeClr val="dk2"/>
            </a:solidFill>
            <a:prstDash val="dash"/>
            <a:round/>
            <a:headEnd len="med" w="med" type="none"/>
            <a:tailEnd len="med" w="med" type="triangle"/>
          </a:ln>
        </p:spPr>
      </p:cxnSp>
      <p:sp>
        <p:nvSpPr>
          <p:cNvPr id="185" name="Google Shape;185;p19"/>
          <p:cNvSpPr txBox="1"/>
          <p:nvPr/>
        </p:nvSpPr>
        <p:spPr>
          <a:xfrm>
            <a:off x="6703450" y="267415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TURN ON/OFF</a:t>
            </a:r>
            <a:endParaRPr sz="1200">
              <a:latin typeface="Roboto"/>
              <a:ea typeface="Roboto"/>
              <a:cs typeface="Roboto"/>
              <a:sym typeface="Roboto"/>
            </a:endParaRPr>
          </a:p>
        </p:txBody>
      </p:sp>
      <p:cxnSp>
        <p:nvCxnSpPr>
          <p:cNvPr id="186" name="Google Shape;186;p19"/>
          <p:cNvCxnSpPr/>
          <p:nvPr/>
        </p:nvCxnSpPr>
        <p:spPr>
          <a:xfrm>
            <a:off x="6550288" y="2677525"/>
            <a:ext cx="1503000" cy="0"/>
          </a:xfrm>
          <a:prstGeom prst="straightConnector1">
            <a:avLst/>
          </a:prstGeom>
          <a:noFill/>
          <a:ln cap="flat" cmpd="sng" w="9525">
            <a:solidFill>
              <a:schemeClr val="dk2"/>
            </a:solidFill>
            <a:prstDash val="dash"/>
            <a:round/>
            <a:headEnd len="med" w="med" type="none"/>
            <a:tailEnd len="med" w="med" type="none"/>
          </a:ln>
        </p:spPr>
      </p:cxnSp>
      <p:cxnSp>
        <p:nvCxnSpPr>
          <p:cNvPr id="187" name="Google Shape;187;p19"/>
          <p:cNvCxnSpPr/>
          <p:nvPr/>
        </p:nvCxnSpPr>
        <p:spPr>
          <a:xfrm rot="10800000">
            <a:off x="8053288" y="2487725"/>
            <a:ext cx="0" cy="197100"/>
          </a:xfrm>
          <a:prstGeom prst="straightConnector1">
            <a:avLst/>
          </a:prstGeom>
          <a:noFill/>
          <a:ln cap="flat" cmpd="sng" w="9525">
            <a:solidFill>
              <a:schemeClr val="dk2"/>
            </a:solidFill>
            <a:prstDash val="dash"/>
            <a:round/>
            <a:headEnd len="med" w="med" type="none"/>
            <a:tailEnd len="med" w="med" type="triangle"/>
          </a:ln>
        </p:spPr>
      </p:cxnSp>
      <p:pic>
        <p:nvPicPr>
          <p:cNvPr id="188" name="Google Shape;188;p19"/>
          <p:cNvPicPr preferRelativeResize="0"/>
          <p:nvPr/>
        </p:nvPicPr>
        <p:blipFill>
          <a:blip r:embed="rId8">
            <a:alphaModFix/>
          </a:blip>
          <a:stretch>
            <a:fillRect/>
          </a:stretch>
        </p:blipFill>
        <p:spPr>
          <a:xfrm>
            <a:off x="7737763" y="1464263"/>
            <a:ext cx="631038" cy="631038"/>
          </a:xfrm>
          <a:prstGeom prst="rect">
            <a:avLst/>
          </a:prstGeom>
          <a:noFill/>
          <a:ln>
            <a:noFill/>
          </a:ln>
        </p:spPr>
      </p:pic>
      <p:sp>
        <p:nvSpPr>
          <p:cNvPr id="189" name="Google Shape;189;p19"/>
          <p:cNvSpPr txBox="1"/>
          <p:nvPr/>
        </p:nvSpPr>
        <p:spPr>
          <a:xfrm>
            <a:off x="5738363" y="2105913"/>
            <a:ext cx="15945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AIR CONDITIONER</a:t>
            </a:r>
            <a:endParaRPr sz="1200">
              <a:latin typeface="Roboto"/>
              <a:ea typeface="Roboto"/>
              <a:cs typeface="Roboto"/>
              <a:sym typeface="Roboto"/>
            </a:endParaRPr>
          </a:p>
        </p:txBody>
      </p:sp>
      <p:sp>
        <p:nvSpPr>
          <p:cNvPr id="190" name="Google Shape;190;p19"/>
          <p:cNvSpPr txBox="1"/>
          <p:nvPr/>
        </p:nvSpPr>
        <p:spPr>
          <a:xfrm>
            <a:off x="7256038" y="2105925"/>
            <a:ext cx="15945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TV</a:t>
            </a:r>
            <a:endParaRPr sz="1200">
              <a:latin typeface="Roboto"/>
              <a:ea typeface="Roboto"/>
              <a:cs typeface="Roboto"/>
              <a:sym typeface="Roboto"/>
            </a:endParaRPr>
          </a:p>
        </p:txBody>
      </p:sp>
      <p:pic>
        <p:nvPicPr>
          <p:cNvPr id="191" name="Google Shape;191;p19"/>
          <p:cNvPicPr preferRelativeResize="0"/>
          <p:nvPr/>
        </p:nvPicPr>
        <p:blipFill rotWithShape="1">
          <a:blip r:embed="rId9">
            <a:alphaModFix/>
          </a:blip>
          <a:srcRect b="15348" l="27890" r="18647" t="50292"/>
          <a:stretch/>
        </p:blipFill>
        <p:spPr>
          <a:xfrm rot="-1077471">
            <a:off x="6135363" y="3480334"/>
            <a:ext cx="631975" cy="4061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0"/>
          <p:cNvSpPr/>
          <p:nvPr/>
        </p:nvSpPr>
        <p:spPr>
          <a:xfrm>
            <a:off x="0" y="306425"/>
            <a:ext cx="1312500" cy="751500"/>
          </a:xfrm>
          <a:prstGeom prst="rect">
            <a:avLst/>
          </a:pr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txBox="1"/>
          <p:nvPr/>
        </p:nvSpPr>
        <p:spPr>
          <a:xfrm>
            <a:off x="138625" y="306425"/>
            <a:ext cx="1182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latin typeface="Roboto"/>
                <a:ea typeface="Roboto"/>
                <a:cs typeface="Roboto"/>
                <a:sym typeface="Roboto"/>
              </a:rPr>
              <a:t>HOME </a:t>
            </a:r>
            <a:endParaRPr sz="1200">
              <a:latin typeface="Roboto"/>
              <a:ea typeface="Roboto"/>
              <a:cs typeface="Roboto"/>
              <a:sym typeface="Roboto"/>
            </a:endParaRPr>
          </a:p>
          <a:p>
            <a:pPr indent="0" lvl="0" marL="0" rtl="0" algn="l">
              <a:spcBef>
                <a:spcPts val="0"/>
              </a:spcBef>
              <a:spcAft>
                <a:spcPts val="0"/>
              </a:spcAft>
              <a:buNone/>
            </a:pPr>
            <a:r>
              <a:rPr lang="th" sz="1200">
                <a:latin typeface="Roboto"/>
                <a:ea typeface="Roboto"/>
                <a:cs typeface="Roboto"/>
                <a:sym typeface="Roboto"/>
              </a:rPr>
              <a:t>AUTOMATION</a:t>
            </a:r>
            <a:endParaRPr sz="1200">
              <a:latin typeface="Roboto"/>
              <a:ea typeface="Roboto"/>
              <a:cs typeface="Roboto"/>
              <a:sym typeface="Roboto"/>
            </a:endParaRPr>
          </a:p>
        </p:txBody>
      </p:sp>
      <p:sp>
        <p:nvSpPr>
          <p:cNvPr id="198" name="Google Shape;198;p20"/>
          <p:cNvSpPr txBox="1"/>
          <p:nvPr/>
        </p:nvSpPr>
        <p:spPr>
          <a:xfrm>
            <a:off x="138625" y="663950"/>
            <a:ext cx="10272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E06666"/>
                </a:solidFill>
                <a:latin typeface="Roboto"/>
                <a:ea typeface="Roboto"/>
                <a:cs typeface="Roboto"/>
                <a:sym typeface="Roboto"/>
              </a:rPr>
              <a:t>INFRARED</a:t>
            </a:r>
            <a:endParaRPr sz="1200">
              <a:solidFill>
                <a:srgbClr val="E06666"/>
              </a:solidFill>
              <a:latin typeface="Roboto"/>
              <a:ea typeface="Roboto"/>
              <a:cs typeface="Roboto"/>
              <a:sym typeface="Roboto"/>
            </a:endParaRPr>
          </a:p>
        </p:txBody>
      </p:sp>
      <p:sp>
        <p:nvSpPr>
          <p:cNvPr id="199" name="Google Shape;199;p20"/>
          <p:cNvSpPr/>
          <p:nvPr/>
        </p:nvSpPr>
        <p:spPr>
          <a:xfrm>
            <a:off x="1312500" y="306425"/>
            <a:ext cx="313800" cy="7515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txBox="1"/>
          <p:nvPr/>
        </p:nvSpPr>
        <p:spPr>
          <a:xfrm>
            <a:off x="1772975" y="350200"/>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p:txBody>
      </p:sp>
      <p:sp>
        <p:nvSpPr>
          <p:cNvPr id="201" name="Google Shape;201;p20"/>
          <p:cNvSpPr/>
          <p:nvPr/>
        </p:nvSpPr>
        <p:spPr>
          <a:xfrm>
            <a:off x="8239875" y="4292900"/>
            <a:ext cx="668100" cy="6681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h" sz="2400">
                <a:solidFill>
                  <a:srgbClr val="FFFFFF"/>
                </a:solidFill>
                <a:latin typeface="Roboto"/>
                <a:ea typeface="Roboto"/>
                <a:cs typeface="Roboto"/>
                <a:sym typeface="Roboto"/>
              </a:rPr>
              <a:t>3</a:t>
            </a:r>
            <a:endParaRPr sz="2400">
              <a:solidFill>
                <a:srgbClr val="FFFFFF"/>
              </a:solidFill>
              <a:latin typeface="Roboto"/>
              <a:ea typeface="Roboto"/>
              <a:cs typeface="Roboto"/>
              <a:sym typeface="Roboto"/>
            </a:endParaRPr>
          </a:p>
        </p:txBody>
      </p:sp>
      <p:pic>
        <p:nvPicPr>
          <p:cNvPr id="202" name="Google Shape;202;p20"/>
          <p:cNvPicPr preferRelativeResize="0"/>
          <p:nvPr/>
        </p:nvPicPr>
        <p:blipFill>
          <a:blip r:embed="rId3">
            <a:alphaModFix/>
          </a:blip>
          <a:stretch>
            <a:fillRect/>
          </a:stretch>
        </p:blipFill>
        <p:spPr>
          <a:xfrm>
            <a:off x="482213" y="3818510"/>
            <a:ext cx="1027200" cy="798414"/>
          </a:xfrm>
          <a:prstGeom prst="rect">
            <a:avLst/>
          </a:prstGeom>
          <a:noFill/>
          <a:ln>
            <a:noFill/>
          </a:ln>
        </p:spPr>
      </p:pic>
      <p:sp>
        <p:nvSpPr>
          <p:cNvPr id="203" name="Google Shape;203;p20"/>
          <p:cNvSpPr txBox="1"/>
          <p:nvPr/>
        </p:nvSpPr>
        <p:spPr>
          <a:xfrm>
            <a:off x="1772975" y="271575"/>
            <a:ext cx="25167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a:latin typeface="Roboto"/>
                <a:ea typeface="Roboto"/>
                <a:cs typeface="Roboto"/>
                <a:sym typeface="Roboto"/>
              </a:rPr>
              <a:t>CONTROL  </a:t>
            </a:r>
            <a:endParaRPr>
              <a:latin typeface="Roboto"/>
              <a:ea typeface="Roboto"/>
              <a:cs typeface="Roboto"/>
              <a:sym typeface="Roboto"/>
            </a:endParaRPr>
          </a:p>
          <a:p>
            <a:pPr indent="0" lvl="0" marL="0" rtl="0" algn="l">
              <a:spcBef>
                <a:spcPts val="0"/>
              </a:spcBef>
              <a:spcAft>
                <a:spcPts val="0"/>
              </a:spcAft>
              <a:buNone/>
            </a:pPr>
            <a:r>
              <a:rPr lang="th">
                <a:latin typeface="Roboto"/>
                <a:ea typeface="Roboto"/>
                <a:cs typeface="Roboto"/>
                <a:sym typeface="Roboto"/>
              </a:rPr>
              <a:t>DEVICES WITH OTHER MICROCONTROLLER</a:t>
            </a:r>
            <a:endParaRPr>
              <a:latin typeface="Roboto"/>
              <a:ea typeface="Roboto"/>
              <a:cs typeface="Roboto"/>
              <a:sym typeface="Roboto"/>
            </a:endParaRPr>
          </a:p>
        </p:txBody>
      </p:sp>
      <p:cxnSp>
        <p:nvCxnSpPr>
          <p:cNvPr id="204" name="Google Shape;204;p20"/>
          <p:cNvCxnSpPr/>
          <p:nvPr/>
        </p:nvCxnSpPr>
        <p:spPr>
          <a:xfrm>
            <a:off x="1699138" y="4217713"/>
            <a:ext cx="1392900" cy="0"/>
          </a:xfrm>
          <a:prstGeom prst="straightConnector1">
            <a:avLst/>
          </a:prstGeom>
          <a:noFill/>
          <a:ln cap="flat" cmpd="sng" w="9525">
            <a:solidFill>
              <a:schemeClr val="dk2"/>
            </a:solidFill>
            <a:prstDash val="dash"/>
            <a:round/>
            <a:headEnd len="med" w="med" type="none"/>
            <a:tailEnd len="med" w="med" type="triangle"/>
          </a:ln>
        </p:spPr>
      </p:cxnSp>
      <p:sp>
        <p:nvSpPr>
          <p:cNvPr id="205" name="Google Shape;205;p20"/>
          <p:cNvSpPr txBox="1"/>
          <p:nvPr/>
        </p:nvSpPr>
        <p:spPr>
          <a:xfrm>
            <a:off x="1610638" y="3904425"/>
            <a:ext cx="14814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CODE → SIGNAL</a:t>
            </a:r>
            <a:endParaRPr sz="1200">
              <a:latin typeface="Roboto"/>
              <a:ea typeface="Roboto"/>
              <a:cs typeface="Roboto"/>
              <a:sym typeface="Roboto"/>
            </a:endParaRPr>
          </a:p>
        </p:txBody>
      </p:sp>
      <p:pic>
        <p:nvPicPr>
          <p:cNvPr id="206" name="Google Shape;206;p20"/>
          <p:cNvPicPr preferRelativeResize="0"/>
          <p:nvPr/>
        </p:nvPicPr>
        <p:blipFill rotWithShape="1">
          <a:blip r:embed="rId4">
            <a:alphaModFix/>
          </a:blip>
          <a:srcRect b="0" l="0" r="46672" t="35312"/>
          <a:stretch/>
        </p:blipFill>
        <p:spPr>
          <a:xfrm rot="-5399992">
            <a:off x="3235588" y="2094702"/>
            <a:ext cx="668150" cy="810423"/>
          </a:xfrm>
          <a:prstGeom prst="rect">
            <a:avLst/>
          </a:prstGeom>
          <a:noFill/>
          <a:ln>
            <a:noFill/>
          </a:ln>
        </p:spPr>
      </p:pic>
      <p:sp>
        <p:nvSpPr>
          <p:cNvPr id="207" name="Google Shape;207;p20"/>
          <p:cNvSpPr txBox="1"/>
          <p:nvPr/>
        </p:nvSpPr>
        <p:spPr>
          <a:xfrm>
            <a:off x="2750013" y="4352988"/>
            <a:ext cx="14814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TX</a:t>
            </a:r>
            <a:endParaRPr sz="1200">
              <a:latin typeface="Roboto"/>
              <a:ea typeface="Roboto"/>
              <a:cs typeface="Roboto"/>
              <a:sym typeface="Roboto"/>
            </a:endParaRPr>
          </a:p>
        </p:txBody>
      </p:sp>
      <p:pic>
        <p:nvPicPr>
          <p:cNvPr id="208" name="Google Shape;208;p20"/>
          <p:cNvPicPr preferRelativeResize="0"/>
          <p:nvPr/>
        </p:nvPicPr>
        <p:blipFill>
          <a:blip r:embed="rId5">
            <a:alphaModFix/>
          </a:blip>
          <a:stretch>
            <a:fillRect/>
          </a:stretch>
        </p:blipFill>
        <p:spPr>
          <a:xfrm>
            <a:off x="6100398" y="1247360"/>
            <a:ext cx="536664" cy="536700"/>
          </a:xfrm>
          <a:prstGeom prst="rect">
            <a:avLst/>
          </a:prstGeom>
          <a:noFill/>
          <a:ln>
            <a:noFill/>
          </a:ln>
        </p:spPr>
      </p:pic>
      <p:cxnSp>
        <p:nvCxnSpPr>
          <p:cNvPr id="209" name="Google Shape;209;p20"/>
          <p:cNvCxnSpPr/>
          <p:nvPr/>
        </p:nvCxnSpPr>
        <p:spPr>
          <a:xfrm rot="10800000">
            <a:off x="6365300" y="2223650"/>
            <a:ext cx="0" cy="202200"/>
          </a:xfrm>
          <a:prstGeom prst="straightConnector1">
            <a:avLst/>
          </a:prstGeom>
          <a:noFill/>
          <a:ln cap="flat" cmpd="sng" w="9525">
            <a:solidFill>
              <a:schemeClr val="dk2"/>
            </a:solidFill>
            <a:prstDash val="dash"/>
            <a:round/>
            <a:headEnd len="med" w="med" type="none"/>
            <a:tailEnd len="med" w="med" type="triangle"/>
          </a:ln>
        </p:spPr>
      </p:cxnSp>
      <p:sp>
        <p:nvSpPr>
          <p:cNvPr id="210" name="Google Shape;210;p20"/>
          <p:cNvSpPr txBox="1"/>
          <p:nvPr/>
        </p:nvSpPr>
        <p:spPr>
          <a:xfrm>
            <a:off x="6533125" y="2410075"/>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TURN ON/OFF</a:t>
            </a:r>
            <a:endParaRPr sz="1200">
              <a:latin typeface="Roboto"/>
              <a:ea typeface="Roboto"/>
              <a:cs typeface="Roboto"/>
              <a:sym typeface="Roboto"/>
            </a:endParaRPr>
          </a:p>
        </p:txBody>
      </p:sp>
      <p:cxnSp>
        <p:nvCxnSpPr>
          <p:cNvPr id="211" name="Google Shape;211;p20"/>
          <p:cNvCxnSpPr/>
          <p:nvPr/>
        </p:nvCxnSpPr>
        <p:spPr>
          <a:xfrm>
            <a:off x="6379963" y="2413450"/>
            <a:ext cx="1503000" cy="0"/>
          </a:xfrm>
          <a:prstGeom prst="straightConnector1">
            <a:avLst/>
          </a:prstGeom>
          <a:noFill/>
          <a:ln cap="flat" cmpd="sng" w="9525">
            <a:solidFill>
              <a:schemeClr val="dk2"/>
            </a:solidFill>
            <a:prstDash val="dash"/>
            <a:round/>
            <a:headEnd len="med" w="med" type="none"/>
            <a:tailEnd len="med" w="med" type="none"/>
          </a:ln>
        </p:spPr>
      </p:cxnSp>
      <p:cxnSp>
        <p:nvCxnSpPr>
          <p:cNvPr id="212" name="Google Shape;212;p20"/>
          <p:cNvCxnSpPr/>
          <p:nvPr/>
        </p:nvCxnSpPr>
        <p:spPr>
          <a:xfrm rot="10800000">
            <a:off x="7882963" y="2223650"/>
            <a:ext cx="0" cy="197100"/>
          </a:xfrm>
          <a:prstGeom prst="straightConnector1">
            <a:avLst/>
          </a:prstGeom>
          <a:noFill/>
          <a:ln cap="flat" cmpd="sng" w="9525">
            <a:solidFill>
              <a:schemeClr val="dk2"/>
            </a:solidFill>
            <a:prstDash val="dash"/>
            <a:round/>
            <a:headEnd len="med" w="med" type="none"/>
            <a:tailEnd len="med" w="med" type="triangle"/>
          </a:ln>
        </p:spPr>
      </p:cxnSp>
      <p:pic>
        <p:nvPicPr>
          <p:cNvPr id="213" name="Google Shape;213;p20"/>
          <p:cNvPicPr preferRelativeResize="0"/>
          <p:nvPr/>
        </p:nvPicPr>
        <p:blipFill>
          <a:blip r:embed="rId6">
            <a:alphaModFix/>
          </a:blip>
          <a:stretch>
            <a:fillRect/>
          </a:stretch>
        </p:blipFill>
        <p:spPr>
          <a:xfrm>
            <a:off x="7567438" y="1200188"/>
            <a:ext cx="631038" cy="631038"/>
          </a:xfrm>
          <a:prstGeom prst="rect">
            <a:avLst/>
          </a:prstGeom>
          <a:noFill/>
          <a:ln>
            <a:noFill/>
          </a:ln>
        </p:spPr>
      </p:pic>
      <p:sp>
        <p:nvSpPr>
          <p:cNvPr id="214" name="Google Shape;214;p20"/>
          <p:cNvSpPr txBox="1"/>
          <p:nvPr/>
        </p:nvSpPr>
        <p:spPr>
          <a:xfrm>
            <a:off x="5568038" y="1841838"/>
            <a:ext cx="15945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AIR CONDITIONER</a:t>
            </a:r>
            <a:endParaRPr sz="1200">
              <a:latin typeface="Roboto"/>
              <a:ea typeface="Roboto"/>
              <a:cs typeface="Roboto"/>
              <a:sym typeface="Roboto"/>
            </a:endParaRPr>
          </a:p>
        </p:txBody>
      </p:sp>
      <p:sp>
        <p:nvSpPr>
          <p:cNvPr id="215" name="Google Shape;215;p20"/>
          <p:cNvSpPr txBox="1"/>
          <p:nvPr/>
        </p:nvSpPr>
        <p:spPr>
          <a:xfrm>
            <a:off x="7085713" y="1841850"/>
            <a:ext cx="15945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TV</a:t>
            </a:r>
            <a:endParaRPr sz="1200">
              <a:latin typeface="Roboto"/>
              <a:ea typeface="Roboto"/>
              <a:cs typeface="Roboto"/>
              <a:sym typeface="Roboto"/>
            </a:endParaRPr>
          </a:p>
        </p:txBody>
      </p:sp>
      <p:cxnSp>
        <p:nvCxnSpPr>
          <p:cNvPr id="216" name="Google Shape;216;p20"/>
          <p:cNvCxnSpPr/>
          <p:nvPr/>
        </p:nvCxnSpPr>
        <p:spPr>
          <a:xfrm rot="10800000">
            <a:off x="3569675" y="3165975"/>
            <a:ext cx="0" cy="599400"/>
          </a:xfrm>
          <a:prstGeom prst="straightConnector1">
            <a:avLst/>
          </a:prstGeom>
          <a:noFill/>
          <a:ln cap="flat" cmpd="sng" w="9525">
            <a:solidFill>
              <a:schemeClr val="dk2"/>
            </a:solidFill>
            <a:prstDash val="dash"/>
            <a:round/>
            <a:headEnd len="med" w="med" type="none"/>
            <a:tailEnd len="med" w="med" type="triangle"/>
          </a:ln>
        </p:spPr>
      </p:cxnSp>
      <p:sp>
        <p:nvSpPr>
          <p:cNvPr id="217" name="Google Shape;217;p20"/>
          <p:cNvSpPr txBox="1"/>
          <p:nvPr/>
        </p:nvSpPr>
        <p:spPr>
          <a:xfrm>
            <a:off x="3618675" y="3303213"/>
            <a:ext cx="9465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SIGNAL</a:t>
            </a:r>
            <a:endParaRPr sz="1200">
              <a:latin typeface="Roboto"/>
              <a:ea typeface="Roboto"/>
              <a:cs typeface="Roboto"/>
              <a:sym typeface="Roboto"/>
            </a:endParaRPr>
          </a:p>
        </p:txBody>
      </p:sp>
      <p:pic>
        <p:nvPicPr>
          <p:cNvPr id="218" name="Google Shape;218;p20"/>
          <p:cNvPicPr preferRelativeResize="0"/>
          <p:nvPr/>
        </p:nvPicPr>
        <p:blipFill rotWithShape="1">
          <a:blip r:embed="rId7">
            <a:alphaModFix/>
          </a:blip>
          <a:srcRect b="0" l="27889" r="7" t="50293"/>
          <a:stretch/>
        </p:blipFill>
        <p:spPr>
          <a:xfrm rot="-1077440">
            <a:off x="3234263" y="3772665"/>
            <a:ext cx="852324" cy="587543"/>
          </a:xfrm>
          <a:prstGeom prst="rect">
            <a:avLst/>
          </a:prstGeom>
          <a:noFill/>
          <a:ln>
            <a:noFill/>
          </a:ln>
        </p:spPr>
      </p:pic>
      <p:sp>
        <p:nvSpPr>
          <p:cNvPr id="219" name="Google Shape;219;p20"/>
          <p:cNvSpPr txBox="1"/>
          <p:nvPr/>
        </p:nvSpPr>
        <p:spPr>
          <a:xfrm>
            <a:off x="2946000" y="2787913"/>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RX</a:t>
            </a:r>
            <a:endParaRPr sz="1200">
              <a:latin typeface="Roboto"/>
              <a:ea typeface="Roboto"/>
              <a:cs typeface="Roboto"/>
              <a:sym typeface="Roboto"/>
            </a:endParaRPr>
          </a:p>
        </p:txBody>
      </p:sp>
      <p:pic>
        <p:nvPicPr>
          <p:cNvPr id="220" name="Google Shape;220;p20"/>
          <p:cNvPicPr preferRelativeResize="0"/>
          <p:nvPr/>
        </p:nvPicPr>
        <p:blipFill>
          <a:blip r:embed="rId8">
            <a:alphaModFix/>
          </a:blip>
          <a:stretch>
            <a:fillRect/>
          </a:stretch>
        </p:blipFill>
        <p:spPr>
          <a:xfrm>
            <a:off x="4565175" y="2103063"/>
            <a:ext cx="631025" cy="631025"/>
          </a:xfrm>
          <a:prstGeom prst="rect">
            <a:avLst/>
          </a:prstGeom>
          <a:noFill/>
          <a:ln>
            <a:noFill/>
          </a:ln>
        </p:spPr>
      </p:pic>
      <p:sp>
        <p:nvSpPr>
          <p:cNvPr id="221" name="Google Shape;221;p20"/>
          <p:cNvSpPr txBox="1"/>
          <p:nvPr/>
        </p:nvSpPr>
        <p:spPr>
          <a:xfrm>
            <a:off x="4289688" y="2698888"/>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esp32</a:t>
            </a:r>
            <a:endParaRPr sz="1200">
              <a:latin typeface="Roboto"/>
              <a:ea typeface="Roboto"/>
              <a:cs typeface="Roboto"/>
              <a:sym typeface="Roboto"/>
            </a:endParaRPr>
          </a:p>
        </p:txBody>
      </p:sp>
      <p:cxnSp>
        <p:nvCxnSpPr>
          <p:cNvPr id="222" name="Google Shape;222;p20"/>
          <p:cNvCxnSpPr/>
          <p:nvPr/>
        </p:nvCxnSpPr>
        <p:spPr>
          <a:xfrm>
            <a:off x="5302175" y="2413450"/>
            <a:ext cx="1067100" cy="0"/>
          </a:xfrm>
          <a:prstGeom prst="straightConnector1">
            <a:avLst/>
          </a:prstGeom>
          <a:noFill/>
          <a:ln cap="flat" cmpd="sng" w="9525">
            <a:solidFill>
              <a:schemeClr val="dk2"/>
            </a:solidFill>
            <a:prstDash val="dash"/>
            <a:round/>
            <a:headEnd len="med" w="med" type="none"/>
            <a:tailEnd len="med" w="med" type="none"/>
          </a:ln>
        </p:spPr>
      </p:cxnSp>
      <p:cxnSp>
        <p:nvCxnSpPr>
          <p:cNvPr id="223" name="Google Shape;223;p20"/>
          <p:cNvCxnSpPr/>
          <p:nvPr/>
        </p:nvCxnSpPr>
        <p:spPr>
          <a:xfrm>
            <a:off x="3829875" y="2418575"/>
            <a:ext cx="524100" cy="0"/>
          </a:xfrm>
          <a:prstGeom prst="straightConnector1">
            <a:avLst/>
          </a:prstGeom>
          <a:noFill/>
          <a:ln cap="flat" cmpd="sng" w="9525">
            <a:solidFill>
              <a:schemeClr val="dk2"/>
            </a:solidFill>
            <a:prstDash val="dash"/>
            <a:round/>
            <a:headEnd len="med" w="med" type="none"/>
            <a:tailEnd len="med" w="med" type="triangle"/>
          </a:ln>
        </p:spPr>
      </p:cxnSp>
      <p:pic>
        <p:nvPicPr>
          <p:cNvPr descr="image.png" id="224" name="Google Shape;224;p20"/>
          <p:cNvPicPr preferRelativeResize="0"/>
          <p:nvPr/>
        </p:nvPicPr>
        <p:blipFill rotWithShape="1">
          <a:blip r:embed="rId9">
            <a:alphaModFix/>
          </a:blip>
          <a:srcRect b="0" l="71680" r="0" t="69423"/>
          <a:stretch/>
        </p:blipFill>
        <p:spPr>
          <a:xfrm>
            <a:off x="2946000" y="1946463"/>
            <a:ext cx="934275" cy="898399"/>
          </a:xfrm>
          <a:prstGeom prst="rect">
            <a:avLst/>
          </a:prstGeom>
          <a:noFill/>
          <a:ln>
            <a:noFill/>
          </a:ln>
        </p:spPr>
      </p:pic>
      <p:pic>
        <p:nvPicPr>
          <p:cNvPr id="225" name="Google Shape;225;p20"/>
          <p:cNvPicPr preferRelativeResize="0"/>
          <p:nvPr/>
        </p:nvPicPr>
        <p:blipFill rotWithShape="1">
          <a:blip r:embed="rId10">
            <a:alphaModFix/>
          </a:blip>
          <a:srcRect b="0" l="35941" r="36718" t="0"/>
          <a:stretch/>
        </p:blipFill>
        <p:spPr>
          <a:xfrm rot="-8753321">
            <a:off x="3280207" y="1862301"/>
            <a:ext cx="291642" cy="10667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1"/>
          <p:cNvSpPr/>
          <p:nvPr/>
        </p:nvSpPr>
        <p:spPr>
          <a:xfrm>
            <a:off x="0" y="306425"/>
            <a:ext cx="1312500" cy="751500"/>
          </a:xfrm>
          <a:prstGeom prst="rect">
            <a:avLst/>
          </a:pr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
          <p:cNvSpPr txBox="1"/>
          <p:nvPr/>
        </p:nvSpPr>
        <p:spPr>
          <a:xfrm>
            <a:off x="138625" y="306425"/>
            <a:ext cx="1182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latin typeface="Roboto"/>
                <a:ea typeface="Roboto"/>
                <a:cs typeface="Roboto"/>
                <a:sym typeface="Roboto"/>
              </a:rPr>
              <a:t>HOME </a:t>
            </a:r>
            <a:endParaRPr sz="1200">
              <a:latin typeface="Roboto"/>
              <a:ea typeface="Roboto"/>
              <a:cs typeface="Roboto"/>
              <a:sym typeface="Roboto"/>
            </a:endParaRPr>
          </a:p>
          <a:p>
            <a:pPr indent="0" lvl="0" marL="0" rtl="0" algn="l">
              <a:spcBef>
                <a:spcPts val="0"/>
              </a:spcBef>
              <a:spcAft>
                <a:spcPts val="0"/>
              </a:spcAft>
              <a:buNone/>
            </a:pPr>
            <a:r>
              <a:rPr lang="th" sz="1200">
                <a:latin typeface="Roboto"/>
                <a:ea typeface="Roboto"/>
                <a:cs typeface="Roboto"/>
                <a:sym typeface="Roboto"/>
              </a:rPr>
              <a:t>AUTOMATION</a:t>
            </a:r>
            <a:endParaRPr sz="1200">
              <a:latin typeface="Roboto"/>
              <a:ea typeface="Roboto"/>
              <a:cs typeface="Roboto"/>
              <a:sym typeface="Roboto"/>
            </a:endParaRPr>
          </a:p>
        </p:txBody>
      </p:sp>
      <p:sp>
        <p:nvSpPr>
          <p:cNvPr id="232" name="Google Shape;232;p21"/>
          <p:cNvSpPr txBox="1"/>
          <p:nvPr/>
        </p:nvSpPr>
        <p:spPr>
          <a:xfrm>
            <a:off x="138625" y="663950"/>
            <a:ext cx="10272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E06666"/>
                </a:solidFill>
                <a:latin typeface="Roboto"/>
                <a:ea typeface="Roboto"/>
                <a:cs typeface="Roboto"/>
                <a:sym typeface="Roboto"/>
              </a:rPr>
              <a:t>INFRARED</a:t>
            </a:r>
            <a:endParaRPr sz="1200">
              <a:solidFill>
                <a:srgbClr val="E06666"/>
              </a:solidFill>
              <a:latin typeface="Roboto"/>
              <a:ea typeface="Roboto"/>
              <a:cs typeface="Roboto"/>
              <a:sym typeface="Roboto"/>
            </a:endParaRPr>
          </a:p>
        </p:txBody>
      </p:sp>
      <p:sp>
        <p:nvSpPr>
          <p:cNvPr id="233" name="Google Shape;233;p21"/>
          <p:cNvSpPr/>
          <p:nvPr/>
        </p:nvSpPr>
        <p:spPr>
          <a:xfrm>
            <a:off x="1312500" y="306425"/>
            <a:ext cx="313800" cy="7515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txBox="1"/>
          <p:nvPr/>
        </p:nvSpPr>
        <p:spPr>
          <a:xfrm>
            <a:off x="1772975" y="350200"/>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p:txBody>
      </p:sp>
      <p:sp>
        <p:nvSpPr>
          <p:cNvPr id="235" name="Google Shape;235;p21"/>
          <p:cNvSpPr/>
          <p:nvPr/>
        </p:nvSpPr>
        <p:spPr>
          <a:xfrm>
            <a:off x="8239875" y="4292900"/>
            <a:ext cx="668100" cy="6681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h" sz="2400">
                <a:solidFill>
                  <a:srgbClr val="FFFFFF"/>
                </a:solidFill>
                <a:latin typeface="Roboto"/>
                <a:ea typeface="Roboto"/>
                <a:cs typeface="Roboto"/>
                <a:sym typeface="Roboto"/>
              </a:rPr>
              <a:t>4</a:t>
            </a:r>
            <a:endParaRPr sz="2400">
              <a:solidFill>
                <a:srgbClr val="FFFFFF"/>
              </a:solidFill>
              <a:latin typeface="Roboto"/>
              <a:ea typeface="Roboto"/>
              <a:cs typeface="Roboto"/>
              <a:sym typeface="Roboto"/>
            </a:endParaRPr>
          </a:p>
        </p:txBody>
      </p:sp>
      <p:pic>
        <p:nvPicPr>
          <p:cNvPr id="236" name="Google Shape;236;p21"/>
          <p:cNvPicPr preferRelativeResize="0"/>
          <p:nvPr/>
        </p:nvPicPr>
        <p:blipFill>
          <a:blip r:embed="rId3">
            <a:alphaModFix/>
          </a:blip>
          <a:stretch>
            <a:fillRect/>
          </a:stretch>
        </p:blipFill>
        <p:spPr>
          <a:xfrm>
            <a:off x="3262237" y="3198335"/>
            <a:ext cx="1027200" cy="798414"/>
          </a:xfrm>
          <a:prstGeom prst="rect">
            <a:avLst/>
          </a:prstGeom>
          <a:noFill/>
          <a:ln>
            <a:noFill/>
          </a:ln>
        </p:spPr>
      </p:pic>
      <p:sp>
        <p:nvSpPr>
          <p:cNvPr id="237" name="Google Shape;237;p21"/>
          <p:cNvSpPr txBox="1"/>
          <p:nvPr/>
        </p:nvSpPr>
        <p:spPr>
          <a:xfrm>
            <a:off x="1772975" y="451250"/>
            <a:ext cx="15030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800">
                <a:latin typeface="Roboto"/>
                <a:ea typeface="Roboto"/>
                <a:cs typeface="Roboto"/>
                <a:sym typeface="Roboto"/>
              </a:rPr>
              <a:t>DETECTION</a:t>
            </a:r>
            <a:endParaRPr sz="1800">
              <a:latin typeface="Roboto"/>
              <a:ea typeface="Roboto"/>
              <a:cs typeface="Roboto"/>
              <a:sym typeface="Roboto"/>
            </a:endParaRPr>
          </a:p>
        </p:txBody>
      </p:sp>
      <p:cxnSp>
        <p:nvCxnSpPr>
          <p:cNvPr id="238" name="Google Shape;238;p21"/>
          <p:cNvCxnSpPr/>
          <p:nvPr/>
        </p:nvCxnSpPr>
        <p:spPr>
          <a:xfrm>
            <a:off x="4479163" y="3597538"/>
            <a:ext cx="1392900" cy="0"/>
          </a:xfrm>
          <a:prstGeom prst="straightConnector1">
            <a:avLst/>
          </a:prstGeom>
          <a:noFill/>
          <a:ln cap="flat" cmpd="sng" w="9525">
            <a:solidFill>
              <a:schemeClr val="dk2"/>
            </a:solidFill>
            <a:prstDash val="dash"/>
            <a:round/>
            <a:headEnd len="med" w="med" type="none"/>
            <a:tailEnd len="med" w="med" type="triangle"/>
          </a:ln>
        </p:spPr>
      </p:cxnSp>
      <p:sp>
        <p:nvSpPr>
          <p:cNvPr id="239" name="Google Shape;239;p21"/>
          <p:cNvSpPr txBox="1"/>
          <p:nvPr/>
        </p:nvSpPr>
        <p:spPr>
          <a:xfrm>
            <a:off x="4390663" y="3284250"/>
            <a:ext cx="14814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CODE → SIGNAL</a:t>
            </a:r>
            <a:endParaRPr sz="1200">
              <a:latin typeface="Roboto"/>
              <a:ea typeface="Roboto"/>
              <a:cs typeface="Roboto"/>
              <a:sym typeface="Roboto"/>
            </a:endParaRPr>
          </a:p>
        </p:txBody>
      </p:sp>
      <p:sp>
        <p:nvSpPr>
          <p:cNvPr id="240" name="Google Shape;240;p21"/>
          <p:cNvSpPr txBox="1"/>
          <p:nvPr/>
        </p:nvSpPr>
        <p:spPr>
          <a:xfrm>
            <a:off x="5530038" y="3732813"/>
            <a:ext cx="14814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TX</a:t>
            </a:r>
            <a:endParaRPr sz="1200">
              <a:latin typeface="Roboto"/>
              <a:ea typeface="Roboto"/>
              <a:cs typeface="Roboto"/>
              <a:sym typeface="Roboto"/>
            </a:endParaRPr>
          </a:p>
        </p:txBody>
      </p:sp>
      <p:pic>
        <p:nvPicPr>
          <p:cNvPr id="241" name="Google Shape;241;p21"/>
          <p:cNvPicPr preferRelativeResize="0"/>
          <p:nvPr/>
        </p:nvPicPr>
        <p:blipFill>
          <a:blip r:embed="rId4">
            <a:alphaModFix/>
          </a:blip>
          <a:stretch>
            <a:fillRect/>
          </a:stretch>
        </p:blipFill>
        <p:spPr>
          <a:xfrm>
            <a:off x="6081373" y="1307135"/>
            <a:ext cx="536664" cy="536700"/>
          </a:xfrm>
          <a:prstGeom prst="rect">
            <a:avLst/>
          </a:prstGeom>
          <a:noFill/>
          <a:ln>
            <a:noFill/>
          </a:ln>
        </p:spPr>
      </p:pic>
      <p:cxnSp>
        <p:nvCxnSpPr>
          <p:cNvPr id="242" name="Google Shape;242;p21"/>
          <p:cNvCxnSpPr/>
          <p:nvPr/>
        </p:nvCxnSpPr>
        <p:spPr>
          <a:xfrm rot="10800000">
            <a:off x="6346263" y="2283400"/>
            <a:ext cx="0" cy="781800"/>
          </a:xfrm>
          <a:prstGeom prst="straightConnector1">
            <a:avLst/>
          </a:prstGeom>
          <a:noFill/>
          <a:ln cap="flat" cmpd="sng" w="9525">
            <a:solidFill>
              <a:schemeClr val="dk2"/>
            </a:solidFill>
            <a:prstDash val="dash"/>
            <a:round/>
            <a:headEnd len="med" w="med" type="none"/>
            <a:tailEnd len="med" w="med" type="triangle"/>
          </a:ln>
        </p:spPr>
      </p:cxnSp>
      <p:sp>
        <p:nvSpPr>
          <p:cNvPr id="243" name="Google Shape;243;p21"/>
          <p:cNvSpPr txBox="1"/>
          <p:nvPr/>
        </p:nvSpPr>
        <p:spPr>
          <a:xfrm>
            <a:off x="6514100" y="246985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TURN ON/OFF</a:t>
            </a:r>
            <a:endParaRPr sz="1200">
              <a:latin typeface="Roboto"/>
              <a:ea typeface="Roboto"/>
              <a:cs typeface="Roboto"/>
              <a:sym typeface="Roboto"/>
            </a:endParaRPr>
          </a:p>
        </p:txBody>
      </p:sp>
      <p:cxnSp>
        <p:nvCxnSpPr>
          <p:cNvPr id="244" name="Google Shape;244;p21"/>
          <p:cNvCxnSpPr/>
          <p:nvPr/>
        </p:nvCxnSpPr>
        <p:spPr>
          <a:xfrm>
            <a:off x="6360938" y="2473225"/>
            <a:ext cx="1503000" cy="0"/>
          </a:xfrm>
          <a:prstGeom prst="straightConnector1">
            <a:avLst/>
          </a:prstGeom>
          <a:noFill/>
          <a:ln cap="flat" cmpd="sng" w="9525">
            <a:solidFill>
              <a:schemeClr val="dk2"/>
            </a:solidFill>
            <a:prstDash val="dash"/>
            <a:round/>
            <a:headEnd len="med" w="med" type="none"/>
            <a:tailEnd len="med" w="med" type="none"/>
          </a:ln>
        </p:spPr>
      </p:cxnSp>
      <p:cxnSp>
        <p:nvCxnSpPr>
          <p:cNvPr id="245" name="Google Shape;245;p21"/>
          <p:cNvCxnSpPr/>
          <p:nvPr/>
        </p:nvCxnSpPr>
        <p:spPr>
          <a:xfrm rot="10800000">
            <a:off x="8053288" y="2487725"/>
            <a:ext cx="0" cy="197100"/>
          </a:xfrm>
          <a:prstGeom prst="straightConnector1">
            <a:avLst/>
          </a:prstGeom>
          <a:noFill/>
          <a:ln cap="flat" cmpd="sng" w="9525">
            <a:solidFill>
              <a:schemeClr val="dk2"/>
            </a:solidFill>
            <a:prstDash val="dash"/>
            <a:round/>
            <a:headEnd len="med" w="med" type="none"/>
            <a:tailEnd len="med" w="med" type="triangle"/>
          </a:ln>
        </p:spPr>
      </p:cxnSp>
      <p:pic>
        <p:nvPicPr>
          <p:cNvPr id="246" name="Google Shape;246;p21"/>
          <p:cNvPicPr preferRelativeResize="0"/>
          <p:nvPr/>
        </p:nvPicPr>
        <p:blipFill>
          <a:blip r:embed="rId5">
            <a:alphaModFix/>
          </a:blip>
          <a:stretch>
            <a:fillRect/>
          </a:stretch>
        </p:blipFill>
        <p:spPr>
          <a:xfrm>
            <a:off x="7548413" y="1259963"/>
            <a:ext cx="631038" cy="631038"/>
          </a:xfrm>
          <a:prstGeom prst="rect">
            <a:avLst/>
          </a:prstGeom>
          <a:noFill/>
          <a:ln>
            <a:noFill/>
          </a:ln>
        </p:spPr>
      </p:pic>
      <p:sp>
        <p:nvSpPr>
          <p:cNvPr id="247" name="Google Shape;247;p21"/>
          <p:cNvSpPr txBox="1"/>
          <p:nvPr/>
        </p:nvSpPr>
        <p:spPr>
          <a:xfrm>
            <a:off x="5549013" y="1901613"/>
            <a:ext cx="15945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AIR CONDITIONER</a:t>
            </a:r>
            <a:endParaRPr sz="1200">
              <a:latin typeface="Roboto"/>
              <a:ea typeface="Roboto"/>
              <a:cs typeface="Roboto"/>
              <a:sym typeface="Roboto"/>
            </a:endParaRPr>
          </a:p>
        </p:txBody>
      </p:sp>
      <p:sp>
        <p:nvSpPr>
          <p:cNvPr id="248" name="Google Shape;248;p21"/>
          <p:cNvSpPr txBox="1"/>
          <p:nvPr/>
        </p:nvSpPr>
        <p:spPr>
          <a:xfrm>
            <a:off x="7066688" y="1901625"/>
            <a:ext cx="15945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TV</a:t>
            </a:r>
            <a:endParaRPr sz="1200">
              <a:latin typeface="Roboto"/>
              <a:ea typeface="Roboto"/>
              <a:cs typeface="Roboto"/>
              <a:sym typeface="Roboto"/>
            </a:endParaRPr>
          </a:p>
        </p:txBody>
      </p:sp>
      <p:cxnSp>
        <p:nvCxnSpPr>
          <p:cNvPr id="249" name="Google Shape;249;p21"/>
          <p:cNvCxnSpPr/>
          <p:nvPr/>
        </p:nvCxnSpPr>
        <p:spPr>
          <a:xfrm>
            <a:off x="1714788" y="3597538"/>
            <a:ext cx="1392900" cy="0"/>
          </a:xfrm>
          <a:prstGeom prst="straightConnector1">
            <a:avLst/>
          </a:prstGeom>
          <a:noFill/>
          <a:ln cap="flat" cmpd="sng" w="9525">
            <a:solidFill>
              <a:schemeClr val="dk2"/>
            </a:solidFill>
            <a:prstDash val="dash"/>
            <a:round/>
            <a:headEnd len="med" w="med" type="none"/>
            <a:tailEnd len="med" w="med" type="triangle"/>
          </a:ln>
        </p:spPr>
      </p:cxnSp>
      <p:sp>
        <p:nvSpPr>
          <p:cNvPr id="250" name="Google Shape;250;p21"/>
          <p:cNvSpPr txBox="1"/>
          <p:nvPr/>
        </p:nvSpPr>
        <p:spPr>
          <a:xfrm>
            <a:off x="1626288" y="3284250"/>
            <a:ext cx="14814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SIGNAL → CODE</a:t>
            </a:r>
            <a:endParaRPr sz="1200">
              <a:latin typeface="Roboto"/>
              <a:ea typeface="Roboto"/>
              <a:cs typeface="Roboto"/>
              <a:sym typeface="Roboto"/>
            </a:endParaRPr>
          </a:p>
        </p:txBody>
      </p:sp>
      <p:pic>
        <p:nvPicPr>
          <p:cNvPr id="251" name="Google Shape;251;p21"/>
          <p:cNvPicPr preferRelativeResize="0"/>
          <p:nvPr/>
        </p:nvPicPr>
        <p:blipFill>
          <a:blip r:embed="rId6">
            <a:alphaModFix/>
          </a:blip>
          <a:stretch>
            <a:fillRect/>
          </a:stretch>
        </p:blipFill>
        <p:spPr>
          <a:xfrm>
            <a:off x="910250" y="3198340"/>
            <a:ext cx="668100" cy="668121"/>
          </a:xfrm>
          <a:prstGeom prst="rect">
            <a:avLst/>
          </a:prstGeom>
          <a:noFill/>
          <a:ln>
            <a:noFill/>
          </a:ln>
        </p:spPr>
      </p:pic>
      <p:sp>
        <p:nvSpPr>
          <p:cNvPr id="252" name="Google Shape;252;p21"/>
          <p:cNvSpPr txBox="1"/>
          <p:nvPr/>
        </p:nvSpPr>
        <p:spPr>
          <a:xfrm>
            <a:off x="482788" y="3866438"/>
            <a:ext cx="15945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DOOR SENSOR</a:t>
            </a:r>
            <a:endParaRPr sz="1200">
              <a:latin typeface="Roboto"/>
              <a:ea typeface="Roboto"/>
              <a:cs typeface="Roboto"/>
              <a:sym typeface="Roboto"/>
            </a:endParaRPr>
          </a:p>
        </p:txBody>
      </p:sp>
      <p:pic>
        <p:nvPicPr>
          <p:cNvPr id="253" name="Google Shape;253;p21"/>
          <p:cNvPicPr preferRelativeResize="0"/>
          <p:nvPr/>
        </p:nvPicPr>
        <p:blipFill rotWithShape="1">
          <a:blip r:embed="rId7">
            <a:alphaModFix/>
          </a:blip>
          <a:srcRect b="0" l="27889" r="7" t="50293"/>
          <a:stretch/>
        </p:blipFill>
        <p:spPr>
          <a:xfrm rot="-1077440">
            <a:off x="5996488" y="3155165"/>
            <a:ext cx="852324" cy="5875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