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2" r:id="rId3"/>
    <p:sldId id="267" r:id="rId4"/>
    <p:sldId id="260" r:id="rId5"/>
    <p:sldId id="279" r:id="rId6"/>
    <p:sldId id="280" r:id="rId7"/>
    <p:sldId id="261" r:id="rId8"/>
    <p:sldId id="285" r:id="rId9"/>
    <p:sldId id="286" r:id="rId10"/>
    <p:sldId id="288" r:id="rId11"/>
    <p:sldId id="262" r:id="rId12"/>
    <p:sldId id="275" r:id="rId13"/>
    <p:sldId id="281" r:id="rId14"/>
    <p:sldId id="282" r:id="rId15"/>
    <p:sldId id="283" r:id="rId16"/>
    <p:sldId id="284" r:id="rId17"/>
    <p:sldId id="278" r:id="rId18"/>
    <p:sldId id="276" r:id="rId19"/>
    <p:sldId id="277" r:id="rId20"/>
    <p:sldId id="287" r:id="rId21"/>
    <p:sldId id="258" r:id="rId22"/>
    <p:sldId id="289" r:id="rId23"/>
    <p:sldId id="263" r:id="rId24"/>
    <p:sldId id="268" r:id="rId25"/>
    <p:sldId id="269" r:id="rId26"/>
    <p:sldId id="270" r:id="rId27"/>
    <p:sldId id="271" r:id="rId28"/>
    <p:sldId id="272" r:id="rId29"/>
    <p:sldId id="273" r:id="rId30"/>
    <p:sldId id="274" r:id="rId31"/>
    <p:sldId id="264" r:id="rId32"/>
    <p:sldId id="265"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0F500-FF2A-45CE-ABAC-D39CC375AE11}" v="1" dt="2022-06-18T22:20:38.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8" d="100"/>
          <a:sy n="78" d="100"/>
        </p:scale>
        <p:origin x="74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35192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8861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5145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977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13388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2959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8315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7922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2643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391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78574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972F2-24B5-4308-B2D6-6A29893CF076}"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61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972F2-24B5-4308-B2D6-6A29893CF076}"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00329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393382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440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E972F2-24B5-4308-B2D6-6A29893CF076}" type="datetimeFigureOut">
              <a:rPr lang="en-US" smtClean="0"/>
              <a:t>6/18/2022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18970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56115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E972F2-24B5-4308-B2D6-6A29893CF076}" type="datetimeFigureOut">
              <a:rPr lang="en-US" smtClean="0"/>
              <a:t>6/18/2022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425167-1255-4240-AA45-AE454EC20D8D}" type="slidenum">
              <a:rPr lang="en-US" smtClean="0"/>
              <a:t>‹#›</a:t>
            </a:fld>
            <a:endParaRPr lang="en-US"/>
          </a:p>
        </p:txBody>
      </p:sp>
    </p:spTree>
    <p:extLst>
      <p:ext uri="{BB962C8B-B14F-4D97-AF65-F5344CB8AC3E}">
        <p14:creationId xmlns:p14="http://schemas.microsoft.com/office/powerpoint/2010/main" val="23786235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y-cheap-electronics-world.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e_commerce/e_commerce_business_models.htm" TargetMode="External"/><Relationship Id="rId2" Type="http://schemas.openxmlformats.org/officeDocument/2006/relationships/hyperlink" Target="https://www.privacypolicies.com/blog/privacy-policy-ecommerce-stores/" TargetMode="External"/><Relationship Id="rId1" Type="http://schemas.openxmlformats.org/officeDocument/2006/relationships/slideLayout" Target="../slideLayouts/slideLayout2.xml"/><Relationship Id="rId4" Type="http://schemas.openxmlformats.org/officeDocument/2006/relationships/hyperlink" Target="https://blogs.constantcontact.com/top-7-ecommerce-marketing-tool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my-cheap-electronics-worl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158" y="343527"/>
            <a:ext cx="8825658" cy="2509180"/>
          </a:xfrm>
        </p:spPr>
        <p:txBody>
          <a:bodyPr/>
          <a:lstStyle/>
          <a:p>
            <a:pPr algn="ctr"/>
            <a:r>
              <a:rPr lang="en-US" dirty="0"/>
              <a:t>IT310 Project</a:t>
            </a:r>
            <a:br>
              <a:rPr lang="en-US" dirty="0"/>
            </a:br>
            <a:r>
              <a:rPr lang="en-US" sz="3600" dirty="0"/>
              <a:t>(name of your project goes here)</a:t>
            </a:r>
          </a:p>
        </p:txBody>
      </p:sp>
      <p:sp>
        <p:nvSpPr>
          <p:cNvPr id="3" name="Subtitle 2"/>
          <p:cNvSpPr>
            <a:spLocks noGrp="1"/>
          </p:cNvSpPr>
          <p:nvPr>
            <p:ph type="subTitle" idx="1"/>
          </p:nvPr>
        </p:nvSpPr>
        <p:spPr>
          <a:xfrm>
            <a:off x="1164158" y="3065756"/>
            <a:ext cx="8825658" cy="2188748"/>
          </a:xfrm>
        </p:spPr>
        <p:txBody>
          <a:bodyPr>
            <a:normAutofit/>
          </a:bodyPr>
          <a:lstStyle/>
          <a:p>
            <a:r>
              <a:rPr lang="en-US" dirty="0"/>
              <a:t>Student name 1: % Pruthul PATEL (out of 100%)</a:t>
            </a:r>
          </a:p>
          <a:p>
            <a:endParaRPr lang="en-US" dirty="0"/>
          </a:p>
        </p:txBody>
      </p:sp>
      <p:sp>
        <p:nvSpPr>
          <p:cNvPr id="4" name="TextBox 3"/>
          <p:cNvSpPr txBox="1"/>
          <p:nvPr/>
        </p:nvSpPr>
        <p:spPr>
          <a:xfrm>
            <a:off x="1233235" y="5456953"/>
            <a:ext cx="8660254" cy="369332"/>
          </a:xfrm>
          <a:prstGeom prst="rect">
            <a:avLst/>
          </a:prstGeom>
          <a:noFill/>
        </p:spPr>
        <p:txBody>
          <a:bodyPr wrap="square" rtlCol="0">
            <a:spAutoFit/>
          </a:bodyPr>
          <a:lstStyle/>
          <a:p>
            <a:r>
              <a:rPr lang="en-US" dirty="0"/>
              <a:t>Professor: Dr. Robert </a:t>
            </a:r>
            <a:r>
              <a:rPr lang="en-US" dirty="0" err="1"/>
              <a:t>Statica</a:t>
            </a:r>
            <a:r>
              <a:rPr lang="en-US" dirty="0"/>
              <a:t> | Course: IT310 | Date:____06/27/2022________</a:t>
            </a:r>
          </a:p>
        </p:txBody>
      </p:sp>
    </p:spTree>
    <p:extLst>
      <p:ext uri="{BB962C8B-B14F-4D97-AF65-F5344CB8AC3E}">
        <p14:creationId xmlns:p14="http://schemas.microsoft.com/office/powerpoint/2010/main" val="428311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622-F22E-672F-2D5A-F5919FA8FB36}"/>
              </a:ext>
            </a:extLst>
          </p:cNvPr>
          <p:cNvSpPr>
            <a:spLocks noGrp="1"/>
          </p:cNvSpPr>
          <p:nvPr>
            <p:ph type="title"/>
          </p:nvPr>
        </p:nvSpPr>
        <p:spPr/>
        <p:txBody>
          <a:bodyPr/>
          <a:lstStyle/>
          <a:p>
            <a:r>
              <a:rPr lang="en-IN" dirty="0"/>
              <a:t>Competitor market segment</a:t>
            </a:r>
          </a:p>
        </p:txBody>
      </p:sp>
      <p:sp>
        <p:nvSpPr>
          <p:cNvPr id="3" name="Content Placeholder 2">
            <a:extLst>
              <a:ext uri="{FF2B5EF4-FFF2-40B4-BE49-F238E27FC236}">
                <a16:creationId xmlns:a16="http://schemas.microsoft.com/office/drawing/2014/main" id="{6744A023-831A-7B51-4279-A00E5880E1C4}"/>
              </a:ext>
            </a:extLst>
          </p:cNvPr>
          <p:cNvSpPr>
            <a:spLocks noGrp="1"/>
          </p:cNvSpPr>
          <p:nvPr>
            <p:ph idx="1"/>
          </p:nvPr>
        </p:nvSpPr>
        <p:spPr/>
        <p:txBody>
          <a:bodyPr/>
          <a:lstStyle/>
          <a:p>
            <a:pPr marL="0" indent="0">
              <a:buNone/>
            </a:pPr>
            <a:r>
              <a:rPr lang="en-IN" dirty="0"/>
              <a:t>Based on the above, the number of countries any ecommerce giant is present is : 100.</a:t>
            </a:r>
          </a:p>
          <a:p>
            <a:pPr marL="0" indent="0">
              <a:buNone/>
            </a:pPr>
            <a:endParaRPr lang="en-IN" dirty="0"/>
          </a:p>
          <a:p>
            <a:pPr marL="0" indent="0">
              <a:buNone/>
            </a:pPr>
            <a:r>
              <a:rPr lang="en-IN" dirty="0"/>
              <a:t>Caters to both urban and rural population.</a:t>
            </a:r>
          </a:p>
          <a:p>
            <a:pPr marL="0" indent="0">
              <a:buNone/>
            </a:pPr>
            <a:endParaRPr lang="en-IN" dirty="0"/>
          </a:p>
          <a:p>
            <a:pPr marL="0" indent="0">
              <a:buNone/>
            </a:pPr>
            <a:r>
              <a:rPr lang="en-IN" dirty="0"/>
              <a:t>Caters to both the genders.</a:t>
            </a:r>
          </a:p>
          <a:p>
            <a:pPr marL="0" indent="0">
              <a:buNone/>
            </a:pPr>
            <a:endParaRPr lang="en-IN" dirty="0"/>
          </a:p>
          <a:p>
            <a:pPr marL="0" indent="0">
              <a:buNone/>
            </a:pPr>
            <a:r>
              <a:rPr lang="en-IN" dirty="0"/>
              <a:t>The minimum age of a customer is 14 years and above.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7578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Package</a:t>
            </a:r>
          </a:p>
        </p:txBody>
      </p:sp>
      <p:sp>
        <p:nvSpPr>
          <p:cNvPr id="3" name="Content Placeholder 2"/>
          <p:cNvSpPr>
            <a:spLocks noGrp="1"/>
          </p:cNvSpPr>
          <p:nvPr>
            <p:ph idx="1"/>
          </p:nvPr>
        </p:nvSpPr>
        <p:spPr/>
        <p:txBody>
          <a:bodyPr>
            <a:normAutofit fontScale="92500" lnSpcReduction="10000"/>
          </a:bodyPr>
          <a:lstStyle/>
          <a:p>
            <a:r>
              <a:rPr lang="en-US" dirty="0"/>
              <a:t>How do you build this product for service?</a:t>
            </a:r>
          </a:p>
          <a:p>
            <a:r>
              <a:rPr lang="en-US" dirty="0"/>
              <a:t>What is the technology required?</a:t>
            </a:r>
          </a:p>
          <a:p>
            <a:r>
              <a:rPr lang="en-US" dirty="0"/>
              <a:t>What is technology required to sell</a:t>
            </a:r>
          </a:p>
          <a:p>
            <a:r>
              <a:rPr lang="en-US" dirty="0"/>
              <a:t>Hosting infrastructure details (what are the technical specs on the hosting package you selected for your site)</a:t>
            </a:r>
          </a:p>
          <a:p>
            <a:r>
              <a:rPr lang="en-US" dirty="0"/>
              <a:t>What measures do you take to make it secure both from the PII (personal Identifiable information as well as the credit cards data and in general the security of your site)</a:t>
            </a:r>
          </a:p>
          <a:p>
            <a:pPr lvl="1"/>
            <a:r>
              <a:rPr lang="en-US" dirty="0"/>
              <a:t>What, Why, How, Main Results</a:t>
            </a:r>
          </a:p>
          <a:p>
            <a:pPr lvl="1"/>
            <a:r>
              <a:rPr lang="en-US" dirty="0"/>
              <a:t>Here you put the url to the ecommerce website</a:t>
            </a:r>
          </a:p>
          <a:p>
            <a:pPr lvl="2"/>
            <a:r>
              <a:rPr lang="en-US" dirty="0"/>
              <a:t>Info about website</a:t>
            </a:r>
          </a:p>
          <a:p>
            <a:pPr lvl="2"/>
            <a:r>
              <a:rPr lang="en-US" dirty="0"/>
              <a:t>What are their specs? Servers? Concurrent user capacities?</a:t>
            </a:r>
          </a:p>
          <a:p>
            <a:pPr lvl="1"/>
            <a:endParaRPr lang="en-US" dirty="0"/>
          </a:p>
        </p:txBody>
      </p:sp>
    </p:spTree>
    <p:extLst>
      <p:ext uri="{BB962C8B-B14F-4D97-AF65-F5344CB8AC3E}">
        <p14:creationId xmlns:p14="http://schemas.microsoft.com/office/powerpoint/2010/main" val="315870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AF60-D5E2-DBAB-6109-AB9B8EBE8486}"/>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E6CB766E-9AAF-DBFD-3AA8-54BF858D75CF}"/>
              </a:ext>
            </a:extLst>
          </p:cNvPr>
          <p:cNvSpPr>
            <a:spLocks noGrp="1"/>
          </p:cNvSpPr>
          <p:nvPr>
            <p:ph idx="1"/>
          </p:nvPr>
        </p:nvSpPr>
        <p:spPr/>
        <p:txBody>
          <a:bodyPr>
            <a:normAutofit lnSpcReduction="10000"/>
          </a:bodyPr>
          <a:lstStyle/>
          <a:p>
            <a:pPr marL="0" indent="0">
              <a:buNone/>
            </a:pPr>
            <a:r>
              <a:rPr lang="en-IN" dirty="0"/>
              <a:t>Proposed server hosting for the website is AWS. In AWS, the following to be used:</a:t>
            </a:r>
          </a:p>
          <a:p>
            <a:pPr marL="0" indent="0">
              <a:buNone/>
            </a:pPr>
            <a:endParaRPr lang="en-IN" dirty="0"/>
          </a:p>
          <a:p>
            <a:r>
              <a:rPr lang="en-IN" dirty="0"/>
              <a:t>EC2 instances</a:t>
            </a:r>
          </a:p>
          <a:p>
            <a:r>
              <a:rPr lang="en-IN" dirty="0"/>
              <a:t>Route53</a:t>
            </a:r>
          </a:p>
          <a:p>
            <a:r>
              <a:rPr lang="en-IN" dirty="0" err="1"/>
              <a:t>Cloudfront</a:t>
            </a:r>
            <a:endParaRPr lang="en-IN" dirty="0"/>
          </a:p>
          <a:p>
            <a:r>
              <a:rPr lang="en-IN" dirty="0"/>
              <a:t>S3</a:t>
            </a:r>
          </a:p>
          <a:p>
            <a:pPr marL="0" indent="0">
              <a:buNone/>
            </a:pPr>
            <a:endParaRPr lang="en-IN" dirty="0"/>
          </a:p>
          <a:p>
            <a:pPr marL="0" indent="0">
              <a:buNone/>
            </a:pPr>
            <a:r>
              <a:rPr lang="en-IN" dirty="0"/>
              <a:t>The site platform is in WordPress. The ecommerce part is being handled using WooCommerce – one of the popular plugins of the WordPress ecosystem . </a:t>
            </a:r>
          </a:p>
        </p:txBody>
      </p:sp>
    </p:spTree>
    <p:extLst>
      <p:ext uri="{BB962C8B-B14F-4D97-AF65-F5344CB8AC3E}">
        <p14:creationId xmlns:p14="http://schemas.microsoft.com/office/powerpoint/2010/main" val="129997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72D6-DD44-8684-4A85-5C5A41BC531C}"/>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CD51BC5E-DB39-0ABB-3901-6F0DAB589F89}"/>
              </a:ext>
            </a:extLst>
          </p:cNvPr>
          <p:cNvSpPr>
            <a:spLocks noGrp="1"/>
          </p:cNvSpPr>
          <p:nvPr>
            <p:ph idx="1"/>
          </p:nvPr>
        </p:nvSpPr>
        <p:spPr/>
        <p:txBody>
          <a:bodyPr/>
          <a:lstStyle/>
          <a:p>
            <a:endParaRPr lang="en-IN" sz="2800" b="1" dirty="0"/>
          </a:p>
          <a:p>
            <a:endParaRPr lang="en-IN" sz="2800" b="1" dirty="0"/>
          </a:p>
          <a:p>
            <a:r>
              <a:rPr lang="en-IN" sz="2800" b="1" dirty="0"/>
              <a:t>EC2 instances</a:t>
            </a:r>
            <a:r>
              <a:rPr lang="en-IN" dirty="0"/>
              <a:t>: </a:t>
            </a:r>
            <a:r>
              <a:rPr lang="en-US" sz="2400" dirty="0"/>
              <a:t>An Amazon EC2 instance is a virtual server in Amazon's Elastic Compute Cloud (EC2) for running applications on the Amazon Web Services (AWS) infrastructure.</a:t>
            </a:r>
            <a:endParaRPr lang="en-IN" sz="2400" dirty="0"/>
          </a:p>
        </p:txBody>
      </p:sp>
    </p:spTree>
    <p:extLst>
      <p:ext uri="{BB962C8B-B14F-4D97-AF65-F5344CB8AC3E}">
        <p14:creationId xmlns:p14="http://schemas.microsoft.com/office/powerpoint/2010/main" val="193221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635B-2431-C65B-2A7A-47F5557229D9}"/>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6F03E9F5-8767-9710-C9BB-8D7F9EC72847}"/>
              </a:ext>
            </a:extLst>
          </p:cNvPr>
          <p:cNvSpPr>
            <a:spLocks noGrp="1"/>
          </p:cNvSpPr>
          <p:nvPr>
            <p:ph idx="1"/>
          </p:nvPr>
        </p:nvSpPr>
        <p:spPr/>
        <p:txBody>
          <a:bodyPr/>
          <a:lstStyle/>
          <a:p>
            <a:endParaRPr lang="en-IN" sz="2400" b="1" dirty="0"/>
          </a:p>
          <a:p>
            <a:endParaRPr lang="en-IN" sz="2400" b="1" dirty="0"/>
          </a:p>
          <a:p>
            <a:r>
              <a:rPr lang="en-IN" sz="2400" b="1" dirty="0"/>
              <a:t>Route 53</a:t>
            </a:r>
            <a:r>
              <a:rPr lang="en-IN" dirty="0"/>
              <a:t>: </a:t>
            </a:r>
            <a:r>
              <a:rPr lang="en-US" sz="2000" dirty="0"/>
              <a:t>is a highly available and scalable Domain Name System (DNS) web service. It is designed for developers and corporates to route the end users to Internet applications by translating human readable names like www.mydomain.com, into the numeric IP addresses like 192.0.2.1 that computers use to connect to each other.</a:t>
            </a:r>
            <a:endParaRPr lang="en-IN" sz="2000" dirty="0"/>
          </a:p>
          <a:p>
            <a:endParaRPr lang="en-IN" dirty="0"/>
          </a:p>
        </p:txBody>
      </p:sp>
    </p:spTree>
    <p:extLst>
      <p:ext uri="{BB962C8B-B14F-4D97-AF65-F5344CB8AC3E}">
        <p14:creationId xmlns:p14="http://schemas.microsoft.com/office/powerpoint/2010/main" val="350553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E0AE-817F-A1E1-8AA6-1003DDD50C39}"/>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2D5F95A8-C3E5-35C2-A9E5-462B2D1214D7}"/>
              </a:ext>
            </a:extLst>
          </p:cNvPr>
          <p:cNvSpPr>
            <a:spLocks noGrp="1"/>
          </p:cNvSpPr>
          <p:nvPr>
            <p:ph idx="1"/>
          </p:nvPr>
        </p:nvSpPr>
        <p:spPr/>
        <p:txBody>
          <a:bodyPr/>
          <a:lstStyle/>
          <a:p>
            <a:endParaRPr lang="en-IN" sz="2800" b="1" dirty="0"/>
          </a:p>
          <a:p>
            <a:r>
              <a:rPr lang="en-IN" sz="2800" b="1" dirty="0" err="1"/>
              <a:t>Cloudfront</a:t>
            </a:r>
            <a:r>
              <a:rPr lang="en-IN" dirty="0"/>
              <a:t>:</a:t>
            </a:r>
            <a:r>
              <a:rPr lang="en-US" dirty="0"/>
              <a:t> Amazon CloudFront is a content delivery network operated by Amazon Web Services. Content delivery networks provide a globally-distributed network of proxy servers that cache content, such as web videos or other bulky media, more locally to consumers, thus improving access speed for downloading the content.</a:t>
            </a:r>
            <a:endParaRPr lang="en-IN" dirty="0"/>
          </a:p>
        </p:txBody>
      </p:sp>
    </p:spTree>
    <p:extLst>
      <p:ext uri="{BB962C8B-B14F-4D97-AF65-F5344CB8AC3E}">
        <p14:creationId xmlns:p14="http://schemas.microsoft.com/office/powerpoint/2010/main" val="414969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BA50-1F6C-982A-B672-12707580C08D}"/>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A6BB909D-B6F1-9680-D32E-08BA904933B3}"/>
              </a:ext>
            </a:extLst>
          </p:cNvPr>
          <p:cNvSpPr>
            <a:spLocks noGrp="1"/>
          </p:cNvSpPr>
          <p:nvPr>
            <p:ph idx="1"/>
          </p:nvPr>
        </p:nvSpPr>
        <p:spPr/>
        <p:txBody>
          <a:bodyPr/>
          <a:lstStyle/>
          <a:p>
            <a:endParaRPr lang="en-IN" sz="2800" b="1" dirty="0"/>
          </a:p>
          <a:p>
            <a:r>
              <a:rPr lang="en-IN" sz="2800" b="1" dirty="0"/>
              <a:t>S3</a:t>
            </a:r>
            <a:r>
              <a:rPr lang="en-IN" dirty="0"/>
              <a:t>: Simple Storage Service </a:t>
            </a:r>
            <a:r>
              <a:rPr lang="en-US" dirty="0"/>
              <a:t>is a service offered by Amazon Web Services that provides object storage through a web service interface. Amazon S3 uses the same scalable storage infrastructure that Amazon.com uses to run its e-commerce network.</a:t>
            </a:r>
            <a:endParaRPr lang="en-IN" dirty="0"/>
          </a:p>
        </p:txBody>
      </p:sp>
    </p:spTree>
    <p:extLst>
      <p:ext uri="{BB962C8B-B14F-4D97-AF65-F5344CB8AC3E}">
        <p14:creationId xmlns:p14="http://schemas.microsoft.com/office/powerpoint/2010/main" val="166756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0CEB-AAFC-1B2F-ECB7-11C4CF61BBC9}"/>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87864BD3-ABEE-470D-2CBC-8E0B8E00F833}"/>
              </a:ext>
            </a:extLst>
          </p:cNvPr>
          <p:cNvSpPr>
            <a:spLocks noGrp="1"/>
          </p:cNvSpPr>
          <p:nvPr>
            <p:ph idx="1"/>
          </p:nvPr>
        </p:nvSpPr>
        <p:spPr/>
        <p:txBody>
          <a:bodyPr/>
          <a:lstStyle/>
          <a:p>
            <a:r>
              <a:rPr lang="en-IN" sz="2800" b="1" dirty="0"/>
              <a:t>How the site works</a:t>
            </a:r>
            <a:r>
              <a:rPr lang="en-IN" dirty="0"/>
              <a:t>: The site, as already stated, has been developed in WordPress/WooCommerce. There are two parts to it:</a:t>
            </a:r>
          </a:p>
          <a:p>
            <a:pPr marL="0" indent="0">
              <a:buNone/>
            </a:pPr>
            <a:endParaRPr lang="en-IN" dirty="0"/>
          </a:p>
          <a:p>
            <a:r>
              <a:rPr lang="en-IN" b="1" dirty="0"/>
              <a:t>Customer facing</a:t>
            </a:r>
            <a:r>
              <a:rPr lang="en-IN" dirty="0"/>
              <a:t>: It’s the public area of the website, where in the customers can browse, select and make a purchase of the products.</a:t>
            </a:r>
          </a:p>
          <a:p>
            <a:r>
              <a:rPr lang="en-IN" b="1" dirty="0"/>
              <a:t>Admin Facing: </a:t>
            </a:r>
            <a:r>
              <a:rPr lang="en-IN" dirty="0"/>
              <a:t>This is the backend area that will be used by the site owners and administrators to update products, content on the site.</a:t>
            </a:r>
          </a:p>
        </p:txBody>
      </p:sp>
    </p:spTree>
    <p:extLst>
      <p:ext uri="{BB962C8B-B14F-4D97-AF65-F5344CB8AC3E}">
        <p14:creationId xmlns:p14="http://schemas.microsoft.com/office/powerpoint/2010/main" val="120386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4165-2EE4-F4E6-8AF5-A6FC8181FC50}"/>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892CE1FB-B991-8062-46A0-B05561737C49}"/>
              </a:ext>
            </a:extLst>
          </p:cNvPr>
          <p:cNvSpPr>
            <a:spLocks noGrp="1"/>
          </p:cNvSpPr>
          <p:nvPr>
            <p:ph idx="1"/>
          </p:nvPr>
        </p:nvSpPr>
        <p:spPr>
          <a:xfrm>
            <a:off x="1103312" y="2052919"/>
            <a:ext cx="8946541" cy="1882978"/>
          </a:xfrm>
        </p:spPr>
        <p:txBody>
          <a:bodyPr>
            <a:normAutofit/>
          </a:bodyPr>
          <a:lstStyle/>
          <a:p>
            <a:r>
              <a:rPr lang="en-IN" sz="2800" b="1" dirty="0"/>
              <a:t>Security</a:t>
            </a:r>
            <a:r>
              <a:rPr lang="en-IN" sz="2800" dirty="0"/>
              <a:t> : </a:t>
            </a:r>
            <a:r>
              <a:rPr lang="en-IN" dirty="0"/>
              <a:t>The site will have SSL certificate installed. SSL is the de-facto standard these days as far as site security is concerned. With SSL in place, the request/response between client and server will be in a encrypted format. Moreover, SSL is mandatory in scenarios of online purchases.</a:t>
            </a:r>
          </a:p>
        </p:txBody>
      </p:sp>
    </p:spTree>
    <p:extLst>
      <p:ext uri="{BB962C8B-B14F-4D97-AF65-F5344CB8AC3E}">
        <p14:creationId xmlns:p14="http://schemas.microsoft.com/office/powerpoint/2010/main" val="324860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DD5E-5276-551F-A2D9-9FA1DB1DADCC}"/>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F135BDC3-2B76-0B76-9C57-FE8C8570268E}"/>
              </a:ext>
            </a:extLst>
          </p:cNvPr>
          <p:cNvSpPr>
            <a:spLocks noGrp="1"/>
          </p:cNvSpPr>
          <p:nvPr>
            <p:ph idx="1"/>
          </p:nvPr>
        </p:nvSpPr>
        <p:spPr/>
        <p:txBody>
          <a:bodyPr/>
          <a:lstStyle/>
          <a:p>
            <a:r>
              <a:rPr lang="en-IN" sz="2800" b="1" dirty="0"/>
              <a:t>Customer data</a:t>
            </a:r>
            <a:r>
              <a:rPr lang="en-IN" dirty="0"/>
              <a:t>: Data of customers like username, password, address etc will be stored in the local database of </a:t>
            </a:r>
            <a:r>
              <a:rPr lang="en-IN" b="1" i="1" dirty="0"/>
              <a:t>Electronics World. </a:t>
            </a:r>
            <a:r>
              <a:rPr lang="en-IN" dirty="0"/>
              <a:t>However the password will be stored in hashed format to guarantee privacy and safety of the customers. </a:t>
            </a:r>
            <a:r>
              <a:rPr lang="en-IN" b="1" i="1" dirty="0"/>
              <a:t>Electronics World </a:t>
            </a:r>
            <a:r>
              <a:rPr lang="en-IN" dirty="0"/>
              <a:t>will not sell or share any such data with any 3</a:t>
            </a:r>
            <a:r>
              <a:rPr lang="en-IN" baseline="30000" dirty="0"/>
              <a:t>rd</a:t>
            </a:r>
            <a:r>
              <a:rPr lang="en-IN" dirty="0"/>
              <a:t> party.</a:t>
            </a:r>
          </a:p>
          <a:p>
            <a:r>
              <a:rPr lang="en-IN" dirty="0"/>
              <a:t>All monetary transactions will happen on secure platforms like PayPal, stripe etc. </a:t>
            </a:r>
            <a:r>
              <a:rPr lang="en-IN" b="1" i="1" dirty="0"/>
              <a:t>Electronics World will not store any credit card information on its databases.</a:t>
            </a:r>
            <a:endParaRPr lang="en-IN" dirty="0"/>
          </a:p>
        </p:txBody>
      </p:sp>
    </p:spTree>
    <p:extLst>
      <p:ext uri="{BB962C8B-B14F-4D97-AF65-F5344CB8AC3E}">
        <p14:creationId xmlns:p14="http://schemas.microsoft.com/office/powerpoint/2010/main" val="232169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FBB8-6F4A-E433-8668-8529E79E46ED}"/>
              </a:ext>
            </a:extLst>
          </p:cNvPr>
          <p:cNvSpPr>
            <a:spLocks noGrp="1"/>
          </p:cNvSpPr>
          <p:nvPr>
            <p:ph type="title"/>
          </p:nvPr>
        </p:nvSpPr>
        <p:spPr/>
        <p:txBody>
          <a:bodyPr/>
          <a:lstStyle/>
          <a:p>
            <a:r>
              <a:rPr lang="en-US" dirty="0"/>
              <a:t>My </a:t>
            </a:r>
            <a:r>
              <a:rPr lang="en-US" dirty="0" err="1"/>
              <a:t>Ecomorec</a:t>
            </a:r>
            <a:r>
              <a:rPr lang="en-US" dirty="0"/>
              <a:t> website </a:t>
            </a:r>
          </a:p>
        </p:txBody>
      </p:sp>
      <p:sp>
        <p:nvSpPr>
          <p:cNvPr id="3" name="Content Placeholder 2">
            <a:extLst>
              <a:ext uri="{FF2B5EF4-FFF2-40B4-BE49-F238E27FC236}">
                <a16:creationId xmlns:a16="http://schemas.microsoft.com/office/drawing/2014/main" id="{AC2A3DC7-D5BD-F463-1D0A-92C94163B91D}"/>
              </a:ext>
            </a:extLst>
          </p:cNvPr>
          <p:cNvSpPr>
            <a:spLocks noGrp="1"/>
          </p:cNvSpPr>
          <p:nvPr>
            <p:ph idx="1"/>
          </p:nvPr>
        </p:nvSpPr>
        <p:spPr/>
        <p:txBody>
          <a:bodyPr/>
          <a:lstStyle/>
          <a:p>
            <a:r>
              <a:rPr lang="en-US" b="1" i="0">
                <a:solidFill>
                  <a:srgbClr val="0D151D"/>
                </a:solidFill>
                <a:effectLst/>
                <a:latin typeface="sf text"/>
                <a:hlinkClick r:id="rId2" action="ppaction://hlinkfile"/>
              </a:rPr>
              <a:t>my-cheap-electronics-world.com</a:t>
            </a:r>
            <a:endParaRPr lang="en-US" b="1" i="0">
              <a:solidFill>
                <a:srgbClr val="0D151D"/>
              </a:solidFill>
              <a:effectLst/>
              <a:latin typeface="sf text"/>
            </a:endParaRPr>
          </a:p>
          <a:p>
            <a:endParaRPr lang="en-US" dirty="0"/>
          </a:p>
        </p:txBody>
      </p:sp>
    </p:spTree>
    <p:extLst>
      <p:ext uri="{BB962C8B-B14F-4D97-AF65-F5344CB8AC3E}">
        <p14:creationId xmlns:p14="http://schemas.microsoft.com/office/powerpoint/2010/main" val="100841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92F8-FD6D-9C62-AE2A-FAE3BF248FFA}"/>
              </a:ext>
            </a:extLst>
          </p:cNvPr>
          <p:cNvSpPr>
            <a:spLocks noGrp="1"/>
          </p:cNvSpPr>
          <p:nvPr>
            <p:ph type="title"/>
          </p:nvPr>
        </p:nvSpPr>
        <p:spPr/>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69A5C74F-A1BA-C7E8-B52E-CE1AC76068E2}"/>
              </a:ext>
            </a:extLst>
          </p:cNvPr>
          <p:cNvSpPr>
            <a:spLocks noGrp="1"/>
          </p:cNvSpPr>
          <p:nvPr>
            <p:ph idx="1"/>
          </p:nvPr>
        </p:nvSpPr>
        <p:spPr/>
        <p:txBody>
          <a:bodyPr/>
          <a:lstStyle/>
          <a:p>
            <a:r>
              <a:rPr lang="en-IN" dirty="0"/>
              <a:t>Additionally, CRMs like Salesforce or SugarCRM can be used to integrate with the site database to analyse customer behaviour and purchase history and spending trends.</a:t>
            </a:r>
          </a:p>
        </p:txBody>
      </p:sp>
    </p:spTree>
    <p:extLst>
      <p:ext uri="{BB962C8B-B14F-4D97-AF65-F5344CB8AC3E}">
        <p14:creationId xmlns:p14="http://schemas.microsoft.com/office/powerpoint/2010/main" val="159906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Components</a:t>
            </a:r>
          </a:p>
        </p:txBody>
      </p:sp>
      <p:sp>
        <p:nvSpPr>
          <p:cNvPr id="3" name="Content Placeholder 2"/>
          <p:cNvSpPr>
            <a:spLocks noGrp="1"/>
          </p:cNvSpPr>
          <p:nvPr>
            <p:ph idx="1"/>
          </p:nvPr>
        </p:nvSpPr>
        <p:spPr/>
        <p:txBody>
          <a:bodyPr/>
          <a:lstStyle/>
          <a:p>
            <a:r>
              <a:rPr lang="en-US" dirty="0"/>
              <a:t>Front-page</a:t>
            </a:r>
          </a:p>
          <a:p>
            <a:r>
              <a:rPr lang="en-US" dirty="0"/>
              <a:t>Product</a:t>
            </a:r>
          </a:p>
          <a:p>
            <a:r>
              <a:rPr lang="en-US" dirty="0"/>
              <a:t>Search</a:t>
            </a:r>
          </a:p>
          <a:p>
            <a:r>
              <a:rPr lang="en-US" dirty="0"/>
              <a:t>Products</a:t>
            </a:r>
          </a:p>
          <a:p>
            <a:r>
              <a:rPr lang="en-US" dirty="0"/>
              <a:t>Shopping Cart</a:t>
            </a:r>
          </a:p>
          <a:p>
            <a:r>
              <a:rPr lang="en-US" dirty="0"/>
              <a:t>Payment Integration</a:t>
            </a:r>
          </a:p>
          <a:p>
            <a:r>
              <a:rPr lang="en-US" dirty="0"/>
              <a:t>About us</a:t>
            </a:r>
          </a:p>
          <a:p>
            <a:r>
              <a:rPr lang="en-US" dirty="0"/>
              <a:t>Terms of Use/Legal Stuff</a:t>
            </a:r>
          </a:p>
        </p:txBody>
      </p:sp>
    </p:spTree>
    <p:extLst>
      <p:ext uri="{BB962C8B-B14F-4D97-AF65-F5344CB8AC3E}">
        <p14:creationId xmlns:p14="http://schemas.microsoft.com/office/powerpoint/2010/main" val="244237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9D-68CE-21E5-E4FA-B3CD9A6C368D}"/>
              </a:ext>
            </a:extLst>
          </p:cNvPr>
          <p:cNvSpPr>
            <a:spLocks noGrp="1"/>
          </p:cNvSpPr>
          <p:nvPr>
            <p:ph type="title"/>
          </p:nvPr>
        </p:nvSpPr>
        <p:spPr/>
        <p:txBody>
          <a:bodyPr/>
          <a:lstStyle/>
          <a:p>
            <a:r>
              <a:rPr lang="en-US" dirty="0"/>
              <a:t>Website Tech Components</a:t>
            </a:r>
            <a:endParaRPr lang="en-IN" dirty="0"/>
          </a:p>
        </p:txBody>
      </p:sp>
      <p:sp>
        <p:nvSpPr>
          <p:cNvPr id="3" name="Content Placeholder 2">
            <a:extLst>
              <a:ext uri="{FF2B5EF4-FFF2-40B4-BE49-F238E27FC236}">
                <a16:creationId xmlns:a16="http://schemas.microsoft.com/office/drawing/2014/main" id="{442C2E8C-F9F7-C102-9E32-F8D903D9E51B}"/>
              </a:ext>
            </a:extLst>
          </p:cNvPr>
          <p:cNvSpPr>
            <a:spLocks noGrp="1"/>
          </p:cNvSpPr>
          <p:nvPr>
            <p:ph idx="1"/>
          </p:nvPr>
        </p:nvSpPr>
        <p:spPr/>
        <p:txBody>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HTML 5 / CSS / JavaScript</a:t>
            </a:r>
          </a:p>
          <a:p>
            <a:pPr marL="0" indent="0">
              <a:buNone/>
            </a:pPr>
            <a:r>
              <a:rPr lang="en-IN" dirty="0">
                <a:latin typeface="Calibri" panose="020F0502020204030204" pitchFamily="34" charset="0"/>
                <a:cs typeface="Times New Roman" panose="02020603050405020304" pitchFamily="18" charset="0"/>
              </a:rPr>
              <a:t>MySQL</a:t>
            </a:r>
          </a:p>
          <a:p>
            <a:pPr marL="0" indent="0">
              <a:buNone/>
            </a:pPr>
            <a:r>
              <a:rPr lang="en-IN" dirty="0">
                <a:latin typeface="Calibri" panose="020F0502020204030204" pitchFamily="34" charset="0"/>
                <a:cs typeface="Times New Roman" panose="02020603050405020304" pitchFamily="18" charset="0"/>
              </a:rPr>
              <a:t>WordPress</a:t>
            </a:r>
          </a:p>
          <a:p>
            <a:pPr marL="0" indent="0">
              <a:buNone/>
            </a:pPr>
            <a:r>
              <a:rPr lang="en-IN" dirty="0">
                <a:latin typeface="Calibri" panose="020F0502020204030204" pitchFamily="34" charset="0"/>
                <a:cs typeface="Times New Roman" panose="02020603050405020304" pitchFamily="18" charset="0"/>
              </a:rPr>
              <a:t>WooCommerce</a:t>
            </a:r>
            <a:endParaRPr lang="en-IN" dirty="0"/>
          </a:p>
        </p:txBody>
      </p:sp>
    </p:spTree>
    <p:extLst>
      <p:ext uri="{BB962C8B-B14F-4D97-AF65-F5344CB8AC3E}">
        <p14:creationId xmlns:p14="http://schemas.microsoft.com/office/powerpoint/2010/main" val="219339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Strategy</a:t>
            </a:r>
          </a:p>
        </p:txBody>
      </p:sp>
      <p:sp>
        <p:nvSpPr>
          <p:cNvPr id="3" name="Content Placeholder 2"/>
          <p:cNvSpPr>
            <a:spLocks noGrp="1"/>
          </p:cNvSpPr>
          <p:nvPr>
            <p:ph idx="1"/>
          </p:nvPr>
        </p:nvSpPr>
        <p:spPr/>
        <p:txBody>
          <a:bodyPr>
            <a:normAutofit/>
          </a:bodyPr>
          <a:lstStyle/>
          <a:p>
            <a:pPr marL="0" indent="0">
              <a:buNone/>
            </a:pPr>
            <a:r>
              <a:rPr lang="en-US" dirty="0"/>
              <a:t>There are various strategies of marketing, that would be employed to promote </a:t>
            </a:r>
            <a:r>
              <a:rPr lang="en-US" b="1" i="1" dirty="0"/>
              <a:t>Electronics World; they are as follows:</a:t>
            </a:r>
          </a:p>
          <a:p>
            <a:pPr marL="0" indent="0">
              <a:buNone/>
            </a:pPr>
            <a:endParaRPr lang="en-US" b="1" i="1" dirty="0"/>
          </a:p>
          <a:p>
            <a:r>
              <a:rPr lang="en-IN" sz="2800" dirty="0">
                <a:effectLst/>
                <a:latin typeface="Calibri" panose="020F0502020204030204" pitchFamily="34" charset="0"/>
                <a:ea typeface="Calibri" panose="020F0502020204030204" pitchFamily="34" charset="0"/>
                <a:cs typeface="Times New Roman" panose="02020603050405020304" pitchFamily="18" charset="0"/>
              </a:rPr>
              <a:t>Email Marketing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Calibri" panose="020F0502020204030204" pitchFamily="34" charset="0"/>
                <a:ea typeface="Calibri" panose="020F0502020204030204" pitchFamily="34" charset="0"/>
                <a:cs typeface="Times New Roman" panose="02020603050405020304" pitchFamily="18" charset="0"/>
              </a:rPr>
              <a:t>Social Advertising</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Google Analytics</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Google Ads</a:t>
            </a:r>
          </a:p>
          <a:p>
            <a:pPr marL="0" indent="0">
              <a:buNone/>
            </a:pPr>
            <a:endParaRPr lang="en-US" dirty="0"/>
          </a:p>
        </p:txBody>
      </p:sp>
    </p:spTree>
    <p:extLst>
      <p:ext uri="{BB962C8B-B14F-4D97-AF65-F5344CB8AC3E}">
        <p14:creationId xmlns:p14="http://schemas.microsoft.com/office/powerpoint/2010/main" val="1623966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FCC1-5F0C-5AF5-8435-3A10BF1208FF}"/>
              </a:ext>
            </a:extLst>
          </p:cNvPr>
          <p:cNvSpPr>
            <a:spLocks noGrp="1"/>
          </p:cNvSpPr>
          <p:nvPr>
            <p:ph type="title"/>
          </p:nvPr>
        </p:nvSpPr>
        <p:spPr/>
        <p:txBody>
          <a:bodyPr/>
          <a:lstStyle/>
          <a:p>
            <a:r>
              <a:rPr lang="en-US" sz="4000" dirty="0"/>
              <a:t>Market Strategy</a:t>
            </a:r>
            <a:endParaRPr lang="en-IN" sz="4000" dirty="0"/>
          </a:p>
        </p:txBody>
      </p:sp>
      <p:sp>
        <p:nvSpPr>
          <p:cNvPr id="3" name="Content Placeholder 2">
            <a:extLst>
              <a:ext uri="{FF2B5EF4-FFF2-40B4-BE49-F238E27FC236}">
                <a16:creationId xmlns:a16="http://schemas.microsoft.com/office/drawing/2014/main" id="{D08D2F58-69F0-C847-DF55-320AC5418AD7}"/>
              </a:ext>
            </a:extLst>
          </p:cNvPr>
          <p:cNvSpPr>
            <a:spLocks noGrp="1"/>
          </p:cNvSpPr>
          <p:nvPr>
            <p:ph idx="1"/>
          </p:nvPr>
        </p:nvSpPr>
        <p:spPr>
          <a:xfrm>
            <a:off x="1104293" y="1430066"/>
            <a:ext cx="8946541" cy="4195481"/>
          </a:xfrm>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Email marketing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employed by almost every online store owner across the globe and across segments. It’s a simple but powerful tool that allows a business to reach to its existing customer base and potential customers. Nowadays, it has become a common practice for the business houses to do email campaigns; these campaigns allow to make the customers aware of the latest products, discounts etc. If done in a planned way, the tool does pay rich dividends. To start with,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Electronics World</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should at least do email campaigns twice every month. It can employ the services of companies like </a:t>
            </a:r>
            <a:r>
              <a:rPr lang="en-IN" sz="1800" b="1" i="1" dirty="0" err="1">
                <a:effectLst/>
                <a:latin typeface="Calibri" panose="020F0502020204030204" pitchFamily="34" charset="0"/>
                <a:ea typeface="Calibri" panose="020F0502020204030204" pitchFamily="34" charset="0"/>
                <a:cs typeface="Times New Roman" panose="02020603050405020304" pitchFamily="18" charset="0"/>
              </a:rPr>
              <a:t>mailch</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 imp</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SendGrid</a:t>
            </a:r>
            <a:r>
              <a:rPr lang="en-IN" sz="1800" dirty="0">
                <a:effectLst/>
                <a:latin typeface="Calibri" panose="020F0502020204030204" pitchFamily="34" charset="0"/>
                <a:ea typeface="Calibri" panose="020F0502020204030204" pitchFamily="34" charset="0"/>
                <a:cs typeface="Times New Roman" panose="02020603050405020304" pitchFamily="18" charset="0"/>
              </a:rPr>
              <a:t> etc.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Mailchimp/SendGrid are very robust mail campaign software and very easy to use at the same time.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Electronics World</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choose any one of the two. Various pricing plans are available for such software.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Electronics World</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choose a plan as per the requirement and start using the product to send marketing mails to existing as well as prospective customers. </a:t>
            </a:r>
            <a:endParaRPr lang="en-IN" dirty="0"/>
          </a:p>
        </p:txBody>
      </p:sp>
    </p:spTree>
    <p:extLst>
      <p:ext uri="{BB962C8B-B14F-4D97-AF65-F5344CB8AC3E}">
        <p14:creationId xmlns:p14="http://schemas.microsoft.com/office/powerpoint/2010/main" val="1429238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DBBC-96A1-A50F-0F73-AFCBAC6A1ECB}"/>
              </a:ext>
            </a:extLst>
          </p:cNvPr>
          <p:cNvSpPr>
            <a:spLocks noGrp="1"/>
          </p:cNvSpPr>
          <p:nvPr>
            <p:ph type="title"/>
          </p:nvPr>
        </p:nvSpPr>
        <p:spPr/>
        <p:txBody>
          <a:bodyPr/>
          <a:lstStyle/>
          <a:p>
            <a:r>
              <a:rPr lang="en-US" sz="4400" dirty="0"/>
              <a:t>Market Strategy</a:t>
            </a:r>
            <a:endParaRPr lang="en-IN" dirty="0"/>
          </a:p>
        </p:txBody>
      </p:sp>
      <p:sp>
        <p:nvSpPr>
          <p:cNvPr id="3" name="Content Placeholder 2">
            <a:extLst>
              <a:ext uri="{FF2B5EF4-FFF2-40B4-BE49-F238E27FC236}">
                <a16:creationId xmlns:a16="http://schemas.microsoft.com/office/drawing/2014/main" id="{1250F1EE-6AB3-C312-C2AF-ED79BF6B08E0}"/>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company should choose and buy a customer database consisting of emails and import those emails in email software program. However, there should be provision in the email using which the receivers can “opt-out” of the mail receiving as many people don’t like receiving unsolicited emails. All online shops should respect privacy and preferences of the customers. If used properly and judiciously, email marketing software can work as a boon for any online selling platform. It’s a good and effective way to communicate with customers. Choosing right images and textual matter for the emails is the key to attract customers and sell products.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Offers, discounts, cashbacks etc can be communicated to the end users from time to time.</a:t>
            </a:r>
          </a:p>
          <a:p>
            <a:endParaRPr lang="en-IN" dirty="0"/>
          </a:p>
        </p:txBody>
      </p:sp>
    </p:spTree>
    <p:extLst>
      <p:ext uri="{BB962C8B-B14F-4D97-AF65-F5344CB8AC3E}">
        <p14:creationId xmlns:p14="http://schemas.microsoft.com/office/powerpoint/2010/main" val="1277561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B7EC-DA08-56BB-FACC-D7189E81E324}"/>
              </a:ext>
            </a:extLst>
          </p:cNvPr>
          <p:cNvSpPr>
            <a:spLocks noGrp="1"/>
          </p:cNvSpPr>
          <p:nvPr>
            <p:ph type="title"/>
          </p:nvPr>
        </p:nvSpPr>
        <p:spPr/>
        <p:txBody>
          <a:bodyPr/>
          <a:lstStyle/>
          <a:p>
            <a:r>
              <a:rPr lang="en-US" sz="4000" dirty="0"/>
              <a:t>Market Strategy</a:t>
            </a:r>
            <a:endParaRPr lang="en-IN" dirty="0"/>
          </a:p>
        </p:txBody>
      </p:sp>
      <p:sp>
        <p:nvSpPr>
          <p:cNvPr id="3" name="Content Placeholder 2">
            <a:extLst>
              <a:ext uri="{FF2B5EF4-FFF2-40B4-BE49-F238E27FC236}">
                <a16:creationId xmlns:a16="http://schemas.microsoft.com/office/drawing/2014/main" id="{7340927F-AAEF-C14C-63B5-5922C1DA62A6}"/>
              </a:ext>
            </a:extLst>
          </p:cNvPr>
          <p:cNvSpPr>
            <a:spLocks noGrp="1"/>
          </p:cNvSpPr>
          <p:nvPr>
            <p:ph idx="1"/>
          </p:nvPr>
        </p:nvSpPr>
        <p:spPr/>
        <p:txBody>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Social Advertising : </a:t>
            </a:r>
            <a:r>
              <a:rPr lang="en-IN" sz="1800" dirty="0">
                <a:effectLst/>
                <a:latin typeface="Calibri" panose="020F0502020204030204" pitchFamily="34" charset="0"/>
                <a:ea typeface="Calibri" panose="020F0502020204030204" pitchFamily="34" charset="0"/>
                <a:cs typeface="Times New Roman" panose="02020603050405020304" pitchFamily="18" charset="0"/>
              </a:rPr>
              <a:t>Advertising on social media has become the de-facto standard these days. Platforms like Facebook, Instagram and LinkedIn and Twitter have become indispensable.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Electronics World</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should create social pages on these popular platforms with immediate effect. Regular posts on these platforms help to garner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followers, likes, shares and retweets</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These are all very important in making a business successful online.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Being </a:t>
            </a:r>
            <a:r>
              <a:rPr lang="en-IN" sz="1800" i="1" dirty="0">
                <a:effectLst/>
                <a:latin typeface="Calibri" panose="020F0502020204030204" pitchFamily="34" charset="0"/>
                <a:ea typeface="Calibri" panose="020F0502020204030204" pitchFamily="34" charset="0"/>
                <a:cs typeface="Times New Roman" panose="02020603050405020304" pitchFamily="18" charset="0"/>
              </a:rPr>
              <a:t>socially</a:t>
            </a:r>
            <a:r>
              <a:rPr lang="en-IN" sz="1800" dirty="0">
                <a:effectLst/>
                <a:latin typeface="Calibri" panose="020F0502020204030204" pitchFamily="34" charset="0"/>
                <a:ea typeface="Calibri" panose="020F0502020204030204" pitchFamily="34" charset="0"/>
                <a:cs typeface="Times New Roman" panose="02020603050405020304" pitchFamily="18" charset="0"/>
              </a:rPr>
              <a:t> relevant and visible is one of the key strategies that an online platform should strive to achieve. It should be a continuous process and the company should hire a team that should dedicatedly work on this. The team will comprise of graphic creators, content producers and video editors.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812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919B-0D77-6F8A-2399-483DD0BD8DCC}"/>
              </a:ext>
            </a:extLst>
          </p:cNvPr>
          <p:cNvSpPr>
            <a:spLocks noGrp="1"/>
          </p:cNvSpPr>
          <p:nvPr>
            <p:ph type="title"/>
          </p:nvPr>
        </p:nvSpPr>
        <p:spPr/>
        <p:txBody>
          <a:bodyPr/>
          <a:lstStyle/>
          <a:p>
            <a:r>
              <a:rPr lang="en-US" sz="4400" dirty="0"/>
              <a:t>Market Strategy</a:t>
            </a:r>
            <a:endParaRPr lang="en-IN" dirty="0"/>
          </a:p>
        </p:txBody>
      </p:sp>
      <p:sp>
        <p:nvSpPr>
          <p:cNvPr id="3" name="Content Placeholder 2">
            <a:extLst>
              <a:ext uri="{FF2B5EF4-FFF2-40B4-BE49-F238E27FC236}">
                <a16:creationId xmlns:a16="http://schemas.microsoft.com/office/drawing/2014/main" id="{99BA65E6-2407-E68B-B798-2A37F4A17623}"/>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copy-writer should be able to write crisp and meaningful copy. The text should be well complimented by compelling images and videos. The team should be able to understand the pulse of the customer and present and market the company accordingly. Interesting and regular postings on various social media channels gives a huge impetus to the cause of marketing of the company and ensures grabbing of eye-balls.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Social media is a powerful tool and the power should be harnessed from the day one. It takes only a moment to get something viral across the social media and the beauty of social media lies in the fact that its not limited by geography. It truly cuts across geographical barriers. There are paid and non-paid options to make the social channels more popular. The paid option is more suitable when an organisation wants to increase its </a:t>
            </a:r>
            <a:r>
              <a:rPr lang="en-IN" sz="1800" i="1" dirty="0">
                <a:effectLst/>
                <a:latin typeface="Calibri" panose="020F0502020204030204" pitchFamily="34" charset="0"/>
                <a:ea typeface="Calibri" panose="020F0502020204030204" pitchFamily="34" charset="0"/>
                <a:cs typeface="Times New Roman" panose="02020603050405020304" pitchFamily="18" charset="0"/>
              </a:rPr>
              <a:t>reach </a:t>
            </a:r>
            <a:r>
              <a:rPr lang="en-IN" sz="1800" dirty="0">
                <a:effectLst/>
                <a:latin typeface="Calibri" panose="020F0502020204030204" pitchFamily="34" charset="0"/>
                <a:ea typeface="Calibri" panose="020F0502020204030204" pitchFamily="34" charset="0"/>
                <a:cs typeface="Times New Roman" panose="02020603050405020304" pitchFamily="18" charset="0"/>
              </a:rPr>
              <a:t>amongst users or garner more </a:t>
            </a:r>
            <a:r>
              <a:rPr lang="en-IN" sz="1800" i="1" dirty="0" err="1">
                <a:effectLst/>
                <a:latin typeface="Calibri" panose="020F0502020204030204" pitchFamily="34" charset="0"/>
                <a:ea typeface="Calibri" panose="020F0502020204030204" pitchFamily="34" charset="0"/>
                <a:cs typeface="Times New Roman" panose="02020603050405020304" pitchFamily="18" charset="0"/>
              </a:rPr>
              <a:t>likes.</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 social channel becomes popular, organic posts automatically start generating more likes and re-shares and re-tweets.</a:t>
            </a:r>
          </a:p>
          <a:p>
            <a:endParaRPr lang="en-IN" dirty="0"/>
          </a:p>
        </p:txBody>
      </p:sp>
    </p:spTree>
    <p:extLst>
      <p:ext uri="{BB962C8B-B14F-4D97-AF65-F5344CB8AC3E}">
        <p14:creationId xmlns:p14="http://schemas.microsoft.com/office/powerpoint/2010/main" val="765965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9A9C-CDF6-C263-8F36-546D3D8DAC09}"/>
              </a:ext>
            </a:extLst>
          </p:cNvPr>
          <p:cNvSpPr>
            <a:spLocks noGrp="1"/>
          </p:cNvSpPr>
          <p:nvPr>
            <p:ph type="title"/>
          </p:nvPr>
        </p:nvSpPr>
        <p:spPr/>
        <p:txBody>
          <a:bodyPr/>
          <a:lstStyle/>
          <a:p>
            <a:r>
              <a:rPr lang="en-US" sz="4000" dirty="0"/>
              <a:t>Market Strategy</a:t>
            </a:r>
            <a:endParaRPr lang="en-IN" dirty="0"/>
          </a:p>
        </p:txBody>
      </p:sp>
      <p:sp>
        <p:nvSpPr>
          <p:cNvPr id="3" name="Content Placeholder 2">
            <a:extLst>
              <a:ext uri="{FF2B5EF4-FFF2-40B4-BE49-F238E27FC236}">
                <a16:creationId xmlns:a16="http://schemas.microsoft.com/office/drawing/2014/main" id="{0D909DA2-2D1D-BB17-A05C-7DF2391C0564}"/>
              </a:ext>
            </a:extLst>
          </p:cNvPr>
          <p:cNvSpPr>
            <a:spLocks noGrp="1"/>
          </p:cNvSpPr>
          <p:nvPr>
            <p:ph idx="1"/>
          </p:nvPr>
        </p:nvSpPr>
        <p:spPr/>
        <p:txBody>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Google Analytics :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Electronics World</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should sign up for the google analytics and place the tracking codes on the site. Analytics helps to give deep and meaningful insights on the activities that happens on the site. Such insights and data help to improve the business further.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Analytics is a very powerful feature. A simple JavaScript code snippet needs to be placed on the site. This code snippet tracks and stores all data related to user behaviour and user movement that happens on the site. This data helps the stakeholders to understand the business in a better way and to take informed decisions that will help to improve the business more.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093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368A-00EB-CDC4-AD52-8ABA80AE3356}"/>
              </a:ext>
            </a:extLst>
          </p:cNvPr>
          <p:cNvSpPr>
            <a:spLocks noGrp="1"/>
          </p:cNvSpPr>
          <p:nvPr>
            <p:ph type="title"/>
          </p:nvPr>
        </p:nvSpPr>
        <p:spPr/>
        <p:txBody>
          <a:bodyPr/>
          <a:lstStyle/>
          <a:p>
            <a:r>
              <a:rPr lang="en-US" sz="4400" dirty="0"/>
              <a:t>Market Strategy</a:t>
            </a:r>
            <a:endParaRPr lang="en-IN" dirty="0"/>
          </a:p>
        </p:txBody>
      </p:sp>
      <p:sp>
        <p:nvSpPr>
          <p:cNvPr id="3" name="Content Placeholder 2">
            <a:extLst>
              <a:ext uri="{FF2B5EF4-FFF2-40B4-BE49-F238E27FC236}">
                <a16:creationId xmlns:a16="http://schemas.microsoft.com/office/drawing/2014/main" id="{62BED7E6-AC55-3CDA-B36C-93A755B6D6D0}"/>
              </a:ext>
            </a:extLst>
          </p:cNvPr>
          <p:cNvSpPr>
            <a:spLocks noGrp="1"/>
          </p:cNvSpPr>
          <p:nvPr>
            <p:ph idx="1"/>
          </p:nvPr>
        </p:nvSpPr>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Google ads</a:t>
            </a:r>
            <a:r>
              <a:rPr lang="en-IN" sz="1800" dirty="0">
                <a:effectLst/>
                <a:latin typeface="Calibri" panose="020F0502020204030204" pitchFamily="34" charset="0"/>
                <a:ea typeface="Calibri" panose="020F0502020204030204" pitchFamily="34" charset="0"/>
                <a:cs typeface="Times New Roman" panose="02020603050405020304" pitchFamily="18" charset="0"/>
              </a:rPr>
              <a:t> : In order to enhance brand loyalty and increase in revenues, Google ads is an important tool. Fashion Men’s Wear can use this particular tool to produce selling campaigns that will compel customers to the visit the ecommerce platform. With Google Ads, it is possible to target and acquire niche users based on area or meta information, and one only pays for true results.</a:t>
            </a:r>
            <a:endParaRPr lang="en-IN" dirty="0"/>
          </a:p>
        </p:txBody>
      </p:sp>
    </p:spTree>
    <p:extLst>
      <p:ext uri="{BB962C8B-B14F-4D97-AF65-F5344CB8AC3E}">
        <p14:creationId xmlns:p14="http://schemas.microsoft.com/office/powerpoint/2010/main" val="164407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Title Page</a:t>
            </a:r>
          </a:p>
          <a:p>
            <a:pPr marL="457200" indent="-457200">
              <a:buFont typeface="+mj-lt"/>
              <a:buAutoNum type="arabicPeriod"/>
            </a:pPr>
            <a:r>
              <a:rPr lang="en-US" dirty="0"/>
              <a:t>Description of your Product/Company/Service</a:t>
            </a:r>
          </a:p>
          <a:p>
            <a:pPr marL="457200" indent="-457200">
              <a:buFont typeface="+mj-lt"/>
              <a:buAutoNum type="arabicPeriod"/>
            </a:pPr>
            <a:r>
              <a:rPr lang="en-US" dirty="0"/>
              <a:t>Competitive Advantage</a:t>
            </a:r>
          </a:p>
          <a:p>
            <a:pPr marL="457200" indent="-457200">
              <a:buFont typeface="+mj-lt"/>
              <a:buAutoNum type="arabicPeriod"/>
            </a:pPr>
            <a:r>
              <a:rPr lang="en-US" dirty="0"/>
              <a:t>Technology Package</a:t>
            </a:r>
          </a:p>
          <a:p>
            <a:pPr marL="857250" lvl="1" indent="-457200">
              <a:buFont typeface="+mj-lt"/>
              <a:buAutoNum type="arabicPeriod"/>
            </a:pPr>
            <a:r>
              <a:rPr lang="en-US" dirty="0"/>
              <a:t>Website Components</a:t>
            </a:r>
          </a:p>
          <a:p>
            <a:pPr marL="857250" lvl="1" indent="-457200">
              <a:buFont typeface="+mj-lt"/>
              <a:buAutoNum type="arabicPeriod"/>
            </a:pPr>
            <a:r>
              <a:rPr lang="en-US" dirty="0"/>
              <a:t>Hosting Infrastructure Details</a:t>
            </a:r>
          </a:p>
          <a:p>
            <a:pPr marL="857250" lvl="1" indent="-457200">
              <a:buFont typeface="+mj-lt"/>
              <a:buAutoNum type="arabicPeriod"/>
            </a:pPr>
            <a:r>
              <a:rPr lang="en-US" dirty="0"/>
              <a:t>Security</a:t>
            </a:r>
          </a:p>
          <a:p>
            <a:pPr marL="457200" indent="-457200">
              <a:buFont typeface="+mj-lt"/>
              <a:buAutoNum type="arabicPeriod"/>
            </a:pPr>
            <a:r>
              <a:rPr lang="en-US" dirty="0"/>
              <a:t>Market Strategy</a:t>
            </a:r>
          </a:p>
          <a:p>
            <a:pPr marL="457200" indent="-457200">
              <a:buFont typeface="+mj-lt"/>
              <a:buAutoNum type="arabicPeriod"/>
            </a:pPr>
            <a:r>
              <a:rPr lang="en-US" dirty="0"/>
              <a:t>Legal Environment</a:t>
            </a:r>
          </a:p>
          <a:p>
            <a:pPr marL="457200" indent="-457200">
              <a:buFont typeface="+mj-lt"/>
              <a:buAutoNum type="arabicPeriod"/>
            </a:pPr>
            <a:r>
              <a:rPr lang="en-US" dirty="0"/>
              <a:t>References</a:t>
            </a:r>
          </a:p>
        </p:txBody>
      </p:sp>
    </p:spTree>
    <p:extLst>
      <p:ext uri="{BB962C8B-B14F-4D97-AF65-F5344CB8AC3E}">
        <p14:creationId xmlns:p14="http://schemas.microsoft.com/office/powerpoint/2010/main" val="1563622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F90B-2620-4D3D-C096-FB4B1480D6BB}"/>
              </a:ext>
            </a:extLst>
          </p:cNvPr>
          <p:cNvSpPr>
            <a:spLocks noGrp="1"/>
          </p:cNvSpPr>
          <p:nvPr>
            <p:ph type="title"/>
          </p:nvPr>
        </p:nvSpPr>
        <p:spPr/>
        <p:txBody>
          <a:bodyPr/>
          <a:lstStyle/>
          <a:p>
            <a:r>
              <a:rPr lang="en-US" sz="4000" dirty="0"/>
              <a:t>Market Strategy</a:t>
            </a:r>
            <a:endParaRPr lang="en-IN" dirty="0"/>
          </a:p>
        </p:txBody>
      </p:sp>
      <p:sp>
        <p:nvSpPr>
          <p:cNvPr id="3" name="Content Placeholder 2">
            <a:extLst>
              <a:ext uri="{FF2B5EF4-FFF2-40B4-BE49-F238E27FC236}">
                <a16:creationId xmlns:a16="http://schemas.microsoft.com/office/drawing/2014/main" id="{F9D3A7A8-6978-FA99-71BB-2B6F166FBDE4}"/>
              </a:ext>
            </a:extLst>
          </p:cNvPr>
          <p:cNvSpPr>
            <a:spLocks noGrp="1"/>
          </p:cNvSpPr>
          <p:nvPr>
            <p:ph idx="1"/>
          </p:nvPr>
        </p:nvSpPr>
        <p:spPr/>
        <p:txBody>
          <a:bodyPr/>
          <a:lstStyle/>
          <a:p>
            <a:r>
              <a:rPr lang="en-IN" dirty="0"/>
              <a:t>Apart from the above mentioned tools, the following channels can also be utilised in order to market the products and increase customer reach:</a:t>
            </a:r>
          </a:p>
          <a:p>
            <a:pPr>
              <a:buFont typeface="Wingdings" panose="05000000000000000000" pitchFamily="2" charset="2"/>
              <a:buChar char="v"/>
            </a:pPr>
            <a:r>
              <a:rPr lang="en-IN" sz="2800" dirty="0">
                <a:effectLst/>
                <a:latin typeface="Calibri" panose="020F0502020204030204" pitchFamily="34" charset="0"/>
                <a:ea typeface="Calibri" panose="020F0502020204030204" pitchFamily="34" charset="0"/>
                <a:cs typeface="Times New Roman" panose="02020603050405020304" pitchFamily="18" charset="0"/>
              </a:rPr>
              <a:t>SMS marketing, </a:t>
            </a:r>
          </a:p>
          <a:p>
            <a:pPr>
              <a:buFont typeface="Wingdings" panose="05000000000000000000" pitchFamily="2" charset="2"/>
              <a:buChar char="v"/>
            </a:pPr>
            <a:r>
              <a:rPr lang="en-IN" sz="2800" dirty="0">
                <a:effectLst/>
                <a:latin typeface="Calibri" panose="020F0502020204030204" pitchFamily="34" charset="0"/>
                <a:ea typeface="Calibri" panose="020F0502020204030204" pitchFamily="34" charset="0"/>
                <a:cs typeface="Times New Roman" panose="02020603050405020304" pitchFamily="18" charset="0"/>
              </a:rPr>
              <a:t>WhatsApp marketing</a:t>
            </a:r>
            <a:endParaRPr lang="en-IN" sz="2800" dirty="0"/>
          </a:p>
        </p:txBody>
      </p:sp>
    </p:spTree>
    <p:extLst>
      <p:ext uri="{BB962C8B-B14F-4D97-AF65-F5344CB8AC3E}">
        <p14:creationId xmlns:p14="http://schemas.microsoft.com/office/powerpoint/2010/main" val="92032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Environment</a:t>
            </a:r>
          </a:p>
        </p:txBody>
      </p:sp>
      <p:sp>
        <p:nvSpPr>
          <p:cNvPr id="3" name="Content Placeholder 2"/>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ecommerce store must include a privacy policy guideline. The guideline should be lucid enough for the customers who are visiting the website to make a purchase. The Privacy Policy must be drafted keeping in mind the latest laws in practice in all geographical areas the customers reside; even if the organisation or any representative of the organisation is not physically present in those geographical jurisdictions. A Policy of privacy for an online store is a critical component to reducing liability and safeguarding its own interest and ensuring obedience with local, state, federal and international laws related to privacy.</a:t>
            </a:r>
          </a:p>
          <a:p>
            <a:pPr>
              <a:lnSpc>
                <a:spcPct val="107000"/>
              </a:lnSpc>
              <a:spcAft>
                <a:spcPts val="800"/>
              </a:spcAft>
            </a:pPr>
            <a:r>
              <a:rPr lang="en-IN" sz="1800" dirty="0">
                <a:latin typeface="Calibri" panose="020F0502020204030204" pitchFamily="34" charset="0"/>
                <a:cs typeface="Times New Roman" panose="02020603050405020304" pitchFamily="18" charset="0"/>
              </a:rPr>
              <a:t>The site explicitly states that children below the age of 13 years can’t use the services of the website without parental consent.</a:t>
            </a:r>
            <a:endParaRPr lang="en-US" dirty="0"/>
          </a:p>
          <a:p>
            <a:pPr marL="914400" lvl="2" indent="0">
              <a:buNone/>
            </a:pPr>
            <a:endParaRPr lang="en-US" dirty="0"/>
          </a:p>
        </p:txBody>
      </p:sp>
    </p:spTree>
    <p:extLst>
      <p:ext uri="{BB962C8B-B14F-4D97-AF65-F5344CB8AC3E}">
        <p14:creationId xmlns:p14="http://schemas.microsoft.com/office/powerpoint/2010/main" val="275822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03312" y="2052918"/>
            <a:ext cx="8946541" cy="4352364"/>
          </a:xfrm>
        </p:spPr>
        <p:txBody>
          <a:bodyPr>
            <a:normAutofit/>
          </a:bodyPr>
          <a:lstStyle/>
          <a:p>
            <a:pPr>
              <a:lnSpc>
                <a:spcPct val="107000"/>
              </a:lnSpc>
            </a:pPr>
            <a:r>
              <a:rPr lang="en-IN"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https://www.privacypolicies.com/blog/privacy-policy-ecommerce-stores/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https://www.tutorialspoint.com/e_commerce/e_commerce_business_models.htm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https://blogs.constantcontact.com/top-7-ecommerce-marketing-tools/</a:t>
            </a:r>
            <a:endParaRPr lang="en-US" sz="2800" dirty="0"/>
          </a:p>
        </p:txBody>
      </p:sp>
    </p:spTree>
    <p:extLst>
      <p:ext uri="{BB962C8B-B14F-4D97-AF65-F5344CB8AC3E}">
        <p14:creationId xmlns:p14="http://schemas.microsoft.com/office/powerpoint/2010/main" val="730510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FBB8-6F4A-E433-8668-8529E79E46ED}"/>
              </a:ext>
            </a:extLst>
          </p:cNvPr>
          <p:cNvSpPr>
            <a:spLocks noGrp="1"/>
          </p:cNvSpPr>
          <p:nvPr>
            <p:ph type="title"/>
          </p:nvPr>
        </p:nvSpPr>
        <p:spPr/>
        <p:txBody>
          <a:bodyPr/>
          <a:lstStyle/>
          <a:p>
            <a:r>
              <a:rPr lang="en-US" dirty="0"/>
              <a:t>My </a:t>
            </a:r>
            <a:r>
              <a:rPr lang="en-US" dirty="0" err="1"/>
              <a:t>Ecomorec</a:t>
            </a:r>
            <a:r>
              <a:rPr lang="en-US" dirty="0"/>
              <a:t> website </a:t>
            </a:r>
          </a:p>
        </p:txBody>
      </p:sp>
      <p:sp>
        <p:nvSpPr>
          <p:cNvPr id="3" name="Content Placeholder 2">
            <a:extLst>
              <a:ext uri="{FF2B5EF4-FFF2-40B4-BE49-F238E27FC236}">
                <a16:creationId xmlns:a16="http://schemas.microsoft.com/office/drawing/2014/main" id="{AC2A3DC7-D5BD-F463-1D0A-92C94163B91D}"/>
              </a:ext>
            </a:extLst>
          </p:cNvPr>
          <p:cNvSpPr>
            <a:spLocks noGrp="1"/>
          </p:cNvSpPr>
          <p:nvPr>
            <p:ph idx="1"/>
          </p:nvPr>
        </p:nvSpPr>
        <p:spPr/>
        <p:txBody>
          <a:bodyPr/>
          <a:lstStyle/>
          <a:p>
            <a:r>
              <a:rPr lang="en-US" b="1" i="0">
                <a:solidFill>
                  <a:srgbClr val="0D151D"/>
                </a:solidFill>
                <a:effectLst/>
                <a:latin typeface="sf text"/>
                <a:hlinkClick r:id="rId2" action="ppaction://hlinkfile"/>
              </a:rPr>
              <a:t>my-cheap-electronics-world.com</a:t>
            </a:r>
            <a:endParaRPr lang="en-US" b="1" i="0">
              <a:solidFill>
                <a:srgbClr val="0D151D"/>
              </a:solidFill>
              <a:effectLst/>
              <a:latin typeface="sf text"/>
            </a:endParaRPr>
          </a:p>
          <a:p>
            <a:endParaRPr lang="en-US" dirty="0"/>
          </a:p>
        </p:txBody>
      </p:sp>
    </p:spTree>
    <p:extLst>
      <p:ext uri="{BB962C8B-B14F-4D97-AF65-F5344CB8AC3E}">
        <p14:creationId xmlns:p14="http://schemas.microsoft.com/office/powerpoint/2010/main" val="187965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your Product</a:t>
            </a:r>
          </a:p>
        </p:txBody>
      </p:sp>
      <p:sp>
        <p:nvSpPr>
          <p:cNvPr id="3" name="Content Placeholder 2"/>
          <p:cNvSpPr>
            <a:spLocks noGrp="1"/>
          </p:cNvSpPr>
          <p:nvPr>
            <p:ph idx="1"/>
          </p:nvPr>
        </p:nvSpPr>
        <p:spPr/>
        <p:txBody>
          <a:bodyPr/>
          <a:lstStyle/>
          <a:p>
            <a:r>
              <a:rPr lang="en-US" b="1" i="1" dirty="0"/>
              <a:t>Electronics World LLP </a:t>
            </a:r>
            <a:r>
              <a:rPr lang="en-US" i="1" dirty="0"/>
              <a:t>proposed work to on a aggregator model in the space of electronics and digital products. The future roadmap of the company is to aggressively do tie-ups with various leading brands and lending organizations so that procurement of products and last mile delivery of goods become easier.</a:t>
            </a:r>
          </a:p>
          <a:p>
            <a:r>
              <a:rPr lang="en-US" b="1" i="1" dirty="0"/>
              <a:t>This model will create more demand in the market that will result in more sales. Customers will feel more confident to buy the products.</a:t>
            </a:r>
            <a:endParaRPr lang="en-IN" b="1" i="1" dirty="0"/>
          </a:p>
          <a:p>
            <a:endParaRPr lang="en-US" dirty="0"/>
          </a:p>
        </p:txBody>
      </p:sp>
    </p:spTree>
    <p:extLst>
      <p:ext uri="{BB962C8B-B14F-4D97-AF65-F5344CB8AC3E}">
        <p14:creationId xmlns:p14="http://schemas.microsoft.com/office/powerpoint/2010/main" val="91005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D2F7-40D6-9763-68BB-25AFD233B5B0}"/>
              </a:ext>
            </a:extLst>
          </p:cNvPr>
          <p:cNvSpPr>
            <a:spLocks noGrp="1"/>
          </p:cNvSpPr>
          <p:nvPr>
            <p:ph type="title"/>
          </p:nvPr>
        </p:nvSpPr>
        <p:spPr/>
        <p:txBody>
          <a:bodyPr/>
          <a:lstStyle/>
          <a:p>
            <a:r>
              <a:rPr lang="en-US" dirty="0"/>
              <a:t>Electronics World – An overview</a:t>
            </a:r>
            <a:endParaRPr lang="en-IN" dirty="0"/>
          </a:p>
        </p:txBody>
      </p:sp>
      <p:sp>
        <p:nvSpPr>
          <p:cNvPr id="3" name="Content Placeholder 2">
            <a:extLst>
              <a:ext uri="{FF2B5EF4-FFF2-40B4-BE49-F238E27FC236}">
                <a16:creationId xmlns:a16="http://schemas.microsoft.com/office/drawing/2014/main" id="{3042EF02-2B15-CC21-C220-BE3CF22F3254}"/>
              </a:ext>
            </a:extLst>
          </p:cNvPr>
          <p:cNvSpPr>
            <a:spLocks noGrp="1"/>
          </p:cNvSpPr>
          <p:nvPr>
            <p:ph idx="1"/>
          </p:nvPr>
        </p:nvSpPr>
        <p:spPr/>
        <p:txBody>
          <a:bodyPr/>
          <a:lstStyle/>
          <a:p>
            <a:pPr marL="0" indent="0">
              <a:buNone/>
            </a:pPr>
            <a:r>
              <a:rPr lang="en-US" b="1" i="1" dirty="0"/>
              <a:t>Electronics World </a:t>
            </a:r>
            <a:r>
              <a:rPr lang="en-US" dirty="0"/>
              <a:t>was conceived by the guiding principle of making electronics goods affordable and available for the end users. It’s such a platform where one can find all the leading brands under one roof. Thanks to our resourceful managers that has helped us to forge meaningful tie-up with the brands and that gives us the leverage to procure the goods direct from the source. We have eliminated the need of a middleman, and this saves a lot of cost. The advantage is now being passed down to our loyal customers.</a:t>
            </a:r>
            <a:endParaRPr lang="en-IN" b="1" i="1" dirty="0"/>
          </a:p>
        </p:txBody>
      </p:sp>
    </p:spTree>
    <p:extLst>
      <p:ext uri="{BB962C8B-B14F-4D97-AF65-F5344CB8AC3E}">
        <p14:creationId xmlns:p14="http://schemas.microsoft.com/office/powerpoint/2010/main" val="216979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1972-1714-48C9-AB50-37E2FB1F7CF8}"/>
              </a:ext>
            </a:extLst>
          </p:cNvPr>
          <p:cNvSpPr>
            <a:spLocks noGrp="1"/>
          </p:cNvSpPr>
          <p:nvPr>
            <p:ph type="title"/>
          </p:nvPr>
        </p:nvSpPr>
        <p:spPr/>
        <p:txBody>
          <a:bodyPr/>
          <a:lstStyle/>
          <a:p>
            <a:r>
              <a:rPr lang="en-US" dirty="0"/>
              <a:t>Electronics World – An overview</a:t>
            </a:r>
            <a:endParaRPr lang="en-IN" dirty="0"/>
          </a:p>
        </p:txBody>
      </p:sp>
      <p:sp>
        <p:nvSpPr>
          <p:cNvPr id="3" name="Content Placeholder 2">
            <a:extLst>
              <a:ext uri="{FF2B5EF4-FFF2-40B4-BE49-F238E27FC236}">
                <a16:creationId xmlns:a16="http://schemas.microsoft.com/office/drawing/2014/main" id="{24035730-BBB9-4E2D-06B4-7BA3BCB4C420}"/>
              </a:ext>
            </a:extLst>
          </p:cNvPr>
          <p:cNvSpPr>
            <a:spLocks noGrp="1"/>
          </p:cNvSpPr>
          <p:nvPr>
            <p:ph idx="1"/>
          </p:nvPr>
        </p:nvSpPr>
        <p:spPr/>
        <p:txBody>
          <a:bodyPr/>
          <a:lstStyle/>
          <a:p>
            <a:pPr marL="0" indent="0">
              <a:buNone/>
            </a:pPr>
            <a:r>
              <a:rPr lang="en-US" b="1" i="1" dirty="0"/>
              <a:t>Electronics World </a:t>
            </a:r>
            <a:r>
              <a:rPr lang="en-US" dirty="0"/>
              <a:t>mainly targets the middle and lower middle-income group of individuals. These particular segment always have a lot of aspirations however due to various factors, most of the aspirations don’t get fulfilled , or even if such aspirations get fulfilled, people from these sections have to shell out much more than they have bargained for. Credit card bill repayments always burn huge hole in the pockets. </a:t>
            </a:r>
          </a:p>
          <a:p>
            <a:pPr marL="0" indent="0">
              <a:buNone/>
            </a:pPr>
            <a:r>
              <a:rPr lang="en-US" b="1" i="1" dirty="0"/>
              <a:t>Electronics World </a:t>
            </a:r>
            <a:r>
              <a:rPr lang="en-US" dirty="0"/>
              <a:t> with its unique business approach and various tie-ups with business and lending houses, has ensured that customers don’t take the hit while fulfilling their dreams.</a:t>
            </a:r>
            <a:endParaRPr lang="en-IN" dirty="0"/>
          </a:p>
        </p:txBody>
      </p:sp>
    </p:spTree>
    <p:extLst>
      <p:ext uri="{BB962C8B-B14F-4D97-AF65-F5344CB8AC3E}">
        <p14:creationId xmlns:p14="http://schemas.microsoft.com/office/powerpoint/2010/main" val="423701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Advantage</a:t>
            </a:r>
          </a:p>
        </p:txBody>
      </p:sp>
      <p:sp>
        <p:nvSpPr>
          <p:cNvPr id="3" name="Content Placeholder 2"/>
          <p:cNvSpPr>
            <a:spLocks noGrp="1"/>
          </p:cNvSpPr>
          <p:nvPr>
            <p:ph idx="1"/>
          </p:nvPr>
        </p:nvSpPr>
        <p:spPr/>
        <p:txBody>
          <a:bodyPr/>
          <a:lstStyle/>
          <a:p>
            <a:r>
              <a:rPr lang="en-US" dirty="0"/>
              <a:t>Who are your competitors?</a:t>
            </a:r>
          </a:p>
          <a:p>
            <a:r>
              <a:rPr lang="en-US" dirty="0"/>
              <a:t>What’s their market segment?</a:t>
            </a:r>
          </a:p>
          <a:p>
            <a:r>
              <a:rPr lang="en-US" dirty="0"/>
              <a:t>How is your product better and what benefits will will bring compared to the products of your competition? (Benefits have to be real benefits, not something like “our products will be cheaper or we will have better customer service”)</a:t>
            </a:r>
          </a:p>
        </p:txBody>
      </p:sp>
    </p:spTree>
    <p:extLst>
      <p:ext uri="{BB962C8B-B14F-4D97-AF65-F5344CB8AC3E}">
        <p14:creationId xmlns:p14="http://schemas.microsoft.com/office/powerpoint/2010/main" val="14662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72AB-4E10-C24F-A04C-7ECE8EBF8E19}"/>
              </a:ext>
            </a:extLst>
          </p:cNvPr>
          <p:cNvSpPr>
            <a:spLocks noGrp="1"/>
          </p:cNvSpPr>
          <p:nvPr>
            <p:ph type="title"/>
          </p:nvPr>
        </p:nvSpPr>
        <p:spPr/>
        <p:txBody>
          <a:bodyPr/>
          <a:lstStyle/>
          <a:p>
            <a:r>
              <a:rPr lang="en-US" dirty="0"/>
              <a:t>Competitors</a:t>
            </a:r>
            <a:endParaRPr lang="en-IN" dirty="0"/>
          </a:p>
        </p:txBody>
      </p:sp>
      <p:sp>
        <p:nvSpPr>
          <p:cNvPr id="3" name="Content Placeholder 2">
            <a:extLst>
              <a:ext uri="{FF2B5EF4-FFF2-40B4-BE49-F238E27FC236}">
                <a16:creationId xmlns:a16="http://schemas.microsoft.com/office/drawing/2014/main" id="{C358D963-DDDA-5B65-F410-8691696A626E}"/>
              </a:ext>
            </a:extLst>
          </p:cNvPr>
          <p:cNvSpPr>
            <a:spLocks noGrp="1"/>
          </p:cNvSpPr>
          <p:nvPr>
            <p:ph idx="1"/>
          </p:nvPr>
        </p:nvSpPr>
        <p:spPr/>
        <p:txBody>
          <a:bodyPr>
            <a:normAutofit/>
          </a:bodyPr>
          <a:lstStyle/>
          <a:p>
            <a:r>
              <a:rPr lang="en-IN" sz="3200" b="1" dirty="0"/>
              <a:t>Amazon</a:t>
            </a:r>
          </a:p>
          <a:p>
            <a:r>
              <a:rPr lang="en-IN" sz="3200" b="1" dirty="0" err="1"/>
              <a:t>Ebay</a:t>
            </a:r>
            <a:endParaRPr lang="en-IN" sz="3200" b="1" dirty="0"/>
          </a:p>
          <a:p>
            <a:r>
              <a:rPr lang="en-IN" sz="3200" b="1" dirty="0"/>
              <a:t>Walmart</a:t>
            </a:r>
          </a:p>
          <a:p>
            <a:r>
              <a:rPr lang="en-IN" sz="3200" b="1" dirty="0"/>
              <a:t>Etsy</a:t>
            </a:r>
          </a:p>
        </p:txBody>
      </p:sp>
    </p:spTree>
    <p:extLst>
      <p:ext uri="{BB962C8B-B14F-4D97-AF65-F5344CB8AC3E}">
        <p14:creationId xmlns:p14="http://schemas.microsoft.com/office/powerpoint/2010/main" val="359600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F33B-4322-6AF4-2583-0ED0D0BDD608}"/>
              </a:ext>
            </a:extLst>
          </p:cNvPr>
          <p:cNvSpPr>
            <a:spLocks noGrp="1"/>
          </p:cNvSpPr>
          <p:nvPr>
            <p:ph type="title"/>
          </p:nvPr>
        </p:nvSpPr>
        <p:spPr/>
        <p:txBody>
          <a:bodyPr/>
          <a:lstStyle/>
          <a:p>
            <a:r>
              <a:rPr lang="en-IN" dirty="0"/>
              <a:t>Competitor market segment</a:t>
            </a:r>
          </a:p>
        </p:txBody>
      </p:sp>
      <p:sp>
        <p:nvSpPr>
          <p:cNvPr id="3" name="Content Placeholder 2">
            <a:extLst>
              <a:ext uri="{FF2B5EF4-FFF2-40B4-BE49-F238E27FC236}">
                <a16:creationId xmlns:a16="http://schemas.microsoft.com/office/drawing/2014/main" id="{2BFC4DCB-BE30-ECB6-0231-0F2B4A070634}"/>
              </a:ext>
            </a:extLst>
          </p:cNvPr>
          <p:cNvSpPr>
            <a:spLocks noGrp="1"/>
          </p:cNvSpPr>
          <p:nvPr>
            <p:ph idx="1"/>
          </p:nvPr>
        </p:nvSpPr>
        <p:spPr/>
        <p:txBody>
          <a:bodyPr/>
          <a:lstStyle/>
          <a:p>
            <a:r>
              <a:rPr lang="en-US" dirty="0"/>
              <a:t>Segmentation, targeting and positioning involves a set of activities aimed at determining specific groups of people as customers and developing products and services attractive to this group.</a:t>
            </a:r>
          </a:p>
          <a:p>
            <a:r>
              <a:rPr lang="en-US" dirty="0"/>
              <a:t>Segmentation involves dividing population into groups according to certain characteristics, whereas targeting implies choosing specific groups identified as a result of segmentation to sell products to. Positioning refers to the selection of the marketing mix the most suitable for the target customer segment.</a:t>
            </a:r>
          </a:p>
          <a:p>
            <a:r>
              <a:rPr lang="en-US" dirty="0"/>
              <a:t>Segmentation is mainly based on : Geographic/Demographic/Behavioral/ Psychographic factors.</a:t>
            </a:r>
            <a:endParaRPr lang="en-IN" dirty="0"/>
          </a:p>
        </p:txBody>
      </p:sp>
    </p:spTree>
    <p:extLst>
      <p:ext uri="{BB962C8B-B14F-4D97-AF65-F5344CB8AC3E}">
        <p14:creationId xmlns:p14="http://schemas.microsoft.com/office/powerpoint/2010/main" val="1251811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394</TotalTime>
  <Words>2250</Words>
  <Application>Microsoft Office PowerPoint</Application>
  <PresentationFormat>Widescreen</PresentationFormat>
  <Paragraphs>141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sf text</vt:lpstr>
      <vt:lpstr>Wingdings</vt:lpstr>
      <vt:lpstr>Wingdings 3</vt:lpstr>
      <vt:lpstr>Ion</vt:lpstr>
      <vt:lpstr>IT310 Project (name of your project goes here)</vt:lpstr>
      <vt:lpstr>My Ecomorec website </vt:lpstr>
      <vt:lpstr>Table of Contents</vt:lpstr>
      <vt:lpstr>Description of your Product</vt:lpstr>
      <vt:lpstr>Electronics World – An overview</vt:lpstr>
      <vt:lpstr>Electronics World – An overview</vt:lpstr>
      <vt:lpstr>Competitive Advantage</vt:lpstr>
      <vt:lpstr>Competitors</vt:lpstr>
      <vt:lpstr>Competitor market segment</vt:lpstr>
      <vt:lpstr>Competitor market segment</vt:lpstr>
      <vt:lpstr>Technology Package</vt:lpstr>
      <vt:lpstr>Technology</vt:lpstr>
      <vt:lpstr>Technology</vt:lpstr>
      <vt:lpstr>Technology</vt:lpstr>
      <vt:lpstr>Technology</vt:lpstr>
      <vt:lpstr>Technology</vt:lpstr>
      <vt:lpstr>Technology</vt:lpstr>
      <vt:lpstr>Technology</vt:lpstr>
      <vt:lpstr>Technology</vt:lpstr>
      <vt:lpstr>Technology</vt:lpstr>
      <vt:lpstr>Website Components</vt:lpstr>
      <vt:lpstr>Website Tech Components</vt:lpstr>
      <vt:lpstr>Market Strategy</vt:lpstr>
      <vt:lpstr>Market Strategy</vt:lpstr>
      <vt:lpstr>Market Strategy</vt:lpstr>
      <vt:lpstr>Market Strategy</vt:lpstr>
      <vt:lpstr>Market Strategy</vt:lpstr>
      <vt:lpstr>Market Strategy</vt:lpstr>
      <vt:lpstr>Market Strategy</vt:lpstr>
      <vt:lpstr>Market Strategy</vt:lpstr>
      <vt:lpstr>Legal Environment</vt:lpstr>
      <vt:lpstr>References</vt:lpstr>
      <vt:lpstr>My Ecomorec website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IT310 Project</dc:title>
  <dc:creator>l</dc:creator>
  <cp:lastModifiedBy>Patel, Pruthul</cp:lastModifiedBy>
  <cp:revision>47</cp:revision>
  <dcterms:created xsi:type="dcterms:W3CDTF">2018-01-25T16:45:31Z</dcterms:created>
  <dcterms:modified xsi:type="dcterms:W3CDTF">2022-06-18T22:20:43Z</dcterms:modified>
</cp:coreProperties>
</file>