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343" r:id="rId3"/>
    <p:sldId id="348" r:id="rId4"/>
    <p:sldId id="342" r:id="rId5"/>
    <p:sldId id="349" r:id="rId6"/>
    <p:sldId id="350" r:id="rId7"/>
    <p:sldId id="344" r:id="rId8"/>
    <p:sldId id="347" r:id="rId9"/>
    <p:sldId id="351" r:id="rId10"/>
    <p:sldId id="33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ali Pavan" initials="MP" lastIdx="1" clrIdx="0">
    <p:extLst>
      <p:ext uri="{19B8F6BF-5375-455C-9EA6-DF929625EA0E}">
        <p15:presenceInfo xmlns:p15="http://schemas.microsoft.com/office/powerpoint/2012/main" userId="d9ef6297d70b5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06" autoAdjust="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4C517-9E1F-4123-A1BF-200C6DCA3916}" type="datetimeFigureOut">
              <a:rPr lang="de-DE" smtClean="0"/>
              <a:t>08.07.2017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73752-7A15-4741-83DE-D3B43231AA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96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73752-7A15-4741-83DE-D3B43231AA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0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ADB0-437E-4BF7-95DA-F917194AD7FF}" type="datetime1">
              <a:rPr lang="de-DE" smtClean="0"/>
              <a:t>08.07.2017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68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C75-D302-4930-9360-B93BB00E76B3}" type="datetime1">
              <a:rPr lang="de-DE" smtClean="0"/>
              <a:t>08.07.2017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1"/>
            <a:ext cx="12192000" cy="72348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098" y="1"/>
            <a:ext cx="10340502" cy="723480"/>
          </a:xfrm>
          <a:prstGeom prst="rect">
            <a:avLst/>
          </a:prstGeom>
        </p:spPr>
        <p:txBody>
          <a:bodyPr anchor="ctr" anchorCtr="0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0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4038600" y="0"/>
            <a:ext cx="8153400" cy="6858000"/>
          </a:xfrm>
          <a:prstGeom prst="rect">
            <a:avLst/>
          </a:prstGeom>
          <a:solidFill>
            <a:schemeClr val="bg2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F14-4ECD-4B27-AF32-EABB53970BE7}" type="datetime1">
              <a:rPr lang="de-DE" smtClean="0"/>
              <a:t>08.07.2017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1"/>
            <a:ext cx="12192000" cy="72348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098" y="1"/>
            <a:ext cx="10340502" cy="723480"/>
          </a:xfrm>
          <a:prstGeom prst="rect">
            <a:avLst/>
          </a:prstGeom>
        </p:spPr>
        <p:txBody>
          <a:bodyPr anchor="ctr" anchorCtr="0"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83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0AAC-FEB3-4437-89CE-7F1209D1E51B}" type="datetime1">
              <a:rPr lang="de-DE" smtClean="0"/>
              <a:t>08.07.2017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5570-BE42-467F-9531-C5CCFABA5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96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9288" y="-92053"/>
            <a:ext cx="11784563" cy="97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EXPLORING SCALABILITY CHALLENGES IN R USING H2O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04653" y="4284500"/>
            <a:ext cx="4814172" cy="22888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3078" y="745921"/>
            <a:ext cx="4205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OPIM 5503: DATA ANALYTICS USING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1</a:t>
            </a:fld>
            <a:endParaRPr lang="de-DE" dirty="0"/>
          </a:p>
        </p:txBody>
      </p:sp>
      <p:pic>
        <p:nvPicPr>
          <p:cNvPr id="1028" name="Picture 4" descr="Image result for h2o.ai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4" b="15155"/>
          <a:stretch/>
        </p:blipFill>
        <p:spPr bwMode="auto">
          <a:xfrm>
            <a:off x="4261614" y="1974674"/>
            <a:ext cx="3304752" cy="2404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8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10</a:t>
            </a:fld>
            <a:endParaRPr lang="de-DE"/>
          </a:p>
        </p:txBody>
      </p:sp>
      <p:pic>
        <p:nvPicPr>
          <p:cNvPr id="4098" name="Picture 2" descr="Image result for THANK YOU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862138"/>
            <a:ext cx="74390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42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75098" y="1"/>
            <a:ext cx="10340502" cy="723480"/>
          </a:xfrm>
        </p:spPr>
        <p:txBody>
          <a:bodyPr/>
          <a:lstStyle/>
          <a:p>
            <a:r>
              <a:rPr lang="en-US" sz="2800" b="1" dirty="0"/>
              <a:t>PROBLEM STATEMENT/OBJECTIVES</a:t>
            </a:r>
            <a:endParaRPr lang="de-DE" sz="2800" b="1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pic>
        <p:nvPicPr>
          <p:cNvPr id="6" name="Picture 10" descr="Image result for 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9" y="2817925"/>
            <a:ext cx="1654302" cy="144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cessing speed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14" y="2686649"/>
            <a:ext cx="1716237" cy="157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 processing erro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20" y="1391388"/>
            <a:ext cx="6028760" cy="3389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odel optimizati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881" y="4780996"/>
            <a:ext cx="1302255" cy="130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ig data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14" y="930129"/>
            <a:ext cx="938795" cy="93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UGE DATA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85" y="930129"/>
            <a:ext cx="922132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0561" y="1913458"/>
            <a:ext cx="226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Handling Large Volumes of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9102" y="4166909"/>
            <a:ext cx="226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Processing Speed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2884" y="6143340"/>
            <a:ext cx="226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Optimization</a:t>
            </a:r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 flipV="1">
            <a:off x="2114361" y="2236624"/>
            <a:ext cx="1046200" cy="1305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114361" y="3541682"/>
            <a:ext cx="1151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3"/>
          </p:cNvCxnSpPr>
          <p:nvPr/>
        </p:nvCxnSpPr>
        <p:spPr>
          <a:xfrm>
            <a:off x="2114361" y="3541682"/>
            <a:ext cx="1272651" cy="1705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0" name="Picture 16" descr="Image result for error machine failed clip art 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17" b="88427" l="4539" r="83602">
                        <a14:foregroundMark x1="10835" y1="80651" x2="29722" y2="80651"/>
                        <a14:foregroundMark x1="29722" y1="80651" x2="68228" y2="77577"/>
                        <a14:foregroundMark x1="68228" y1="77577" x2="72328" y2="79024"/>
                        <a14:foregroundMark x1="37775" y1="17722" x2="10981" y2="71067"/>
                        <a14:foregroundMark x1="10981" y1="71067" x2="25037" y2="84810"/>
                        <a14:foregroundMark x1="25037" y1="84810" x2="47731" y2="84991"/>
                        <a14:foregroundMark x1="47731" y1="84991" x2="70132" y2="82821"/>
                        <a14:foregroundMark x1="70132" y1="82821" x2="83602" y2="88427"/>
                        <a14:foregroundMark x1="44363" y1="5606" x2="46852" y2="3797"/>
                        <a14:foregroundMark x1="4539" y1="85353" x2="10835" y2="86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455" b="8992"/>
          <a:stretch/>
        </p:blipFill>
        <p:spPr bwMode="auto">
          <a:xfrm>
            <a:off x="8993980" y="3797475"/>
            <a:ext cx="2443795" cy="1967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0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3</a:t>
            </a:fld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75098" y="1"/>
            <a:ext cx="10340502" cy="723480"/>
          </a:xfrm>
        </p:spPr>
        <p:txBody>
          <a:bodyPr/>
          <a:lstStyle/>
          <a:p>
            <a:r>
              <a:rPr lang="en-US" sz="2800" b="1" dirty="0"/>
              <a:t>WHY H2O?</a:t>
            </a:r>
            <a:endParaRPr lang="de-DE" sz="28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pic>
        <p:nvPicPr>
          <p:cNvPr id="1026" name="Picture 2" descr="Image result for open source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04" y="1140809"/>
            <a:ext cx="1717416" cy="1532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7955" y="2892644"/>
            <a:ext cx="2482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Best of Breed Open Source Technology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4303760" y="2939728"/>
            <a:ext cx="3415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Agnostic Support for all Common Database and File Types</a:t>
            </a:r>
          </a:p>
        </p:txBody>
      </p:sp>
      <p:pic>
        <p:nvPicPr>
          <p:cNvPr id="1032" name="Picture 8" descr="Image result for data agnostic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08" y="1136517"/>
            <a:ext cx="1538482" cy="1538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792748" y="2891373"/>
            <a:ext cx="2487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Massively Scalable Big Data Analysis</a:t>
            </a:r>
          </a:p>
        </p:txBody>
      </p:sp>
      <p:pic>
        <p:nvPicPr>
          <p:cNvPr id="1034" name="Picture 10" descr="Image result for scalability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748" y="1089432"/>
            <a:ext cx="2550053" cy="158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687423" y="5805118"/>
            <a:ext cx="235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Real-time Data Scoring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3199" y="5528119"/>
            <a:ext cx="3021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In-Memory Processing Responsiveness</a:t>
            </a:r>
          </a:p>
        </p:txBody>
      </p:sp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78" y="3666435"/>
            <a:ext cx="2532127" cy="1901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time logo 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0" b="16505"/>
          <a:stretch/>
        </p:blipFill>
        <p:spPr bwMode="auto">
          <a:xfrm>
            <a:off x="2447436" y="3948193"/>
            <a:ext cx="2667000" cy="18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5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4</a:t>
            </a:fld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2503419" y="869950"/>
            <a:ext cx="7162800" cy="5486400"/>
            <a:chOff x="2209994" y="869950"/>
            <a:chExt cx="7162800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994" y="869950"/>
              <a:ext cx="7162800" cy="5486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7558185" y="2755085"/>
              <a:ext cx="1193929" cy="461665"/>
            </a:xfrm>
            <a:prstGeom prst="rect">
              <a:avLst/>
            </a:prstGeom>
            <a:solidFill>
              <a:srgbClr val="6E6E6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User Defined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Algorithm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04839" y="3681924"/>
              <a:ext cx="1193929" cy="523220"/>
            </a:xfrm>
            <a:prstGeom prst="rect">
              <a:avLst/>
            </a:prstGeom>
            <a:solidFill>
              <a:srgbClr val="6E6E6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User Defined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Algorithm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6588" y="960496"/>
              <a:ext cx="6372807" cy="276999"/>
            </a:xfrm>
            <a:prstGeom prst="rect">
              <a:avLst/>
            </a:prstGeom>
            <a:solidFill>
              <a:srgbClr val="6E6E6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User Defined Algorithm</a:t>
              </a:r>
            </a:p>
          </p:txBody>
        </p:sp>
      </p:grp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75098" y="1"/>
            <a:ext cx="10340502" cy="723480"/>
          </a:xfrm>
        </p:spPr>
        <p:txBody>
          <a:bodyPr/>
          <a:lstStyle/>
          <a:p>
            <a:r>
              <a:rPr lang="en-US" sz="2800" b="1" dirty="0"/>
              <a:t>H2O ARCHITECTURE</a:t>
            </a:r>
            <a:endParaRPr lang="de-DE" sz="2800" b="1" dirty="0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9266" y="6450926"/>
            <a:ext cx="7031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/>
              <a:t>Source: http://docs.h2o.ai/h2o/latest-stable/h2o-docs/architecture.html</a:t>
            </a:r>
          </a:p>
        </p:txBody>
      </p:sp>
    </p:spTree>
    <p:extLst>
      <p:ext uri="{BB962C8B-B14F-4D97-AF65-F5344CB8AC3E}">
        <p14:creationId xmlns:p14="http://schemas.microsoft.com/office/powerpoint/2010/main" val="181351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5</a:t>
            </a:fld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75098" y="1"/>
            <a:ext cx="10340502" cy="723480"/>
          </a:xfrm>
        </p:spPr>
        <p:txBody>
          <a:bodyPr/>
          <a:lstStyle/>
          <a:p>
            <a:r>
              <a:rPr lang="en-US" sz="2800" b="1" dirty="0"/>
              <a:t>GETTING STARTED WITH H2O</a:t>
            </a:r>
            <a:endParaRPr lang="de-DE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73" y="807633"/>
            <a:ext cx="9667965" cy="3478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1" idx="3"/>
            <a:endCxn id="2052" idx="1"/>
          </p:cNvCxnSpPr>
          <p:nvPr/>
        </p:nvCxnSpPr>
        <p:spPr>
          <a:xfrm>
            <a:off x="4398593" y="5251704"/>
            <a:ext cx="1911898" cy="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52" idx="3"/>
            <a:endCxn id="2054" idx="1"/>
          </p:cNvCxnSpPr>
          <p:nvPr/>
        </p:nvCxnSpPr>
        <p:spPr>
          <a:xfrm>
            <a:off x="8615541" y="5253843"/>
            <a:ext cx="1873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048" name="Group 2047"/>
          <p:cNvGrpSpPr/>
          <p:nvPr/>
        </p:nvGrpSpPr>
        <p:grpSpPr>
          <a:xfrm>
            <a:off x="399528" y="4582737"/>
            <a:ext cx="11431697" cy="1342212"/>
            <a:chOff x="408859" y="4480099"/>
            <a:chExt cx="11431697" cy="1342212"/>
          </a:xfrm>
        </p:grpSpPr>
        <p:pic>
          <p:nvPicPr>
            <p:cNvPr id="2052" name="Picture 4" descr="Image result for java virtual machine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9822" y="4684480"/>
              <a:ext cx="2305050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59" y="4657285"/>
              <a:ext cx="1128960" cy="987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h2o.ai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94" b="15155"/>
            <a:stretch/>
          </p:blipFill>
          <p:spPr bwMode="auto">
            <a:xfrm>
              <a:off x="3044202" y="4653006"/>
              <a:ext cx="1363722" cy="9921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COMPUTER CLUSTER 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6641" r="96094">
                          <a14:foregroundMark x1="21484" y1="12500" x2="83984" y2="3516"/>
                          <a14:foregroundMark x1="83984" y1="3516" x2="89844" y2="12109"/>
                          <a14:foregroundMark x1="88672" y1="3516" x2="95703" y2="20703"/>
                          <a14:foregroundMark x1="21875" y1="14063" x2="21875" y2="25000"/>
                          <a14:foregroundMark x1="6641" y1="27344" x2="6641" y2="47656"/>
                          <a14:foregroundMark x1="6641" y1="47656" x2="6641" y2="47656"/>
                          <a14:foregroundMark x1="3906" y1="73047" x2="8203" y2="92578"/>
                          <a14:foregroundMark x1="8203" y1="92578" x2="34375" y2="91016"/>
                          <a14:foregroundMark x1="16016" y1="97266" x2="24219" y2="96875"/>
                          <a14:foregroundMark x1="94141" y1="48047" x2="96094" y2="67969"/>
                          <a14:foregroundMark x1="96094" y1="67969" x2="9609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8344" y="4480099"/>
              <a:ext cx="1342212" cy="1342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/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1537819" y="5149066"/>
              <a:ext cx="1506383" cy="21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22284" y="4779733"/>
              <a:ext cx="1230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INITIATES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51352" y="4789064"/>
              <a:ext cx="16844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ENVIRONMENT</a:t>
              </a:r>
            </a:p>
            <a:p>
              <a:pPr algn="ctr"/>
              <a:endParaRPr lang="en-US" sz="500" b="1" dirty="0"/>
            </a:p>
            <a:p>
              <a:pPr algn="ctr"/>
              <a:r>
                <a:rPr lang="en-US" b="1" dirty="0"/>
                <a:t>SETUP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99222" y="4808380"/>
              <a:ext cx="16844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CLUSTER</a:t>
              </a:r>
            </a:p>
            <a:p>
              <a:pPr algn="ctr"/>
              <a:endParaRPr lang="en-US" sz="500" b="1" dirty="0"/>
            </a:p>
            <a:p>
              <a:pPr algn="ctr"/>
              <a:r>
                <a:rPr lang="en-US" b="1" dirty="0"/>
                <a:t>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4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6</a:t>
            </a:fld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75098" y="1"/>
            <a:ext cx="10340502" cy="723480"/>
          </a:xfrm>
        </p:spPr>
        <p:txBody>
          <a:bodyPr/>
          <a:lstStyle/>
          <a:p>
            <a:r>
              <a:rPr lang="en-US" sz="2800" b="1" dirty="0"/>
              <a:t>IMPLEMENTATION ON H2O</a:t>
            </a:r>
            <a:endParaRPr lang="de-DE" sz="28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" t="10693" r="30037" b="62363"/>
          <a:stretch/>
        </p:blipFill>
        <p:spPr>
          <a:xfrm>
            <a:off x="5576887" y="1096983"/>
            <a:ext cx="6067426" cy="1847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55834" r="31213"/>
          <a:stretch/>
        </p:blipFill>
        <p:spPr>
          <a:xfrm>
            <a:off x="5576887" y="3072355"/>
            <a:ext cx="6067426" cy="302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18" y="1822301"/>
            <a:ext cx="903506" cy="87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ensemble mode data clipart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t="1806" r="61051" b="50972"/>
          <a:stretch/>
        </p:blipFill>
        <p:spPr bwMode="auto">
          <a:xfrm>
            <a:off x="616638" y="823656"/>
            <a:ext cx="851888" cy="86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andom forest algorithm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89" y="2873518"/>
            <a:ext cx="936765" cy="62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deep learning algorithm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1" y="4829227"/>
            <a:ext cx="1035121" cy="88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253" y="3769910"/>
            <a:ext cx="939470" cy="8170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25186" y="1035763"/>
            <a:ext cx="340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HYPER-PARAMETERIZATION/GRID 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9554" y="2097330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OPTIMISED CLUSTERING  ALGORITHMS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2990" y="3018294"/>
            <a:ext cx="302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MODELS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8677" y="3996408"/>
            <a:ext cx="34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BOOSTING MODELS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6600" y="5088184"/>
            <a:ext cx="326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21933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7</a:t>
            </a:fld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75098" y="1"/>
            <a:ext cx="10340502" cy="723480"/>
          </a:xfrm>
        </p:spPr>
        <p:txBody>
          <a:bodyPr/>
          <a:lstStyle/>
          <a:p>
            <a:r>
              <a:rPr lang="en-US" sz="2800" b="1" dirty="0"/>
              <a:t>PROOF OF CONCEPT- RENTHOP DATASET</a:t>
            </a:r>
            <a:endParaRPr lang="de-DE" sz="28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10069" y="3616987"/>
            <a:ext cx="11634281" cy="1723485"/>
            <a:chOff x="175098" y="2818080"/>
            <a:chExt cx="9584166" cy="122318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b="44635"/>
            <a:stretch/>
          </p:blipFill>
          <p:spPr>
            <a:xfrm>
              <a:off x="175098" y="2818080"/>
              <a:ext cx="5938563" cy="122318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b="47155"/>
            <a:stretch/>
          </p:blipFill>
          <p:spPr>
            <a:xfrm>
              <a:off x="5810564" y="2818081"/>
              <a:ext cx="3948700" cy="1223186"/>
            </a:xfrm>
            <a:prstGeom prst="rect">
              <a:avLst/>
            </a:prstGeom>
          </p:spPr>
        </p:pic>
      </p:grpSp>
      <p:sp>
        <p:nvSpPr>
          <p:cNvPr id="20" name="Frame 19"/>
          <p:cNvSpPr/>
          <p:nvPr/>
        </p:nvSpPr>
        <p:spPr>
          <a:xfrm>
            <a:off x="11410950" y="3540868"/>
            <a:ext cx="622165" cy="1799589"/>
          </a:xfrm>
          <a:prstGeom prst="frame">
            <a:avLst>
              <a:gd name="adj1" fmla="val 6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89442" y="3133476"/>
            <a:ext cx="190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Target Variable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52413" y="925835"/>
            <a:ext cx="11791937" cy="2092569"/>
            <a:chOff x="152413" y="925835"/>
            <a:chExt cx="11791937" cy="2092569"/>
          </a:xfrm>
        </p:grpSpPr>
        <p:pic>
          <p:nvPicPr>
            <p:cNvPr id="1028" name="Picture 4" descr="Image result for kaggle.com logo 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2" y="1782953"/>
              <a:ext cx="1762113" cy="800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json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39" y="1274570"/>
              <a:ext cx="1715995" cy="94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renthop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13" y="925835"/>
              <a:ext cx="2076438" cy="6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R 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160" y="1221041"/>
              <a:ext cx="1284365" cy="112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csv logo 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144" y="1221041"/>
              <a:ext cx="1268799" cy="1268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h20.ai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4150" y="1100457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ross 2"/>
            <p:cNvSpPr/>
            <p:nvPr/>
          </p:nvSpPr>
          <p:spPr>
            <a:xfrm>
              <a:off x="1017679" y="1525897"/>
              <a:ext cx="400574" cy="373383"/>
            </a:xfrm>
            <a:prstGeom prst="plus">
              <a:avLst>
                <a:gd name="adj" fmla="val 3902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Striped Right 5"/>
            <p:cNvSpPr/>
            <p:nvPr/>
          </p:nvSpPr>
          <p:spPr>
            <a:xfrm>
              <a:off x="2188352" y="1556330"/>
              <a:ext cx="550941" cy="324288"/>
            </a:xfrm>
            <a:prstGeom prst="stripedRight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Striped Right 15"/>
            <p:cNvSpPr/>
            <p:nvPr/>
          </p:nvSpPr>
          <p:spPr>
            <a:xfrm>
              <a:off x="4818863" y="1577804"/>
              <a:ext cx="550941" cy="324288"/>
            </a:xfrm>
            <a:prstGeom prst="stripedRight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Striped Right 16"/>
            <p:cNvSpPr/>
            <p:nvPr/>
          </p:nvSpPr>
          <p:spPr>
            <a:xfrm>
              <a:off x="7174881" y="1596465"/>
              <a:ext cx="550941" cy="324288"/>
            </a:xfrm>
            <a:prstGeom prst="stripedRight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Striped Right 17"/>
            <p:cNvSpPr/>
            <p:nvPr/>
          </p:nvSpPr>
          <p:spPr>
            <a:xfrm>
              <a:off x="9483794" y="1599277"/>
              <a:ext cx="550941" cy="324288"/>
            </a:xfrm>
            <a:prstGeom prst="stripedRight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4686" y="2095074"/>
              <a:ext cx="40175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78 GB of Data </a:t>
              </a:r>
            </a:p>
            <a:p>
              <a:pPr algn="ctr"/>
              <a:r>
                <a:rPr lang="en-US" b="1" dirty="0"/>
                <a:t>15 Variables and 49,352 Observations</a:t>
              </a:r>
            </a:p>
            <a:p>
              <a:pPr algn="ctr"/>
              <a:r>
                <a:rPr lang="en-US" b="1" dirty="0"/>
                <a:t>&gt; 500,000 Rental Listing 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40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8</a:t>
            </a:fld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75098" y="1"/>
            <a:ext cx="10340502" cy="723480"/>
          </a:xfrm>
        </p:spPr>
        <p:txBody>
          <a:bodyPr/>
          <a:lstStyle/>
          <a:p>
            <a:r>
              <a:rPr lang="en-US" sz="2800" b="1" dirty="0"/>
              <a:t>BENCHMARKING H2O</a:t>
            </a:r>
            <a:endParaRPr lang="de-DE" sz="28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5098" y="1401024"/>
            <a:ext cx="5239243" cy="3818678"/>
            <a:chOff x="428637" y="1204912"/>
            <a:chExt cx="5715001" cy="4238540"/>
          </a:xfrm>
        </p:grpSpPr>
        <p:pic>
          <p:nvPicPr>
            <p:cNvPr id="6" name="Picture 5"/>
            <p:cNvPicPr/>
            <p:nvPr/>
          </p:nvPicPr>
          <p:blipFill rotWithShape="1">
            <a:blip r:embed="rId3"/>
            <a:srcRect r="15849" b="6897"/>
            <a:stretch/>
          </p:blipFill>
          <p:spPr>
            <a:xfrm>
              <a:off x="428637" y="1204912"/>
              <a:ext cx="5715001" cy="39862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/>
            <p:cNvPicPr/>
            <p:nvPr/>
          </p:nvPicPr>
          <p:blipFill rotWithShape="1">
            <a:blip r:embed="rId4"/>
            <a:srcRect t="2" r="3846" b="4248"/>
            <a:stretch/>
          </p:blipFill>
          <p:spPr>
            <a:xfrm>
              <a:off x="428637" y="5191127"/>
              <a:ext cx="5715001" cy="252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8" name="Picture 7"/>
          <p:cNvPicPr/>
          <p:nvPr/>
        </p:nvPicPr>
        <p:blipFill rotWithShape="1">
          <a:blip r:embed="rId5"/>
          <a:srcRect r="16144" b="10741"/>
          <a:stretch/>
        </p:blipFill>
        <p:spPr>
          <a:xfrm>
            <a:off x="5657850" y="1401024"/>
            <a:ext cx="6162675" cy="381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8" name="Picture 8" descr="Image result for system failure error clipart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94" b="91719" l="7500" r="92500">
                        <a14:foregroundMark x1="7500" y1="48906" x2="7500" y2="48906"/>
                        <a14:foregroundMark x1="53750" y1="9063" x2="53750" y2="9063"/>
                        <a14:foregroundMark x1="92656" y1="47031" x2="92656" y2="47031"/>
                        <a14:foregroundMark x1="52812" y1="91719" x2="52812" y2="91719"/>
                        <a14:foregroundMark x1="47031" y1="6094" x2="49375" y2="6094"/>
                        <a14:foregroundMark x1="35781" y1="28281" x2="54219" y2="49219"/>
                        <a14:foregroundMark x1="33906" y1="33125" x2="62656" y2="55313"/>
                        <a14:foregroundMark x1="62656" y1="55313" x2="76406" y2="49219"/>
                        <a14:foregroundMark x1="27813" y1="20938" x2="45313" y2="47969"/>
                        <a14:foregroundMark x1="45313" y1="47969" x2="43125" y2="62031"/>
                        <a14:foregroundMark x1="51719" y1="35000" x2="41250" y2="71406"/>
                        <a14:foregroundMark x1="41250" y1="71406" x2="40781" y2="71875"/>
                        <a14:foregroundMark x1="37031" y1="33125" x2="33906" y2="52188"/>
                        <a14:foregroundMark x1="31563" y1="24531" x2="29688" y2="51563"/>
                        <a14:foregroundMark x1="30938" y1="30781" x2="52344" y2="29531"/>
                        <a14:foregroundMark x1="36406" y1="25156" x2="50625" y2="26406"/>
                        <a14:foregroundMark x1="33906" y1="24531" x2="58594" y2="23438"/>
                        <a14:foregroundMark x1="41875" y1="23906" x2="61563" y2="39375"/>
                        <a14:foregroundMark x1="43750" y1="32656" x2="65313" y2="52812"/>
                        <a14:foregroundMark x1="55469" y1="31406" x2="70156" y2="53438"/>
                        <a14:foregroundMark x1="60313" y1="27656" x2="70156" y2="43594"/>
                        <a14:foregroundMark x1="62187" y1="42344" x2="62187" y2="61406"/>
                        <a14:foregroundMark x1="67813" y1="28906" x2="65313" y2="44219"/>
                        <a14:foregroundMark x1="51094" y1="52188" x2="51094" y2="72500"/>
                        <a14:foregroundMark x1="56094" y1="56563" x2="56094" y2="7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696" y="4648200"/>
            <a:ext cx="15494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thumbs up clipart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274" y="4704397"/>
            <a:ext cx="1437005" cy="143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652545" y="1031692"/>
            <a:ext cx="170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Basic R-Studio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1613" y="1031692"/>
            <a:ext cx="236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R-Studio using H2O</a:t>
            </a:r>
          </a:p>
        </p:txBody>
      </p:sp>
    </p:spTree>
    <p:extLst>
      <p:ext uri="{BB962C8B-B14F-4D97-AF65-F5344CB8AC3E}">
        <p14:creationId xmlns:p14="http://schemas.microsoft.com/office/powerpoint/2010/main" val="307393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5570-BE42-467F-9531-C5CCFABA5EFE}" type="slidenum">
              <a:rPr lang="de-DE" smtClean="0"/>
              <a:t>9</a:t>
            </a:fld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75098" y="1"/>
            <a:ext cx="10340502" cy="723480"/>
          </a:xfrm>
        </p:spPr>
        <p:txBody>
          <a:bodyPr/>
          <a:lstStyle/>
          <a:p>
            <a:r>
              <a:rPr lang="en-US" sz="2800" b="1" dirty="0"/>
              <a:t>THINGS TO EXPLORE WITH H2O</a:t>
            </a:r>
            <a:endParaRPr lang="de-DE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619126" y="1947864"/>
            <a:ext cx="3848100" cy="1138236"/>
            <a:chOff x="495300" y="2205039"/>
            <a:chExt cx="5158340" cy="1604962"/>
          </a:xfrm>
        </p:grpSpPr>
        <p:pic>
          <p:nvPicPr>
            <p:cNvPr id="6146" name="Picture 2" descr="Image result for aws 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" y="2205039"/>
              <a:ext cx="3953108" cy="160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6" descr="Image result for h20.a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408" y="2604769"/>
              <a:ext cx="1205232" cy="1205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162550" y="1639551"/>
            <a:ext cx="3238500" cy="2057400"/>
            <a:chOff x="4657725" y="2230101"/>
            <a:chExt cx="3238500" cy="2057400"/>
          </a:xfrm>
        </p:grpSpPr>
        <p:pic>
          <p:nvPicPr>
            <p:cNvPr id="6148" name="Picture 4" descr="Image result for hdfs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25" y="2230101"/>
              <a:ext cx="323850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6" descr="Image result for h20.a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6574" y="2230101"/>
              <a:ext cx="855377" cy="813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9353550" y="1406315"/>
            <a:ext cx="1956683" cy="1895474"/>
            <a:chOff x="9372600" y="2225465"/>
            <a:chExt cx="1956683" cy="1895474"/>
          </a:xfrm>
        </p:grpSpPr>
        <p:pic>
          <p:nvPicPr>
            <p:cNvPr id="6152" name="Picture 8" descr="Image result for data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2600" y="2225465"/>
              <a:ext cx="1895474" cy="1895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Image result for caution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5074" y="2958892"/>
              <a:ext cx="1204209" cy="1003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95425" y="3362325"/>
            <a:ext cx="237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H2O on </a:t>
            </a:r>
            <a:r>
              <a:rPr lang="en-US" b="1" dirty="0" err="1"/>
              <a:t>Rstudio</a:t>
            </a:r>
            <a:r>
              <a:rPr lang="en-US" b="1" dirty="0"/>
              <a:t> server on AWS environment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2125" y="3390900"/>
            <a:ext cx="2573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Integration with Hadoop:</a:t>
            </a:r>
          </a:p>
          <a:p>
            <a:pPr algn="ctr"/>
            <a:r>
              <a:rPr lang="en-US" b="1" dirty="0"/>
              <a:t>Working on datasets from HDFS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74" y="3396449"/>
            <a:ext cx="268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Caution: Performance Issues working with lower volumes of data on H2O</a:t>
            </a:r>
          </a:p>
        </p:txBody>
      </p:sp>
    </p:spTree>
    <p:extLst>
      <p:ext uri="{BB962C8B-B14F-4D97-AF65-F5344CB8AC3E}">
        <p14:creationId xmlns:p14="http://schemas.microsoft.com/office/powerpoint/2010/main" val="130848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188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PROBLEM STATEMENT/OBJECTIVES</vt:lpstr>
      <vt:lpstr>WHY H2O?</vt:lpstr>
      <vt:lpstr>H2O ARCHITECTURE</vt:lpstr>
      <vt:lpstr>GETTING STARTED WITH H2O</vt:lpstr>
      <vt:lpstr>IMPLEMENTATION ON H2O</vt:lpstr>
      <vt:lpstr>PROOF OF CONCEPT- RENTHOP DATASET</vt:lpstr>
      <vt:lpstr>BENCHMARKING H2O</vt:lpstr>
      <vt:lpstr>THINGS TO EXPLORE WITH H2O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Nagaraju, Pruthvi</cp:lastModifiedBy>
  <cp:revision>566</cp:revision>
  <dcterms:created xsi:type="dcterms:W3CDTF">2016-10-22T17:37:22Z</dcterms:created>
  <dcterms:modified xsi:type="dcterms:W3CDTF">2017-07-08T04:35:36Z</dcterms:modified>
</cp:coreProperties>
</file>