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3/15/2017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3/15/2017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3/15/2017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3/15/2017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55802"/>
            <a:ext cx="9448800" cy="1321637"/>
          </a:xfrm>
        </p:spPr>
        <p:txBody>
          <a:bodyPr>
            <a:normAutofit fontScale="90000"/>
          </a:bodyPr>
          <a:lstStyle/>
          <a:p>
            <a:pPr algn="ctr"/>
            <a:r>
              <a:rPr lang="en-US" sz="4800" b="1" dirty="0">
                <a:solidFill>
                  <a:srgbClr val="C00000"/>
                </a:solidFill>
              </a:rPr>
              <a:t>PRUDENTIAL LIFE INSURANCE RISK ASSESSMENT</a:t>
            </a:r>
          </a:p>
        </p:txBody>
      </p:sp>
      <p:sp>
        <p:nvSpPr>
          <p:cNvPr id="3" name="Subtitle 2"/>
          <p:cNvSpPr>
            <a:spLocks noGrp="1"/>
          </p:cNvSpPr>
          <p:nvPr>
            <p:ph type="subTitle" idx="1"/>
          </p:nvPr>
        </p:nvSpPr>
        <p:spPr>
          <a:xfrm>
            <a:off x="1371600" y="2540000"/>
            <a:ext cx="9448800" cy="4058763"/>
          </a:xfrm>
        </p:spPr>
        <p:txBody>
          <a:bodyPr>
            <a:normAutofit/>
          </a:bodyPr>
          <a:lstStyle/>
          <a:p>
            <a:pPr algn="ctr"/>
            <a:r>
              <a:rPr lang="en-US" sz="2400" b="1" dirty="0">
                <a:solidFill>
                  <a:srgbClr val="C00000"/>
                </a:solidFill>
              </a:rPr>
              <a:t>Mid Term Project</a:t>
            </a:r>
          </a:p>
          <a:p>
            <a:endParaRPr lang="en-US" b="1" dirty="0">
              <a:solidFill>
                <a:srgbClr val="002060"/>
              </a:solidFill>
            </a:endParaRPr>
          </a:p>
          <a:p>
            <a:endParaRPr lang="en-US" b="1" dirty="0">
              <a:solidFill>
                <a:srgbClr val="002060"/>
              </a:solidFill>
            </a:endParaRPr>
          </a:p>
          <a:p>
            <a:r>
              <a:rPr lang="en-US" b="1" dirty="0">
                <a:solidFill>
                  <a:srgbClr val="002060"/>
                </a:solidFill>
              </a:rPr>
              <a:t>								          GROUP 4:</a:t>
            </a:r>
          </a:p>
          <a:p>
            <a:pPr algn="r"/>
            <a:r>
              <a:rPr lang="en-US" b="1" dirty="0">
                <a:solidFill>
                  <a:srgbClr val="002060"/>
                </a:solidFill>
              </a:rPr>
              <a:t>AVINASH YEKKALA</a:t>
            </a:r>
          </a:p>
          <a:p>
            <a:pPr algn="r"/>
            <a:r>
              <a:rPr lang="en-US" b="1" dirty="0">
                <a:solidFill>
                  <a:srgbClr val="002060"/>
                </a:solidFill>
              </a:rPr>
              <a:t>PRUTHVI MUDDAPURAM</a:t>
            </a:r>
          </a:p>
          <a:p>
            <a:pPr algn="r"/>
            <a:r>
              <a:rPr lang="en-US" b="1" dirty="0">
                <a:solidFill>
                  <a:srgbClr val="002060"/>
                </a:solidFill>
              </a:rPr>
              <a:t>NAINI SHAH</a:t>
            </a:r>
          </a:p>
          <a:p>
            <a:pPr algn="r"/>
            <a:r>
              <a:rPr lang="en-US" b="1" dirty="0">
                <a:solidFill>
                  <a:srgbClr val="002060"/>
                </a:solidFill>
              </a:rPr>
              <a:t>NEOLA PINTO</a:t>
            </a:r>
          </a:p>
        </p:txBody>
      </p:sp>
    </p:spTree>
    <p:extLst>
      <p:ext uri="{BB962C8B-B14F-4D97-AF65-F5344CB8AC3E}">
        <p14:creationId xmlns:p14="http://schemas.microsoft.com/office/powerpoint/2010/main" val="363274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7841"/>
            <a:ext cx="10820400" cy="1158240"/>
          </a:xfrm>
        </p:spPr>
        <p:txBody>
          <a:bodyPr>
            <a:normAutofit/>
          </a:bodyPr>
          <a:lstStyle/>
          <a:p>
            <a:pPr algn="l"/>
            <a:r>
              <a:rPr lang="en-US" sz="3600" b="1" u="sng" dirty="0">
                <a:solidFill>
                  <a:schemeClr val="accent4">
                    <a:lumMod val="50000"/>
                  </a:schemeClr>
                </a:solidFill>
              </a:rPr>
              <a:t>Decision </a:t>
            </a:r>
            <a:r>
              <a:rPr lang="en-US" sz="3600" b="1" u="sng" dirty="0" err="1">
                <a:solidFill>
                  <a:schemeClr val="accent4">
                    <a:lumMod val="50000"/>
                  </a:schemeClr>
                </a:solidFill>
              </a:rPr>
              <a:t>TreE</a:t>
            </a:r>
            <a:r>
              <a:rPr lang="en-US" sz="3600" b="1" u="sng" dirty="0">
                <a:solidFill>
                  <a:schemeClr val="accent4">
                    <a:lumMod val="50000"/>
                  </a:schemeClr>
                </a:solidFill>
              </a:rPr>
              <a:t> Construction:</a:t>
            </a:r>
          </a:p>
        </p:txBody>
      </p:sp>
      <p:sp>
        <p:nvSpPr>
          <p:cNvPr id="5" name="Content Placeholder 4"/>
          <p:cNvSpPr>
            <a:spLocks noGrp="1"/>
          </p:cNvSpPr>
          <p:nvPr>
            <p:ph idx="1"/>
          </p:nvPr>
        </p:nvSpPr>
        <p:spPr>
          <a:xfrm>
            <a:off x="685800" y="1520576"/>
            <a:ext cx="10820400" cy="4698110"/>
          </a:xfrm>
        </p:spPr>
        <p:txBody>
          <a:bodyPr/>
          <a:lstStyle/>
          <a:p>
            <a:endParaRPr lang="en-US" dirty="0"/>
          </a:p>
          <a:p>
            <a:endParaRPr lang="en-US" dirty="0"/>
          </a:p>
          <a:p>
            <a:endParaRPr lang="en-US" dirty="0"/>
          </a:p>
          <a:p>
            <a:endParaRPr lang="en-US" dirty="0"/>
          </a:p>
          <a:p>
            <a:endParaRPr lang="en-US" dirty="0"/>
          </a:p>
          <a:p>
            <a:endParaRPr lang="en-US" dirty="0"/>
          </a:p>
          <a:p>
            <a:r>
              <a:rPr lang="en-US" dirty="0">
                <a:solidFill>
                  <a:schemeClr val="accent1">
                    <a:lumMod val="75000"/>
                  </a:schemeClr>
                </a:solidFill>
              </a:rPr>
              <a:t>Accuracy and Correlation</a:t>
            </a:r>
          </a:p>
          <a:p>
            <a:endParaRPr lang="en-US" dirty="0"/>
          </a:p>
          <a:p>
            <a:endParaRPr lang="en-US" dirty="0"/>
          </a:p>
        </p:txBody>
      </p:sp>
      <p:pic>
        <p:nvPicPr>
          <p:cNvPr id="8" name="Content Placeholder 3"/>
          <p:cNvPicPr>
            <a:picLocks noChangeAspect="1"/>
          </p:cNvPicPr>
          <p:nvPr/>
        </p:nvPicPr>
        <p:blipFill>
          <a:blip r:embed="rId2"/>
          <a:stretch>
            <a:fillRect/>
          </a:stretch>
        </p:blipFill>
        <p:spPr>
          <a:xfrm>
            <a:off x="685800" y="1397305"/>
            <a:ext cx="6370815" cy="2472326"/>
          </a:xfrm>
          <a:prstGeom prst="rect">
            <a:avLst/>
          </a:prstGeom>
        </p:spPr>
      </p:pic>
      <p:pic>
        <p:nvPicPr>
          <p:cNvPr id="9" name="Picture 8"/>
          <p:cNvPicPr>
            <a:picLocks noChangeAspect="1"/>
          </p:cNvPicPr>
          <p:nvPr/>
        </p:nvPicPr>
        <p:blipFill>
          <a:blip r:embed="rId3"/>
          <a:stretch>
            <a:fillRect/>
          </a:stretch>
        </p:blipFill>
        <p:spPr>
          <a:xfrm>
            <a:off x="930222" y="4572034"/>
            <a:ext cx="3876675" cy="1485900"/>
          </a:xfrm>
          <a:prstGeom prst="rect">
            <a:avLst/>
          </a:prstGeom>
        </p:spPr>
      </p:pic>
      <p:sp>
        <p:nvSpPr>
          <p:cNvPr id="10" name="Arrow: Right 9"/>
          <p:cNvSpPr/>
          <p:nvPr/>
        </p:nvSpPr>
        <p:spPr>
          <a:xfrm>
            <a:off x="5051319" y="4964255"/>
            <a:ext cx="651353" cy="35072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6096000" y="4368800"/>
            <a:ext cx="5062571" cy="1973157"/>
          </a:xfrm>
          <a:prstGeom prst="rect">
            <a:avLst/>
          </a:prstGeom>
        </p:spPr>
      </p:pic>
    </p:spTree>
    <p:extLst>
      <p:ext uri="{BB962C8B-B14F-4D97-AF65-F5344CB8AC3E}">
        <p14:creationId xmlns:p14="http://schemas.microsoft.com/office/powerpoint/2010/main" val="251806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998" y="764373"/>
            <a:ext cx="10733202" cy="677928"/>
          </a:xfrm>
        </p:spPr>
        <p:txBody>
          <a:bodyPr/>
          <a:lstStyle/>
          <a:p>
            <a:pPr algn="l"/>
            <a:r>
              <a:rPr lang="en-US" b="1" u="sng" dirty="0">
                <a:solidFill>
                  <a:schemeClr val="accent4">
                    <a:lumMod val="50000"/>
                  </a:schemeClr>
                </a:solidFill>
              </a:rPr>
              <a:t>SVM Regression:</a:t>
            </a:r>
          </a:p>
        </p:txBody>
      </p:sp>
      <p:sp>
        <p:nvSpPr>
          <p:cNvPr id="5" name="Content Placeholder 4"/>
          <p:cNvSpPr>
            <a:spLocks noGrp="1"/>
          </p:cNvSpPr>
          <p:nvPr>
            <p:ph idx="1"/>
          </p:nvPr>
        </p:nvSpPr>
        <p:spPr>
          <a:xfrm>
            <a:off x="685800" y="1442302"/>
            <a:ext cx="10820400" cy="4776384"/>
          </a:xfrm>
        </p:spPr>
        <p:txBody>
          <a:bodyPr/>
          <a:lstStyle/>
          <a:p>
            <a:r>
              <a:rPr lang="en-US" dirty="0">
                <a:solidFill>
                  <a:schemeClr val="accent2">
                    <a:lumMod val="50000"/>
                  </a:schemeClr>
                </a:solidFill>
              </a:rPr>
              <a:t>Support Vector Machines are very specific class of algorithms, characterized by usage of kernels, absence of local minima, sparseness of the solution and capacity control obtained by acting on the margin, or on number of support vectors, etc.</a:t>
            </a:r>
          </a:p>
          <a:p>
            <a:r>
              <a:rPr lang="en-US" dirty="0">
                <a:solidFill>
                  <a:schemeClr val="accent2">
                    <a:lumMod val="50000"/>
                  </a:schemeClr>
                </a:solidFill>
              </a:rPr>
              <a:t>Support Vector Machine can be applied to classification as well as regression</a:t>
            </a:r>
          </a:p>
          <a:p>
            <a:r>
              <a:rPr lang="en-US" dirty="0">
                <a:solidFill>
                  <a:schemeClr val="accent2">
                    <a:lumMod val="50000"/>
                  </a:schemeClr>
                </a:solidFill>
              </a:rPr>
              <a:t>The major difference being only the end result where we predict using the SVM regression and using classification we only divide the set of points using hyper plane.</a:t>
            </a: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endParaRPr lang="en-US" dirty="0">
              <a:solidFill>
                <a:schemeClr val="accent2">
                  <a:lumMod val="50000"/>
                </a:schemeClr>
              </a:solidFill>
            </a:endParaRPr>
          </a:p>
        </p:txBody>
      </p:sp>
    </p:spTree>
    <p:extLst>
      <p:ext uri="{BB962C8B-B14F-4D97-AF65-F5344CB8AC3E}">
        <p14:creationId xmlns:p14="http://schemas.microsoft.com/office/powerpoint/2010/main" val="320947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78" y="764373"/>
            <a:ext cx="10704922" cy="1293028"/>
          </a:xfrm>
        </p:spPr>
        <p:txBody>
          <a:bodyPr/>
          <a:lstStyle/>
          <a:p>
            <a:pPr algn="l"/>
            <a:r>
              <a:rPr lang="en-US" b="1" u="sng" dirty="0">
                <a:solidFill>
                  <a:schemeClr val="accent4">
                    <a:lumMod val="50000"/>
                  </a:schemeClr>
                </a:solidFill>
              </a:rPr>
              <a:t>SVM Regression : Steps</a:t>
            </a:r>
          </a:p>
        </p:txBody>
      </p:sp>
      <p:sp>
        <p:nvSpPr>
          <p:cNvPr id="3" name="Content Placeholder 2"/>
          <p:cNvSpPr>
            <a:spLocks noGrp="1"/>
          </p:cNvSpPr>
          <p:nvPr>
            <p:ph idx="1"/>
          </p:nvPr>
        </p:nvSpPr>
        <p:spPr/>
        <p:txBody>
          <a:bodyPr/>
          <a:lstStyle/>
          <a:p>
            <a:r>
              <a:rPr lang="en-US" dirty="0">
                <a:solidFill>
                  <a:schemeClr val="accent2">
                    <a:lumMod val="50000"/>
                  </a:schemeClr>
                </a:solidFill>
              </a:rPr>
              <a:t>Steps involved in building the SVM model for the prudential life insurance dataset are:</a:t>
            </a:r>
          </a:p>
          <a:p>
            <a:pPr marL="457200" indent="-457200">
              <a:buFont typeface="+mj-lt"/>
              <a:buAutoNum type="arabicPeriod"/>
            </a:pPr>
            <a:r>
              <a:rPr lang="en-US" dirty="0">
                <a:solidFill>
                  <a:schemeClr val="accent2">
                    <a:lumMod val="50000"/>
                  </a:schemeClr>
                </a:solidFill>
              </a:rPr>
              <a:t>The preprocessed data obtained after the data cleaning is read into the R Studio.</a:t>
            </a:r>
          </a:p>
          <a:p>
            <a:pPr marL="457200" indent="-457200">
              <a:buFont typeface="+mj-lt"/>
              <a:buAutoNum type="arabicPeriod"/>
            </a:pPr>
            <a:r>
              <a:rPr lang="en-US" dirty="0">
                <a:solidFill>
                  <a:schemeClr val="accent2">
                    <a:lumMod val="50000"/>
                  </a:schemeClr>
                </a:solidFill>
              </a:rPr>
              <a:t>Dimension reduction using Random forest to get rid of insignificant columns.</a:t>
            </a:r>
          </a:p>
          <a:p>
            <a:pPr marL="457200" indent="-457200">
              <a:buFont typeface="+mj-lt"/>
              <a:buAutoNum type="arabicPeriod"/>
            </a:pPr>
            <a:r>
              <a:rPr lang="en-US" dirty="0">
                <a:solidFill>
                  <a:schemeClr val="accent2">
                    <a:lumMod val="50000"/>
                  </a:schemeClr>
                </a:solidFill>
              </a:rPr>
              <a:t>Tuned to get the best cost and gamma values.</a:t>
            </a:r>
          </a:p>
          <a:p>
            <a:pPr marL="457200" indent="-457200">
              <a:buFont typeface="+mj-lt"/>
              <a:buAutoNum type="arabicPeriod"/>
            </a:pPr>
            <a:r>
              <a:rPr lang="en-US" dirty="0">
                <a:solidFill>
                  <a:schemeClr val="accent2">
                    <a:lumMod val="50000"/>
                  </a:schemeClr>
                </a:solidFill>
              </a:rPr>
              <a:t>Build the SVM model based on the above obtained values.</a:t>
            </a:r>
          </a:p>
          <a:p>
            <a:pPr marL="457200" indent="-457200">
              <a:buFont typeface="+mj-lt"/>
              <a:buAutoNum type="arabicPeriod"/>
            </a:pPr>
            <a:r>
              <a:rPr lang="en-US" dirty="0">
                <a:solidFill>
                  <a:schemeClr val="accent2">
                    <a:lumMod val="50000"/>
                  </a:schemeClr>
                </a:solidFill>
              </a:rPr>
              <a:t>Predict the values for the test data sample and using confusion matrix find the accuracy</a:t>
            </a:r>
          </a:p>
          <a:p>
            <a:endParaRPr lang="en-US" dirty="0">
              <a:solidFill>
                <a:schemeClr val="accent2">
                  <a:lumMod val="50000"/>
                </a:schemeClr>
              </a:solidFill>
            </a:endParaRPr>
          </a:p>
        </p:txBody>
      </p:sp>
    </p:spTree>
    <p:extLst>
      <p:ext uri="{BB962C8B-B14F-4D97-AF65-F5344CB8AC3E}">
        <p14:creationId xmlns:p14="http://schemas.microsoft.com/office/powerpoint/2010/main" val="299240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l"/>
            <a:r>
              <a:rPr lang="en-US" b="1" dirty="0">
                <a:solidFill>
                  <a:schemeClr val="accent4">
                    <a:lumMod val="50000"/>
                  </a:schemeClr>
                </a:solidFill>
              </a:rPr>
              <a:t>SVM Regression Code snippet:</a:t>
            </a:r>
          </a:p>
        </p:txBody>
      </p:sp>
      <p:pic>
        <p:nvPicPr>
          <p:cNvPr id="5" name="Content Placeholder 3"/>
          <p:cNvPicPr>
            <a:picLocks noGrp="1" noChangeAspect="1"/>
          </p:cNvPicPr>
          <p:nvPr>
            <p:ph idx="1"/>
          </p:nvPr>
        </p:nvPicPr>
        <p:blipFill>
          <a:blip r:embed="rId2"/>
          <a:stretch>
            <a:fillRect/>
          </a:stretch>
        </p:blipFill>
        <p:spPr>
          <a:xfrm>
            <a:off x="805206" y="1680425"/>
            <a:ext cx="5435339" cy="2241335"/>
          </a:xfrm>
          <a:prstGeom prst="rect">
            <a:avLst/>
          </a:prstGeom>
        </p:spPr>
      </p:pic>
      <p:pic>
        <p:nvPicPr>
          <p:cNvPr id="6" name="Picture 5"/>
          <p:cNvPicPr>
            <a:picLocks noChangeAspect="1"/>
          </p:cNvPicPr>
          <p:nvPr/>
        </p:nvPicPr>
        <p:blipFill>
          <a:blip r:embed="rId3"/>
          <a:stretch>
            <a:fillRect/>
          </a:stretch>
        </p:blipFill>
        <p:spPr>
          <a:xfrm>
            <a:off x="6440126" y="1680425"/>
            <a:ext cx="5132601" cy="2241335"/>
          </a:xfrm>
          <a:prstGeom prst="rect">
            <a:avLst/>
          </a:prstGeom>
        </p:spPr>
      </p:pic>
      <p:pic>
        <p:nvPicPr>
          <p:cNvPr id="7" name="Picture 6"/>
          <p:cNvPicPr>
            <a:picLocks noChangeAspect="1"/>
          </p:cNvPicPr>
          <p:nvPr/>
        </p:nvPicPr>
        <p:blipFill>
          <a:blip r:embed="rId4"/>
          <a:stretch>
            <a:fillRect/>
          </a:stretch>
        </p:blipFill>
        <p:spPr>
          <a:xfrm>
            <a:off x="801770" y="4074160"/>
            <a:ext cx="5438775" cy="2631440"/>
          </a:xfrm>
          <a:prstGeom prst="rect">
            <a:avLst/>
          </a:prstGeom>
        </p:spPr>
      </p:pic>
      <p:pic>
        <p:nvPicPr>
          <p:cNvPr id="8" name="Picture 7"/>
          <p:cNvPicPr>
            <a:picLocks noChangeAspect="1"/>
          </p:cNvPicPr>
          <p:nvPr/>
        </p:nvPicPr>
        <p:blipFill>
          <a:blip r:embed="rId5"/>
          <a:stretch>
            <a:fillRect/>
          </a:stretch>
        </p:blipFill>
        <p:spPr>
          <a:xfrm>
            <a:off x="6359951" y="4074160"/>
            <a:ext cx="5432814" cy="2702560"/>
          </a:xfrm>
          <a:prstGeom prst="rect">
            <a:avLst/>
          </a:prstGeom>
        </p:spPr>
      </p:pic>
    </p:spTree>
    <p:extLst>
      <p:ext uri="{BB962C8B-B14F-4D97-AF65-F5344CB8AC3E}">
        <p14:creationId xmlns:p14="http://schemas.microsoft.com/office/powerpoint/2010/main" val="107666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l"/>
            <a:r>
              <a:rPr lang="en-US" b="1" u="sng" dirty="0">
                <a:solidFill>
                  <a:schemeClr val="accent4">
                    <a:lumMod val="50000"/>
                  </a:schemeClr>
                </a:solidFill>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p:txBody>
          <a:bodyPr/>
          <a:lstStyle/>
          <a:p>
            <a:r>
              <a:rPr lang="en-US" dirty="0">
                <a:solidFill>
                  <a:schemeClr val="accent1">
                    <a:lumMod val="75000"/>
                  </a:schemeClr>
                </a:solidFill>
              </a:rPr>
              <a:t>Based on the regression models we did we found out that we got the best accuracy for decision tree model.</a:t>
            </a:r>
          </a:p>
          <a:p>
            <a:r>
              <a:rPr lang="en-US" dirty="0">
                <a:solidFill>
                  <a:schemeClr val="accent1">
                    <a:lumMod val="75000"/>
                  </a:schemeClr>
                </a:solidFill>
              </a:rPr>
              <a:t>Because, we condensed the data for SVM in order to get output.</a:t>
            </a:r>
          </a:p>
          <a:p>
            <a:r>
              <a:rPr lang="en-US" dirty="0">
                <a:solidFill>
                  <a:schemeClr val="accent1">
                    <a:lumMod val="75000"/>
                  </a:schemeClr>
                </a:solidFill>
              </a:rPr>
              <a:t>The decision tree had accurate percentage of 37.</a:t>
            </a:r>
          </a:p>
        </p:txBody>
      </p:sp>
    </p:spTree>
    <p:extLst>
      <p:ext uri="{BB962C8B-B14F-4D97-AF65-F5344CB8AC3E}">
        <p14:creationId xmlns:p14="http://schemas.microsoft.com/office/powerpoint/2010/main" val="229503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35" y="1126067"/>
            <a:ext cx="10931165" cy="982133"/>
          </a:xfrm>
        </p:spPr>
        <p:txBody>
          <a:bodyPr>
            <a:normAutofit/>
          </a:bodyPr>
          <a:lstStyle/>
          <a:p>
            <a:pPr algn="l"/>
            <a:r>
              <a:rPr lang="en-US" b="1" u="sng" dirty="0">
                <a:solidFill>
                  <a:schemeClr val="accent4">
                    <a:lumMod val="50000"/>
                  </a:schemeClr>
                </a:solidFill>
              </a:rPr>
              <a:t>Data Preprocessing and cleaning:</a:t>
            </a:r>
          </a:p>
        </p:txBody>
      </p:sp>
      <p:sp>
        <p:nvSpPr>
          <p:cNvPr id="3" name="Content Placeholder 2"/>
          <p:cNvSpPr>
            <a:spLocks noGrp="1"/>
          </p:cNvSpPr>
          <p:nvPr>
            <p:ph idx="1"/>
          </p:nvPr>
        </p:nvSpPr>
        <p:spPr>
          <a:xfrm>
            <a:off x="685800" y="2040467"/>
            <a:ext cx="10820400" cy="4178218"/>
          </a:xfrm>
          <a:blipFill>
            <a:blip r:embed="rId2"/>
            <a:tile tx="0" ty="0" sx="100000" sy="100000" flip="none" algn="tl"/>
          </a:blipFill>
        </p:spPr>
        <p:txBody>
          <a:bodyPr/>
          <a:lstStyle/>
          <a:p>
            <a:r>
              <a:rPr lang="en-US" dirty="0">
                <a:solidFill>
                  <a:srgbClr val="C00000"/>
                </a:solidFill>
              </a:rPr>
              <a:t>The Prudential life insurance dataset has 127 independent variables and 1 dependent variables with over 58000 records. These 128 features are either continuous, discrete or categorical in nature.</a:t>
            </a:r>
          </a:p>
          <a:p>
            <a:r>
              <a:rPr lang="en-US" dirty="0">
                <a:solidFill>
                  <a:srgbClr val="C00000"/>
                </a:solidFill>
              </a:rPr>
              <a:t>Categorical variables contain a finite number of categories. It might not have a logical order.   Ex: Product_Info_1</a:t>
            </a:r>
          </a:p>
          <a:p>
            <a:r>
              <a:rPr lang="en-US" dirty="0">
                <a:solidFill>
                  <a:srgbClr val="C00000"/>
                </a:solidFill>
              </a:rPr>
              <a:t>Discrete variables are numeric variables that have a countable number of values between any two values. Ex: Medical_History_1</a:t>
            </a:r>
          </a:p>
          <a:p>
            <a:r>
              <a:rPr lang="en-US" dirty="0">
                <a:solidFill>
                  <a:srgbClr val="C00000"/>
                </a:solidFill>
              </a:rPr>
              <a:t>Continuous variables are numeric variables that have an infinite number of values between any two values. Ex: Product_Info_4</a:t>
            </a:r>
          </a:p>
          <a:p>
            <a:r>
              <a:rPr lang="en-US" dirty="0">
                <a:solidFill>
                  <a:srgbClr val="C00000"/>
                </a:solidFill>
              </a:rPr>
              <a:t>I handled missing data, by taking the mean of that column, provided if the missing data is not more </a:t>
            </a:r>
            <a:r>
              <a:rPr lang="en-US">
                <a:solidFill>
                  <a:srgbClr val="C00000"/>
                </a:solidFill>
              </a:rPr>
              <a:t>than 60</a:t>
            </a:r>
            <a:r>
              <a:rPr lang="en-US" dirty="0">
                <a:solidFill>
                  <a:srgbClr val="C00000"/>
                </a:solidFill>
              </a:rPr>
              <a:t>% of the particular column.</a:t>
            </a: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p:txBody>
      </p:sp>
    </p:spTree>
    <p:extLst>
      <p:ext uri="{BB962C8B-B14F-4D97-AF65-F5344CB8AC3E}">
        <p14:creationId xmlns:p14="http://schemas.microsoft.com/office/powerpoint/2010/main" val="398384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85800" y="482600"/>
            <a:ext cx="10820400" cy="5736085"/>
          </a:xfrm>
        </p:spPr>
        <p:txBody>
          <a:bodyPr>
            <a:normAutofit fontScale="92500" lnSpcReduction="10000"/>
          </a:bodyPr>
          <a:lstStyle/>
          <a:p>
            <a:pPr marL="0" indent="0">
              <a:buNone/>
            </a:pPr>
            <a:endParaRPr lang="en-US" sz="1000" dirty="0"/>
          </a:p>
          <a:p>
            <a:pPr marL="0" indent="0">
              <a:buNone/>
            </a:pPr>
            <a:endParaRPr lang="en-US" sz="1800" dirty="0">
              <a:solidFill>
                <a:srgbClr val="C00000"/>
              </a:solidFill>
            </a:endParaRPr>
          </a:p>
          <a:p>
            <a:pPr marL="0" indent="0">
              <a:buNone/>
            </a:pPr>
            <a:endParaRPr lang="en-US" sz="1800" dirty="0">
              <a:solidFill>
                <a:srgbClr val="C00000"/>
              </a:solidFill>
            </a:endParaRPr>
          </a:p>
          <a:p>
            <a:pPr marL="0" indent="0">
              <a:buNone/>
            </a:pPr>
            <a:r>
              <a:rPr lang="en-US" sz="4400" b="1" u="sng" dirty="0">
                <a:solidFill>
                  <a:schemeClr val="accent4">
                    <a:lumMod val="50000"/>
                  </a:schemeClr>
                </a:solidFill>
              </a:rPr>
              <a:t>Data Preprocessing and cleaning:</a:t>
            </a:r>
            <a:endParaRPr lang="en-US" sz="4300" b="1" u="sng" dirty="0">
              <a:solidFill>
                <a:srgbClr val="C00000"/>
              </a:solidFill>
            </a:endParaRPr>
          </a:p>
          <a:p>
            <a:pPr marL="0" indent="0">
              <a:buNone/>
            </a:pPr>
            <a:r>
              <a:rPr lang="en-US" sz="1800" dirty="0">
                <a:solidFill>
                  <a:srgbClr val="C00000"/>
                </a:solidFill>
              </a:rPr>
              <a:t>To do this, I created a function, which checks for the missing data, rather than doing it manually in excel by filtering the data.</a:t>
            </a:r>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700" dirty="0"/>
          </a:p>
          <a:p>
            <a:r>
              <a:rPr lang="en-US" sz="1800" dirty="0">
                <a:solidFill>
                  <a:srgbClr val="C00000"/>
                </a:solidFill>
              </a:rPr>
              <a:t>When missing data is found out, we need to perform mean operations to fill the missing data in the columns.</a:t>
            </a:r>
          </a:p>
          <a:p>
            <a:endParaRPr lang="en-US" sz="1800" dirty="0">
              <a:solidFill>
                <a:srgbClr val="C00000"/>
              </a:solidFill>
            </a:endParaRPr>
          </a:p>
          <a:p>
            <a:r>
              <a:rPr lang="en-US" sz="1800" dirty="0">
                <a:solidFill>
                  <a:srgbClr val="C00000"/>
                </a:solidFill>
              </a:rPr>
              <a:t>.</a:t>
            </a:r>
          </a:p>
        </p:txBody>
      </p:sp>
      <p:pic>
        <p:nvPicPr>
          <p:cNvPr id="9" name="Picture 8"/>
          <p:cNvPicPr>
            <a:picLocks noChangeAspect="1"/>
          </p:cNvPicPr>
          <p:nvPr/>
        </p:nvPicPr>
        <p:blipFill>
          <a:blip r:embed="rId2"/>
          <a:stretch>
            <a:fillRect/>
          </a:stretch>
        </p:blipFill>
        <p:spPr>
          <a:xfrm>
            <a:off x="1021820" y="2587626"/>
            <a:ext cx="6001150" cy="1848907"/>
          </a:xfrm>
          <a:prstGeom prst="rect">
            <a:avLst/>
          </a:prstGeom>
        </p:spPr>
      </p:pic>
      <p:pic>
        <p:nvPicPr>
          <p:cNvPr id="10" name="Picture 9"/>
          <p:cNvPicPr>
            <a:picLocks noChangeAspect="1"/>
          </p:cNvPicPr>
          <p:nvPr/>
        </p:nvPicPr>
        <p:blipFill>
          <a:blip r:embed="rId3"/>
          <a:stretch>
            <a:fillRect/>
          </a:stretch>
        </p:blipFill>
        <p:spPr>
          <a:xfrm>
            <a:off x="927196" y="5420254"/>
            <a:ext cx="8743950" cy="638175"/>
          </a:xfrm>
          <a:prstGeom prst="rect">
            <a:avLst/>
          </a:prstGeom>
        </p:spPr>
      </p:pic>
      <p:pic>
        <p:nvPicPr>
          <p:cNvPr id="2" name="Picture 1"/>
          <p:cNvPicPr>
            <a:picLocks noChangeAspect="1"/>
          </p:cNvPicPr>
          <p:nvPr/>
        </p:nvPicPr>
        <p:blipFill>
          <a:blip r:embed="rId4"/>
          <a:stretch>
            <a:fillRect/>
          </a:stretch>
        </p:blipFill>
        <p:spPr>
          <a:xfrm>
            <a:off x="7173797" y="2524125"/>
            <a:ext cx="4204355" cy="1809750"/>
          </a:xfrm>
          <a:prstGeom prst="rect">
            <a:avLst/>
          </a:prstGeom>
        </p:spPr>
      </p:pic>
    </p:spTree>
    <p:extLst>
      <p:ext uri="{BB962C8B-B14F-4D97-AF65-F5344CB8AC3E}">
        <p14:creationId xmlns:p14="http://schemas.microsoft.com/office/powerpoint/2010/main" val="279251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764372"/>
            <a:ext cx="11269133" cy="2105827"/>
          </a:xfrm>
        </p:spPr>
        <p:txBody>
          <a:bodyPr/>
          <a:lstStyle/>
          <a:p>
            <a:r>
              <a:rPr lang="en-US" dirty="0"/>
              <a:t>.</a:t>
            </a:r>
          </a:p>
        </p:txBody>
      </p:sp>
      <p:sp>
        <p:nvSpPr>
          <p:cNvPr id="6" name="Content Placeholder 5"/>
          <p:cNvSpPr>
            <a:spLocks noGrp="1"/>
          </p:cNvSpPr>
          <p:nvPr>
            <p:ph idx="1"/>
          </p:nvPr>
        </p:nvSpPr>
        <p:spPr>
          <a:xfrm>
            <a:off x="685800" y="601134"/>
            <a:ext cx="10820400" cy="5617552"/>
          </a:xfrm>
        </p:spPr>
        <p:txBody>
          <a:bodyPr>
            <a:normAutofit fontScale="92500" lnSpcReduction="20000"/>
          </a:bodyPr>
          <a:lstStyle/>
          <a:p>
            <a:endParaRPr lang="en-US" sz="2000" dirty="0">
              <a:solidFill>
                <a:srgbClr val="C00000"/>
              </a:solidFill>
            </a:endParaRPr>
          </a:p>
          <a:p>
            <a:r>
              <a:rPr lang="en-US" sz="4700" b="1" u="sng" dirty="0">
                <a:solidFill>
                  <a:schemeClr val="accent4">
                    <a:lumMod val="50000"/>
                  </a:schemeClr>
                </a:solidFill>
              </a:rPr>
              <a:t>Data Preprocessing and cleaning:</a:t>
            </a:r>
            <a:endParaRPr lang="en-US" sz="4700" dirty="0">
              <a:solidFill>
                <a:srgbClr val="C00000"/>
              </a:solidFill>
            </a:endParaRPr>
          </a:p>
          <a:p>
            <a:endParaRPr lang="en-US" sz="2000" dirty="0">
              <a:solidFill>
                <a:srgbClr val="C00000"/>
              </a:solidFill>
            </a:endParaRPr>
          </a:p>
          <a:p>
            <a:r>
              <a:rPr lang="en-US" sz="2000" dirty="0">
                <a:solidFill>
                  <a:srgbClr val="C00000"/>
                </a:solidFill>
              </a:rPr>
              <a:t>After this we need to convert the categorical to numerical to apply for our regression.</a:t>
            </a:r>
          </a:p>
          <a:p>
            <a:r>
              <a:rPr lang="en-US" sz="2000" dirty="0">
                <a:solidFill>
                  <a:srgbClr val="C00000"/>
                </a:solidFill>
              </a:rPr>
              <a:t>Since, we have approximately 40 categorical columns and each have 4-8 different categories it is not possible to manually create categoric conversion function for each column.</a:t>
            </a:r>
          </a:p>
          <a:p>
            <a:r>
              <a:rPr lang="en-US" sz="2000" dirty="0">
                <a:solidFill>
                  <a:srgbClr val="C00000"/>
                </a:solidFill>
              </a:rPr>
              <a:t>To avoid this problem, I created a Dummy variable categorical function, and applied for all categorical columns</a:t>
            </a:r>
            <a:endParaRPr lang="en-US" dirty="0"/>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solidFill>
                <a:srgbClr val="C00000"/>
              </a:solidFill>
            </a:endParaRPr>
          </a:p>
          <a:p>
            <a:r>
              <a:rPr lang="en-US" dirty="0">
                <a:solidFill>
                  <a:srgbClr val="C00000"/>
                </a:solidFill>
              </a:rPr>
              <a:t>After applying the above function we will get the categorical values converted into numerical values, so that we can apply our regression models.</a:t>
            </a:r>
            <a:r>
              <a:rPr lang="en-US" sz="2400" dirty="0">
                <a:solidFill>
                  <a:srgbClr val="C00000"/>
                </a:solidFill>
              </a:rPr>
              <a:t> </a:t>
            </a:r>
            <a:endParaRPr lang="en-US" dirty="0">
              <a:solidFill>
                <a:srgbClr val="C00000"/>
              </a:solidFill>
            </a:endParaRPr>
          </a:p>
        </p:txBody>
      </p:sp>
      <p:pic>
        <p:nvPicPr>
          <p:cNvPr id="9" name="Picture 8"/>
          <p:cNvPicPr>
            <a:picLocks noChangeAspect="1"/>
          </p:cNvPicPr>
          <p:nvPr/>
        </p:nvPicPr>
        <p:blipFill>
          <a:blip r:embed="rId2"/>
          <a:stretch>
            <a:fillRect/>
          </a:stretch>
        </p:blipFill>
        <p:spPr>
          <a:xfrm>
            <a:off x="1155225" y="3655007"/>
            <a:ext cx="8448675" cy="1524000"/>
          </a:xfrm>
          <a:prstGeom prst="rect">
            <a:avLst/>
          </a:prstGeom>
        </p:spPr>
      </p:pic>
    </p:spTree>
    <p:extLst>
      <p:ext uri="{BB962C8B-B14F-4D97-AF65-F5344CB8AC3E}">
        <p14:creationId xmlns:p14="http://schemas.microsoft.com/office/powerpoint/2010/main" val="257045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8" y="452488"/>
            <a:ext cx="11176262" cy="914400"/>
          </a:xfrm>
        </p:spPr>
        <p:txBody>
          <a:bodyPr/>
          <a:lstStyle/>
          <a:p>
            <a:pPr algn="l"/>
            <a:r>
              <a:rPr lang="en-US" b="1" u="sng" dirty="0">
                <a:solidFill>
                  <a:schemeClr val="accent4">
                    <a:lumMod val="50000"/>
                  </a:schemeClr>
                </a:solidFill>
                <a:effectLst>
                  <a:outerShdw blurRad="38100" dist="38100" dir="2700000" algn="tl">
                    <a:srgbClr val="000000">
                      <a:alpha val="43137"/>
                    </a:srgbClr>
                  </a:outerShdw>
                </a:effectLst>
              </a:rPr>
              <a:t>Multiple Linear Regression:</a:t>
            </a:r>
          </a:p>
        </p:txBody>
      </p:sp>
      <p:sp>
        <p:nvSpPr>
          <p:cNvPr id="3" name="Content Placeholder 2"/>
          <p:cNvSpPr>
            <a:spLocks noGrp="1"/>
          </p:cNvSpPr>
          <p:nvPr>
            <p:ph idx="1"/>
          </p:nvPr>
        </p:nvSpPr>
        <p:spPr>
          <a:xfrm>
            <a:off x="685800" y="1291472"/>
            <a:ext cx="10820400" cy="4927213"/>
          </a:xfrm>
        </p:spPr>
        <p:txBody>
          <a:bodyPr>
            <a:normAutofit fontScale="77500" lnSpcReduction="20000"/>
          </a:bodyPr>
          <a:lstStyle/>
          <a:p>
            <a:r>
              <a:rPr lang="en-US" sz="2400" dirty="0">
                <a:solidFill>
                  <a:schemeClr val="accent1">
                    <a:lumMod val="75000"/>
                  </a:schemeClr>
                </a:solidFill>
              </a:rPr>
              <a:t>Multiple Linear Regression is the most common form of linear regression analysis</a:t>
            </a:r>
          </a:p>
          <a:p>
            <a:r>
              <a:rPr lang="en-US" sz="2400" dirty="0">
                <a:solidFill>
                  <a:schemeClr val="accent1">
                    <a:lumMod val="75000"/>
                  </a:schemeClr>
                </a:solidFill>
              </a:rPr>
              <a:t>As a predictive analysis, the multiple linear regression is used to explain the relationship between one continuous dependent variable from two or more independent variables</a:t>
            </a:r>
          </a:p>
          <a:p>
            <a:r>
              <a:rPr lang="en-US" sz="2400" dirty="0">
                <a:solidFill>
                  <a:schemeClr val="accent1">
                    <a:lumMod val="75000"/>
                  </a:schemeClr>
                </a:solidFill>
              </a:rPr>
              <a:t>The independent variables can be continuous or categorical</a:t>
            </a:r>
          </a:p>
          <a:p>
            <a:pPr algn="just"/>
            <a:r>
              <a:rPr lang="en-US" sz="2400" dirty="0">
                <a:solidFill>
                  <a:schemeClr val="accent1">
                    <a:lumMod val="75000"/>
                  </a:schemeClr>
                </a:solidFill>
              </a:rPr>
              <a:t>Steps involved during building the multiple linear regression model for the prudential life insurance dataset were:</a:t>
            </a:r>
          </a:p>
          <a:p>
            <a:pPr algn="just"/>
            <a:r>
              <a:rPr lang="en-US" sz="2400" dirty="0">
                <a:solidFill>
                  <a:schemeClr val="accent1">
                    <a:lumMod val="75000"/>
                  </a:schemeClr>
                </a:solidFill>
              </a:rPr>
              <a:t>Splitting the cleaned dataset into test dataset and train dataset</a:t>
            </a:r>
          </a:p>
          <a:p>
            <a:pPr algn="just"/>
            <a:r>
              <a:rPr lang="en-US" sz="2400" dirty="0">
                <a:solidFill>
                  <a:schemeClr val="accent1">
                    <a:lumMod val="75000"/>
                  </a:schemeClr>
                </a:solidFill>
              </a:rPr>
              <a:t>Build the first regression model taking all the columns into consideration and checking R-squared, adjusted R-squared values and accuracy of the model</a:t>
            </a:r>
          </a:p>
          <a:p>
            <a:pPr algn="just"/>
            <a:r>
              <a:rPr lang="en-US" sz="2400" dirty="0">
                <a:solidFill>
                  <a:schemeClr val="accent1">
                    <a:lumMod val="75000"/>
                  </a:schemeClr>
                </a:solidFill>
              </a:rPr>
              <a:t>After building the model the accuracy which we were getting was relatively small</a:t>
            </a:r>
          </a:p>
          <a:p>
            <a:pPr algn="just"/>
            <a:r>
              <a:rPr lang="en-US" sz="2400" dirty="0">
                <a:solidFill>
                  <a:schemeClr val="accent1">
                    <a:lumMod val="75000"/>
                  </a:schemeClr>
                </a:solidFill>
              </a:rPr>
              <a:t>Later we used Backward elimination technique, RIDGE regression and Lasso Regression to attain best variables for the model</a:t>
            </a:r>
          </a:p>
          <a:p>
            <a:pPr algn="just"/>
            <a:r>
              <a:rPr lang="en-US" sz="2400" dirty="0">
                <a:solidFill>
                  <a:schemeClr val="accent1">
                    <a:lumMod val="75000"/>
                  </a:schemeClr>
                </a:solidFill>
              </a:rPr>
              <a:t>The final linear regression model i.e. LASSO regression was selected after the R-squared and adjusted R-squared values started to decrease after eliminating more columns but the accuracy increased considerably.</a:t>
            </a:r>
          </a:p>
          <a:p>
            <a:pPr algn="just"/>
            <a:r>
              <a:rPr lang="en-US" sz="2400" dirty="0">
                <a:solidFill>
                  <a:schemeClr val="accent1">
                    <a:lumMod val="75000"/>
                  </a:schemeClr>
                </a:solidFill>
              </a:rPr>
              <a:t>The final model was used to predict the Response variable for the test dataset predicting values anywhere between  1 to 8.</a:t>
            </a:r>
          </a:p>
          <a:p>
            <a:pPr marL="457200" indent="-457200" algn="just">
              <a:buFont typeface="+mj-lt"/>
              <a:buAutoNum type="arabicPeriod"/>
            </a:pPr>
            <a:endParaRPr lang="en-US" sz="2400" dirty="0">
              <a:solidFill>
                <a:schemeClr val="accent1">
                  <a:lumMod val="75000"/>
                </a:schemeClr>
              </a:solidFill>
            </a:endParaRPr>
          </a:p>
          <a:p>
            <a:pPr marL="452628" indent="-342900" algn="just">
              <a:buFont typeface="+mj-lt"/>
              <a:buAutoNum type="arabicPeriod"/>
            </a:pPr>
            <a:endParaRPr lang="en-US" sz="2400" dirty="0">
              <a:solidFill>
                <a:schemeClr val="accent1">
                  <a:lumMod val="75000"/>
                </a:schemeClr>
              </a:solidFill>
            </a:endParaRPr>
          </a:p>
          <a:p>
            <a:pPr marL="457200" indent="-457200" algn="just">
              <a:buFont typeface="+mj-lt"/>
              <a:buAutoNum type="arabicPeriod"/>
            </a:pPr>
            <a:endParaRPr lang="en-US" sz="2400" dirty="0">
              <a:solidFill>
                <a:schemeClr val="accent1">
                  <a:lumMod val="75000"/>
                </a:schemeClr>
              </a:solidFill>
            </a:endParaRPr>
          </a:p>
          <a:p>
            <a:endParaRPr lang="en-US" dirty="0">
              <a:solidFill>
                <a:schemeClr val="accent1">
                  <a:lumMod val="75000"/>
                </a:schemeClr>
              </a:solidFill>
            </a:endParaRPr>
          </a:p>
        </p:txBody>
      </p:sp>
    </p:spTree>
    <p:extLst>
      <p:ext uri="{BB962C8B-B14F-4D97-AF65-F5344CB8AC3E}">
        <p14:creationId xmlns:p14="http://schemas.microsoft.com/office/powerpoint/2010/main" val="170336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66464"/>
          </a:xfrm>
        </p:spPr>
        <p:txBody>
          <a:bodyPr/>
          <a:lstStyle/>
          <a:p>
            <a:pPr algn="l"/>
            <a:r>
              <a:rPr lang="en-US" b="1" u="sng" dirty="0">
                <a:solidFill>
                  <a:schemeClr val="accent4">
                    <a:lumMod val="50000"/>
                  </a:schemeClr>
                </a:solidFill>
              </a:rPr>
              <a:t>CODE AND SUMMARY:</a:t>
            </a:r>
          </a:p>
        </p:txBody>
      </p:sp>
      <p:sp>
        <p:nvSpPr>
          <p:cNvPr id="3" name="Content Placeholder 2"/>
          <p:cNvSpPr>
            <a:spLocks noGrp="1"/>
          </p:cNvSpPr>
          <p:nvPr>
            <p:ph idx="1"/>
          </p:nvPr>
        </p:nvSpPr>
        <p:spPr>
          <a:xfrm>
            <a:off x="685800" y="1630838"/>
            <a:ext cx="10820400" cy="4587848"/>
          </a:xfrm>
        </p:spPr>
        <p:txBody>
          <a:bodyPr/>
          <a:lstStyle/>
          <a:p>
            <a:r>
              <a:rPr lang="en-US" dirty="0">
                <a:solidFill>
                  <a:schemeClr val="accent1">
                    <a:lumMod val="75000"/>
                  </a:schemeClr>
                </a:solidFill>
              </a:rPr>
              <a:t>Code snippet for Linear Model:	</a:t>
            </a:r>
            <a:r>
              <a:rPr lang="en-US" dirty="0"/>
              <a:t>			</a:t>
            </a:r>
            <a:r>
              <a:rPr lang="en-US" dirty="0">
                <a:solidFill>
                  <a:schemeClr val="accent1">
                    <a:lumMod val="75000"/>
                  </a:schemeClr>
                </a:solidFill>
              </a:rPr>
              <a:t>Summary:</a:t>
            </a:r>
          </a:p>
          <a:p>
            <a:endParaRPr lang="en-US" dirty="0"/>
          </a:p>
          <a:p>
            <a:endParaRPr lang="en-US" dirty="0"/>
          </a:p>
        </p:txBody>
      </p:sp>
      <p:pic>
        <p:nvPicPr>
          <p:cNvPr id="4" name="Content Placeholder 7"/>
          <p:cNvPicPr>
            <a:picLocks noChangeAspect="1"/>
          </p:cNvPicPr>
          <p:nvPr/>
        </p:nvPicPr>
        <p:blipFill>
          <a:blip r:embed="rId2"/>
          <a:stretch>
            <a:fillRect/>
          </a:stretch>
        </p:blipFill>
        <p:spPr>
          <a:xfrm>
            <a:off x="808348" y="2077447"/>
            <a:ext cx="6252852" cy="4404633"/>
          </a:xfrm>
          <a:prstGeom prst="rect">
            <a:avLst/>
          </a:prstGeom>
        </p:spPr>
      </p:pic>
      <p:pic>
        <p:nvPicPr>
          <p:cNvPr id="5" name="Picture 4"/>
          <p:cNvPicPr>
            <a:picLocks noChangeAspect="1"/>
          </p:cNvPicPr>
          <p:nvPr/>
        </p:nvPicPr>
        <p:blipFill>
          <a:blip r:embed="rId3"/>
          <a:stretch>
            <a:fillRect/>
          </a:stretch>
        </p:blipFill>
        <p:spPr>
          <a:xfrm>
            <a:off x="7305328" y="2077447"/>
            <a:ext cx="4652992" cy="785117"/>
          </a:xfrm>
          <a:prstGeom prst="rect">
            <a:avLst/>
          </a:prstGeom>
        </p:spPr>
      </p:pic>
      <p:pic>
        <p:nvPicPr>
          <p:cNvPr id="6" name="Picture 5"/>
          <p:cNvPicPr>
            <a:picLocks noChangeAspect="1"/>
          </p:cNvPicPr>
          <p:nvPr/>
        </p:nvPicPr>
        <p:blipFill>
          <a:blip r:embed="rId4"/>
          <a:stretch>
            <a:fillRect/>
          </a:stretch>
        </p:blipFill>
        <p:spPr>
          <a:xfrm>
            <a:off x="7305328" y="3046455"/>
            <a:ext cx="4652992" cy="2779164"/>
          </a:xfrm>
          <a:prstGeom prst="rect">
            <a:avLst/>
          </a:prstGeom>
        </p:spPr>
      </p:pic>
    </p:spTree>
    <p:extLst>
      <p:ext uri="{BB962C8B-B14F-4D97-AF65-F5344CB8AC3E}">
        <p14:creationId xmlns:p14="http://schemas.microsoft.com/office/powerpoint/2010/main" val="269827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l"/>
            <a:r>
              <a:rPr lang="en-US" b="1" u="sng" dirty="0">
                <a:solidFill>
                  <a:schemeClr val="accent4">
                    <a:lumMod val="50000"/>
                  </a:schemeClr>
                </a:solidFill>
              </a:rPr>
              <a:t>CODE AND SUMMARY:</a:t>
            </a:r>
          </a:p>
        </p:txBody>
      </p:sp>
      <p:sp>
        <p:nvSpPr>
          <p:cNvPr id="3" name="Content Placeholder 2"/>
          <p:cNvSpPr>
            <a:spLocks noGrp="1"/>
          </p:cNvSpPr>
          <p:nvPr>
            <p:ph idx="1"/>
          </p:nvPr>
        </p:nvSpPr>
        <p:spPr>
          <a:xfrm>
            <a:off x="520681" y="1901507"/>
            <a:ext cx="10820400" cy="4369565"/>
          </a:xfrm>
        </p:spPr>
        <p:txBody>
          <a:bodyPr/>
          <a:lstStyle/>
          <a:p>
            <a:r>
              <a:rPr lang="en-US" dirty="0">
                <a:solidFill>
                  <a:schemeClr val="accent1">
                    <a:lumMod val="75000"/>
                  </a:schemeClr>
                </a:solidFill>
              </a:rPr>
              <a:t>Code snippet for Linear Model:	   		           Summary:	          </a:t>
            </a:r>
          </a:p>
          <a:p>
            <a:endParaRPr lang="en-US" dirty="0"/>
          </a:p>
        </p:txBody>
      </p:sp>
      <p:pic>
        <p:nvPicPr>
          <p:cNvPr id="4" name="Content Placeholder 4"/>
          <p:cNvPicPr>
            <a:picLocks noChangeAspect="1"/>
          </p:cNvPicPr>
          <p:nvPr/>
        </p:nvPicPr>
        <p:blipFill>
          <a:blip r:embed="rId3"/>
          <a:stretch>
            <a:fillRect/>
          </a:stretch>
        </p:blipFill>
        <p:spPr>
          <a:xfrm>
            <a:off x="591532" y="2281425"/>
            <a:ext cx="6324599" cy="3221568"/>
          </a:xfrm>
          <a:prstGeom prst="rect">
            <a:avLst/>
          </a:prstGeom>
        </p:spPr>
      </p:pic>
      <p:pic>
        <p:nvPicPr>
          <p:cNvPr id="5" name="Picture 4"/>
          <p:cNvPicPr>
            <a:picLocks noChangeAspect="1"/>
          </p:cNvPicPr>
          <p:nvPr/>
        </p:nvPicPr>
        <p:blipFill>
          <a:blip r:embed="rId4"/>
          <a:stretch>
            <a:fillRect/>
          </a:stretch>
        </p:blipFill>
        <p:spPr>
          <a:xfrm>
            <a:off x="7355841" y="2427392"/>
            <a:ext cx="4150360" cy="815811"/>
          </a:xfrm>
          <a:prstGeom prst="rect">
            <a:avLst/>
          </a:prstGeom>
        </p:spPr>
      </p:pic>
      <p:pic>
        <p:nvPicPr>
          <p:cNvPr id="6" name="Picture 5"/>
          <p:cNvPicPr>
            <a:picLocks noChangeAspect="1"/>
          </p:cNvPicPr>
          <p:nvPr/>
        </p:nvPicPr>
        <p:blipFill>
          <a:blip r:embed="rId5"/>
          <a:stretch>
            <a:fillRect/>
          </a:stretch>
        </p:blipFill>
        <p:spPr>
          <a:xfrm>
            <a:off x="7355841" y="3491109"/>
            <a:ext cx="4150360" cy="2779963"/>
          </a:xfrm>
          <a:prstGeom prst="rect">
            <a:avLst/>
          </a:prstGeom>
        </p:spPr>
      </p:pic>
      <p:pic>
        <p:nvPicPr>
          <p:cNvPr id="7" name="Picture 6"/>
          <p:cNvPicPr>
            <a:picLocks noChangeAspect="1"/>
          </p:cNvPicPr>
          <p:nvPr/>
        </p:nvPicPr>
        <p:blipFill>
          <a:blip r:embed="rId6"/>
          <a:stretch>
            <a:fillRect/>
          </a:stretch>
        </p:blipFill>
        <p:spPr>
          <a:xfrm>
            <a:off x="520681" y="6218685"/>
            <a:ext cx="4610561" cy="558794"/>
          </a:xfrm>
          <a:prstGeom prst="rect">
            <a:avLst/>
          </a:prstGeom>
        </p:spPr>
      </p:pic>
      <p:pic>
        <p:nvPicPr>
          <p:cNvPr id="8" name="Picture 7"/>
          <p:cNvPicPr>
            <a:picLocks noChangeAspect="1"/>
          </p:cNvPicPr>
          <p:nvPr/>
        </p:nvPicPr>
        <p:blipFill>
          <a:blip r:embed="rId7"/>
          <a:stretch>
            <a:fillRect/>
          </a:stretch>
        </p:blipFill>
        <p:spPr>
          <a:xfrm>
            <a:off x="520680" y="5692609"/>
            <a:ext cx="4610561" cy="434813"/>
          </a:xfrm>
          <a:prstGeom prst="rect">
            <a:avLst/>
          </a:prstGeom>
        </p:spPr>
      </p:pic>
    </p:spTree>
    <p:extLst>
      <p:ext uri="{BB962C8B-B14F-4D97-AF65-F5344CB8AC3E}">
        <p14:creationId xmlns:p14="http://schemas.microsoft.com/office/powerpoint/2010/main" val="340369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61227"/>
          </a:xfrm>
        </p:spPr>
        <p:txBody>
          <a:bodyPr/>
          <a:lstStyle/>
          <a:p>
            <a:pPr algn="l"/>
            <a:r>
              <a:rPr lang="en-US" b="1" u="sng" dirty="0">
                <a:solidFill>
                  <a:schemeClr val="accent4">
                    <a:lumMod val="50000"/>
                  </a:schemeClr>
                </a:solidFill>
              </a:rPr>
              <a:t>Decision tree regression:</a:t>
            </a:r>
          </a:p>
        </p:txBody>
      </p:sp>
      <p:sp>
        <p:nvSpPr>
          <p:cNvPr id="3" name="Content Placeholder 2"/>
          <p:cNvSpPr>
            <a:spLocks noGrp="1"/>
          </p:cNvSpPr>
          <p:nvPr>
            <p:ph idx="1"/>
          </p:nvPr>
        </p:nvSpPr>
        <p:spPr>
          <a:xfrm>
            <a:off x="685800" y="1625600"/>
            <a:ext cx="10820400" cy="4593085"/>
          </a:xfrm>
        </p:spPr>
        <p:txBody>
          <a:bodyPr>
            <a:normAutofit lnSpcReduction="10000"/>
          </a:bodyPr>
          <a:lstStyle/>
          <a:p>
            <a:r>
              <a:rPr lang="en-US" dirty="0">
                <a:solidFill>
                  <a:schemeClr val="accent1">
                    <a:lumMod val="75000"/>
                  </a:schemeClr>
                </a:solidFill>
              </a:rPr>
              <a:t>Decision Trees are supervised learning method which is used to predict the target variable by applying decision rules based on input variables</a:t>
            </a:r>
          </a:p>
          <a:p>
            <a:r>
              <a:rPr lang="en-US" dirty="0">
                <a:solidFill>
                  <a:schemeClr val="accent1">
                    <a:lumMod val="75000"/>
                  </a:schemeClr>
                </a:solidFill>
              </a:rPr>
              <a:t>Based on the decision rules applied, the dataset is broken down into smaller subsets recursively called recursive partitioning </a:t>
            </a:r>
          </a:p>
          <a:p>
            <a:r>
              <a:rPr lang="en-US" dirty="0">
                <a:solidFill>
                  <a:schemeClr val="accent1">
                    <a:lumMod val="75000"/>
                  </a:schemeClr>
                </a:solidFill>
              </a:rPr>
              <a:t>Eventually a tree is developed with decision nodes and leaf nodes. The root node forms the best predictor</a:t>
            </a:r>
          </a:p>
          <a:p>
            <a:r>
              <a:rPr lang="en-US" dirty="0">
                <a:solidFill>
                  <a:schemeClr val="accent1">
                    <a:lumMod val="75000"/>
                  </a:schemeClr>
                </a:solidFill>
              </a:rPr>
              <a:t>Steps performed in application of decision tree regression on prudential dataset:</a:t>
            </a:r>
          </a:p>
          <a:p>
            <a:pPr marL="0" indent="0">
              <a:buNone/>
            </a:pPr>
            <a:r>
              <a:rPr lang="en-US" dirty="0">
                <a:solidFill>
                  <a:schemeClr val="accent1">
                    <a:lumMod val="75000"/>
                  </a:schemeClr>
                </a:solidFill>
              </a:rPr>
              <a:t>	</a:t>
            </a:r>
            <a:r>
              <a:rPr lang="en-US" sz="1800" dirty="0">
                <a:solidFill>
                  <a:schemeClr val="accent1">
                    <a:lumMod val="75000"/>
                  </a:schemeClr>
                </a:solidFill>
              </a:rPr>
              <a:t>1. Fetch the preprocessed data and split it as test data and train data</a:t>
            </a:r>
          </a:p>
          <a:p>
            <a:pPr marL="0" indent="0">
              <a:buNone/>
            </a:pPr>
            <a:r>
              <a:rPr lang="en-US" sz="1800" dirty="0">
                <a:solidFill>
                  <a:schemeClr val="accent1">
                    <a:lumMod val="75000"/>
                  </a:schemeClr>
                </a:solidFill>
              </a:rPr>
              <a:t>	2. Using </a:t>
            </a:r>
            <a:r>
              <a:rPr lang="en-US" sz="1800" dirty="0" err="1">
                <a:solidFill>
                  <a:schemeClr val="accent1">
                    <a:lumMod val="75000"/>
                  </a:schemeClr>
                </a:solidFill>
              </a:rPr>
              <a:t>rpart</a:t>
            </a:r>
            <a:r>
              <a:rPr lang="en-US" sz="1800" dirty="0">
                <a:solidFill>
                  <a:schemeClr val="accent1">
                    <a:lumMod val="75000"/>
                  </a:schemeClr>
                </a:solidFill>
              </a:rPr>
              <a:t>() train the model on train data</a:t>
            </a:r>
          </a:p>
          <a:p>
            <a:pPr marL="0" indent="0">
              <a:buNone/>
            </a:pPr>
            <a:r>
              <a:rPr lang="en-US" sz="1800" dirty="0">
                <a:solidFill>
                  <a:schemeClr val="accent1">
                    <a:lumMod val="75000"/>
                  </a:schemeClr>
                </a:solidFill>
              </a:rPr>
              <a:t>	3. Render the plots and summary of the model</a:t>
            </a:r>
          </a:p>
          <a:p>
            <a:pPr marL="0" indent="0">
              <a:buNone/>
            </a:pPr>
            <a:r>
              <a:rPr lang="en-US" sz="1800" dirty="0">
                <a:solidFill>
                  <a:schemeClr val="accent1">
                    <a:lumMod val="75000"/>
                  </a:schemeClr>
                </a:solidFill>
              </a:rPr>
              <a:t>	4. Display the cross validation plots and confusion matrix</a:t>
            </a:r>
          </a:p>
          <a:p>
            <a:pPr marL="0" indent="0">
              <a:buNone/>
            </a:pPr>
            <a:r>
              <a:rPr lang="en-US" sz="1800" dirty="0">
                <a:solidFill>
                  <a:schemeClr val="accent1">
                    <a:lumMod val="75000"/>
                  </a:schemeClr>
                </a:solidFill>
              </a:rPr>
              <a:t>	5. Calculate the model accuracy with the actual and predicted values</a:t>
            </a:r>
          </a:p>
          <a:p>
            <a:endParaRPr lang="en-US" dirty="0">
              <a:solidFill>
                <a:schemeClr val="accent1">
                  <a:lumMod val="75000"/>
                </a:schemeClr>
              </a:solidFill>
            </a:endParaRPr>
          </a:p>
          <a:p>
            <a:endParaRPr lang="en-US" dirty="0">
              <a:solidFill>
                <a:schemeClr val="accent1">
                  <a:lumMod val="75000"/>
                </a:schemeClr>
              </a:solidFill>
            </a:endParaRPr>
          </a:p>
        </p:txBody>
      </p:sp>
    </p:spTree>
    <p:extLst>
      <p:ext uri="{BB962C8B-B14F-4D97-AF65-F5344CB8AC3E}">
        <p14:creationId xmlns:p14="http://schemas.microsoft.com/office/powerpoint/2010/main" val="361111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280" y="764373"/>
            <a:ext cx="10916920" cy="932347"/>
          </a:xfrm>
        </p:spPr>
        <p:txBody>
          <a:bodyPr>
            <a:normAutofit fontScale="90000"/>
          </a:bodyPr>
          <a:lstStyle/>
          <a:p>
            <a:pPr algn="l"/>
            <a:r>
              <a:rPr lang="en-US" b="1" dirty="0">
                <a:solidFill>
                  <a:schemeClr val="accent4">
                    <a:lumMod val="50000"/>
                  </a:schemeClr>
                </a:solidFill>
              </a:rPr>
              <a:t>Decision tree regression:</a:t>
            </a:r>
            <a:br>
              <a:rPr lang="en-US" dirty="0"/>
            </a:br>
            <a:r>
              <a:rPr lang="en-US" sz="2800" b="1" dirty="0">
                <a:solidFill>
                  <a:schemeClr val="accent4">
                    <a:lumMod val="50000"/>
                  </a:schemeClr>
                </a:solidFill>
              </a:rPr>
              <a:t>data exploration </a:t>
            </a:r>
            <a:endParaRPr lang="en-US" b="1" dirty="0">
              <a:solidFill>
                <a:schemeClr val="accent4">
                  <a:lumMod val="50000"/>
                </a:schemeClr>
              </a:solidFill>
            </a:endParaRPr>
          </a:p>
        </p:txBody>
      </p:sp>
      <p:sp>
        <p:nvSpPr>
          <p:cNvPr id="3" name="Content Placeholder 2"/>
          <p:cNvSpPr>
            <a:spLocks noGrp="1"/>
          </p:cNvSpPr>
          <p:nvPr>
            <p:ph idx="1"/>
          </p:nvPr>
        </p:nvSpPr>
        <p:spPr>
          <a:xfrm>
            <a:off x="0" y="1696720"/>
            <a:ext cx="11506200" cy="4521965"/>
          </a:xfrm>
        </p:spPr>
        <p:txBody>
          <a:bodyPr/>
          <a:lstStyle/>
          <a:p>
            <a:r>
              <a:rPr lang="en-US" dirty="0">
                <a:solidFill>
                  <a:schemeClr val="accent1">
                    <a:lumMod val="75000"/>
                  </a:schemeClr>
                </a:solidFill>
              </a:rPr>
              <a:t>Data sampling and splitting    </a:t>
            </a:r>
          </a:p>
          <a:p>
            <a:r>
              <a:rPr lang="en-US" dirty="0">
                <a:solidFill>
                  <a:schemeClr val="accent1">
                    <a:lumMod val="75000"/>
                  </a:schemeClr>
                </a:solidFill>
              </a:rPr>
              <a:t>Applying DT Regression and </a:t>
            </a:r>
          </a:p>
          <a:p>
            <a:pPr marL="0" indent="0">
              <a:buNone/>
            </a:pPr>
            <a:r>
              <a:rPr lang="en-US" dirty="0">
                <a:solidFill>
                  <a:schemeClr val="accent1">
                    <a:lumMod val="75000"/>
                  </a:schemeClr>
                </a:solidFill>
              </a:rPr>
              <a:t>   training the model</a:t>
            </a:r>
          </a:p>
          <a:p>
            <a:r>
              <a:rPr lang="en-US" dirty="0">
                <a:solidFill>
                  <a:schemeClr val="accent1">
                    <a:lumMod val="75000"/>
                  </a:schemeClr>
                </a:solidFill>
              </a:rPr>
              <a:t>Model	</a:t>
            </a:r>
            <a:r>
              <a:rPr lang="en-US" dirty="0"/>
              <a:t>			             </a:t>
            </a:r>
            <a:r>
              <a:rPr lang="en-US" dirty="0">
                <a:solidFill>
                  <a:schemeClr val="accent1">
                    <a:lumMod val="75000"/>
                  </a:schemeClr>
                </a:solidFill>
              </a:rPr>
              <a:t>Summary along with variable importance</a:t>
            </a:r>
          </a:p>
          <a:p>
            <a:endParaRPr lang="en-US" dirty="0"/>
          </a:p>
        </p:txBody>
      </p:sp>
      <p:pic>
        <p:nvPicPr>
          <p:cNvPr id="4" name="Picture 3"/>
          <p:cNvPicPr>
            <a:picLocks noChangeAspect="1"/>
          </p:cNvPicPr>
          <p:nvPr/>
        </p:nvPicPr>
        <p:blipFill>
          <a:blip r:embed="rId2"/>
          <a:stretch>
            <a:fillRect/>
          </a:stretch>
        </p:blipFill>
        <p:spPr>
          <a:xfrm>
            <a:off x="5629150" y="1734803"/>
            <a:ext cx="3311649" cy="457200"/>
          </a:xfrm>
          <a:prstGeom prst="rect">
            <a:avLst/>
          </a:prstGeom>
        </p:spPr>
      </p:pic>
      <p:pic>
        <p:nvPicPr>
          <p:cNvPr id="6" name="Content Placeholder 3"/>
          <p:cNvPicPr>
            <a:picLocks noGrp="1" noChangeAspect="1"/>
          </p:cNvPicPr>
          <p:nvPr/>
        </p:nvPicPr>
        <p:blipFill>
          <a:blip r:embed="rId3"/>
          <a:stretch>
            <a:fillRect/>
          </a:stretch>
        </p:blipFill>
        <p:spPr>
          <a:xfrm>
            <a:off x="140971" y="3354136"/>
            <a:ext cx="5547360" cy="2294824"/>
          </a:xfrm>
          <a:prstGeom prst="rect">
            <a:avLst/>
          </a:prstGeom>
        </p:spPr>
      </p:pic>
      <p:pic>
        <p:nvPicPr>
          <p:cNvPr id="7" name="Picture 6"/>
          <p:cNvPicPr>
            <a:picLocks noChangeAspect="1"/>
          </p:cNvPicPr>
          <p:nvPr/>
        </p:nvPicPr>
        <p:blipFill>
          <a:blip r:embed="rId4"/>
          <a:stretch>
            <a:fillRect/>
          </a:stretch>
        </p:blipFill>
        <p:spPr>
          <a:xfrm>
            <a:off x="5899784" y="3384892"/>
            <a:ext cx="5676900" cy="3417333"/>
          </a:xfrm>
          <a:prstGeom prst="rect">
            <a:avLst/>
          </a:prstGeom>
        </p:spPr>
      </p:pic>
      <p:sp>
        <p:nvSpPr>
          <p:cNvPr id="8" name="AutoShape 2" descr="Inline image 1"/>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nline image 1"/>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nline image 1"/>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5"/>
          <a:stretch>
            <a:fillRect/>
          </a:stretch>
        </p:blipFill>
        <p:spPr>
          <a:xfrm>
            <a:off x="147955" y="5980560"/>
            <a:ext cx="4552950" cy="476250"/>
          </a:xfrm>
          <a:prstGeom prst="rect">
            <a:avLst/>
          </a:prstGeom>
        </p:spPr>
      </p:pic>
    </p:spTree>
    <p:extLst>
      <p:ext uri="{BB962C8B-B14F-4D97-AF65-F5344CB8AC3E}">
        <p14:creationId xmlns:p14="http://schemas.microsoft.com/office/powerpoint/2010/main" val="35001355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249</TotalTime>
  <Words>631</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PRUDENTIAL LIFE INSURANCE RISK ASSESSMENT</vt:lpstr>
      <vt:lpstr>Data Preprocessing and cleaning:</vt:lpstr>
      <vt:lpstr>PowerPoint Presentation</vt:lpstr>
      <vt:lpstr>.</vt:lpstr>
      <vt:lpstr>Multiple Linear Regression:</vt:lpstr>
      <vt:lpstr>CODE AND SUMMARY:</vt:lpstr>
      <vt:lpstr>CODE AND SUMMARY:</vt:lpstr>
      <vt:lpstr>Decision tree regression:</vt:lpstr>
      <vt:lpstr>Decision tree regression: data exploration </vt:lpstr>
      <vt:lpstr>Decision TreE Construction:</vt:lpstr>
      <vt:lpstr>SVM Regression:</vt:lpstr>
      <vt:lpstr>SVM Regression : Steps</vt:lpstr>
      <vt:lpstr>SVM Regression Code snippet: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c:title>
  <dc:creator>avinashy27@outlook.com</dc:creator>
  <cp:lastModifiedBy>avinashy27@outlook.com</cp:lastModifiedBy>
  <cp:revision>32</cp:revision>
  <dcterms:created xsi:type="dcterms:W3CDTF">2017-03-15T17:49:52Z</dcterms:created>
  <dcterms:modified xsi:type="dcterms:W3CDTF">2017-03-16T00:42:51Z</dcterms:modified>
</cp:coreProperties>
</file>