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9" r:id="rId3"/>
    <p:sldId id="258" r:id="rId4"/>
    <p:sldId id="268" r:id="rId5"/>
    <p:sldId id="259" r:id="rId6"/>
    <p:sldId id="260" r:id="rId7"/>
    <p:sldId id="261" r:id="rId8"/>
    <p:sldId id="262" r:id="rId9"/>
    <p:sldId id="263" r:id="rId10"/>
    <p:sldId id="264" r:id="rId11"/>
    <p:sldId id="265" r:id="rId12"/>
    <p:sldId id="27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FECB7-8B28-4641-816C-6CD49AE6C694}" v="13" dt="2025-05-14T18:52:17.416"/>
    <p1510:client id="{D8E61234-B2C0-4DE2-8F13-8CAE7F2F6852}" v="12" dt="2025-05-14T18:52:53.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475"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14/05/2025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diatoday.in/" TargetMode="External"/><Relationship Id="rId7" Type="http://schemas.openxmlformats.org/officeDocument/2006/relationships/hyperlink" Target="https://www.realestatetimes.in/" TargetMode="External"/><Relationship Id="rId2" Type="http://schemas.openxmlformats.org/officeDocument/2006/relationships/hyperlink" Target="http://www.rera.gov.in/" TargetMode="External"/><Relationship Id="rId1" Type="http://schemas.openxmlformats.org/officeDocument/2006/relationships/slideLayout" Target="../slideLayouts/slideLayout2.xml"/><Relationship Id="rId6" Type="http://schemas.openxmlformats.org/officeDocument/2006/relationships/hyperlink" Target="https://www.hbr.org/" TargetMode="External"/><Relationship Id="rId5" Type="http://schemas.openxmlformats.org/officeDocument/2006/relationships/hyperlink" Target="https://www.magicbricks.com/" TargetMode="External"/><Relationship Id="rId4" Type="http://schemas.openxmlformats.org/officeDocument/2006/relationships/hyperlink" Target="https://www.techcrunch.co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mohua.gov.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latin typeface="Times New Roman" panose="02020603050405020304" pitchFamily="18" charset="0"/>
                <a:cs typeface="Times New Roman" panose="02020603050405020304" pitchFamily="18" charset="0"/>
              </a:rPr>
              <a:t>PROJECT TITLE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Digital Network for Verified Property Transactions</a:t>
            </a:r>
            <a:endParaRPr lang="en-GB"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0469" y="2721956"/>
            <a:ext cx="3970594" cy="552184"/>
          </a:xfrm>
        </p:spPr>
        <p:txBody>
          <a:bodyPr/>
          <a:lstStyle/>
          <a:p>
            <a:pPr algn="l"/>
            <a:r>
              <a:rPr lang="en-GB" dirty="0">
                <a:latin typeface="Times New Roman" panose="02020603050405020304" pitchFamily="18" charset="0"/>
                <a:cs typeface="Times New Roman" panose="02020603050405020304" pitchFamily="18" charset="0"/>
              </a:rPr>
              <a:t>Batch Number: ISE-02</a:t>
            </a:r>
          </a:p>
          <a:p>
            <a:pPr algn="l"/>
            <a:endParaRPr lang="en-GB"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marR="0" lvl="0" indent="0" algn="ctr" rtl="0">
                        <a:spcBef>
                          <a:spcPts val="0"/>
                        </a:spcBef>
                        <a:spcAft>
                          <a:spcPts val="0"/>
                        </a:spcAft>
                        <a:buFont typeface="+mj-lt"/>
                        <a:buNone/>
                      </a:pPr>
                      <a:r>
                        <a:rPr lang="en-US" sz="1800" u="none" strike="noStrike" cap="none" dirty="0"/>
                        <a:t>20211ISE0014</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Abdul Majeed</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marL="0" marR="0" lvl="0" indent="0" algn="ctr" rtl="0">
                        <a:spcBef>
                          <a:spcPts val="0"/>
                        </a:spcBef>
                        <a:spcAft>
                          <a:spcPts val="0"/>
                        </a:spcAft>
                        <a:buNone/>
                      </a:pPr>
                      <a:r>
                        <a:rPr lang="en-US" sz="1800" u="none" strike="noStrike" cap="none" dirty="0"/>
                        <a:t>20211ISE0019</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Pruthvi Bhat</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marL="0" marR="0" lvl="0" indent="0" algn="ctr" rtl="0">
                        <a:spcBef>
                          <a:spcPts val="0"/>
                        </a:spcBef>
                        <a:spcAft>
                          <a:spcPts val="0"/>
                        </a:spcAft>
                        <a:buNone/>
                      </a:pPr>
                      <a:r>
                        <a:rPr lang="en-US" sz="1800" u="none" strike="noStrike" cap="none" dirty="0"/>
                        <a:t>20211ISE0037</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Hatti Vishnu</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Under the Supervision of,</a:t>
            </a: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Prof. </a:t>
            </a:r>
            <a:r>
              <a:rPr lang="en-US" sz="2000" b="1" i="0" u="none" strike="noStrike" cap="none" dirty="0" err="1">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G.Shanmugarathinam</a:t>
            </a:r>
            <a:endPar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Associate Professor</a:t>
            </a:r>
            <a:endParaRPr lang="en-US" sz="12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lang="en-US" sz="12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lang="en-US" sz="1200" dirty="0">
              <a:latin typeface="Times New Roman" panose="02020603050405020304" pitchFamily="18" charset="0"/>
              <a:ea typeface="Cambria" panose="02040503050406030204" pitchFamily="18" charset="0"/>
              <a:cs typeface="Times New Roman" panose="02020603050405020304" pitchFamily="18" charset="0"/>
            </a:endParaRPr>
          </a:p>
          <a:p>
            <a:pPr algn="l"/>
            <a:endParaRPr lang="en-GB"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a:ea typeface="Verdana"/>
                <a:cs typeface="Times New Roman"/>
              </a:rPr>
              <a:t>CSE7301 Capstone Project</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99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C142ABD8-54D9-C1BB-D174-8EEB8E96FD63}"/>
              </a:ext>
            </a:extLst>
          </p:cNvPr>
          <p:cNvSpPr>
            <a:spLocks noGrp="1" noChangeArrowheads="1"/>
          </p:cNvSpPr>
          <p:nvPr>
            <p:ph idx="1"/>
          </p:nvPr>
        </p:nvSpPr>
        <p:spPr bwMode="auto">
          <a:xfrm>
            <a:off x="812800" y="1357342"/>
            <a:ext cx="1106104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with government-backed property registration ensures legitimate, verified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properties, reducing fraud and misrepresentation.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Automation of processes like document submission and payment processing speeds up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transactions and reduces human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Advanced search tools empower buyers to make informed decisions, while sellers gain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greater exposure and easy listing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Agents benefit from real-time property updates, client communication systems,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 to market analytics.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platform integrates multiple services, reducing fragmentation and improving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market cohesion.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modernizing and simplifying transactions, the platform will drive growth, reduce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fraud, and enhance the efficiency of India’s real estate sector.</a:t>
            </a: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85000" lnSpcReduction="20000"/>
          </a:bodyPr>
          <a:lstStyle/>
          <a:p>
            <a:pPr rtl="0" fontAlgn="base">
              <a:spcBef>
                <a:spcPts val="1400"/>
              </a:spcBef>
              <a:buFont typeface="+mj-lt"/>
              <a:buAutoNum type="arabicPeriod"/>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Real Estate Regulatory Authority (RERA)</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(2022).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Challenges in the Indian Real Estate Market: Transparency and Consumer Protection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Retrieved from </a:t>
            </a:r>
            <a:r>
              <a:rPr lang="en-US" sz="1800" b="0" i="0" u="sng" strike="noStrike" dirty="0">
                <a:solidFill>
                  <a:srgbClr val="0000FF"/>
                </a:solidFill>
                <a:effectLst/>
                <a:latin typeface="Times New Roman" panose="02020603050405020304" pitchFamily="18" charset="0"/>
                <a:cs typeface="Times New Roman" panose="02020603050405020304" pitchFamily="18" charset="0"/>
                <a:hlinkClick r:id="rId2"/>
              </a:rPr>
              <a:t>www.rera.gov.in</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report discusses transparency issues and fraud within the real estate market in India.</a:t>
            </a:r>
          </a:p>
          <a:p>
            <a:pPr rtl="0" fontAlgn="base">
              <a:buFont typeface="+mj-lt"/>
              <a:buAutoNum type="arabicPeriod"/>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India Today</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(2023).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Real Estate Frauds: How Buyers Are Being Misled</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India Today. Retrieved from </a:t>
            </a:r>
            <a:r>
              <a:rPr lang="en-US" sz="1800" b="0" i="0" u="sng" strike="noStrike" dirty="0">
                <a:solidFill>
                  <a:srgbClr val="0000FF"/>
                </a:solidFill>
                <a:effectLst/>
                <a:latin typeface="Times New Roman" panose="02020603050405020304" pitchFamily="18" charset="0"/>
                <a:cs typeface="Times New Roman" panose="02020603050405020304" pitchFamily="18" charset="0"/>
                <a:hlinkClick r:id="rId3"/>
              </a:rPr>
              <a:t>www.indiatoday.in</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article provides insight into how property buyers face challenges with fraud and misinformation in property transactions in India.</a:t>
            </a:r>
          </a:p>
          <a:p>
            <a:pPr rtl="0" fontAlgn="base">
              <a:buFont typeface="+mj-lt"/>
              <a:buAutoNum type="arabicPeriod"/>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TechCrunch</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(2022).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Fragmented Platforms: How Real Estate Tech Struggles to Connect Buyers and Sellers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Retrieved from </a:t>
            </a:r>
            <a:r>
              <a:rPr lang="en-US" sz="1800" b="0" i="0" u="sng" strike="noStrike" dirty="0">
                <a:solidFill>
                  <a:srgbClr val="0000FF"/>
                </a:solidFill>
                <a:effectLst/>
                <a:latin typeface="Times New Roman" panose="02020603050405020304" pitchFamily="18" charset="0"/>
                <a:cs typeface="Times New Roman" panose="02020603050405020304" pitchFamily="18" charset="0"/>
                <a:hlinkClick r:id="rId4"/>
              </a:rPr>
              <a:t>www.techcrunch.com</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article discusses how current platforms in the real estate market fail to provide a seamless experience for both buyers and sellers.</a:t>
            </a:r>
          </a:p>
          <a:p>
            <a:pPr rtl="0" fontAlgn="base">
              <a:buFont typeface="+mj-lt"/>
              <a:buAutoNum type="arabicPeriod"/>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Journal of Real Estate Technology</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(2021).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The Role of AI and Blockchain in Transforming Real Estate Transactions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Journal of Real Estate Technology, 8</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(3), 57-74.</a:t>
            </a:r>
          </a:p>
          <a:p>
            <a:pPr marL="742950" lvl="1" indent="-285750"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study discusses the integration of AI and blockchain technologies in improving transparency and security in global real estate markets.</a:t>
            </a:r>
          </a:p>
          <a:p>
            <a:pPr rtl="0" fontAlgn="base">
              <a:buFont typeface="+mj-lt"/>
              <a:buAutoNum type="arabicPeriod"/>
            </a:pP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MagicBricks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(2022).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State of the Indian Real Estate Market: Trends and Challenges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Retrieved from </a:t>
            </a:r>
            <a:r>
              <a:rPr lang="en-US" sz="1800" b="0" i="0" u="sng" strike="noStrike" dirty="0">
                <a:solidFill>
                  <a:srgbClr val="0000FF"/>
                </a:solidFill>
                <a:effectLst/>
                <a:latin typeface="Times New Roman" panose="02020603050405020304" pitchFamily="18" charset="0"/>
                <a:cs typeface="Times New Roman" panose="02020603050405020304" pitchFamily="18" charset="0"/>
                <a:hlinkClick r:id="rId5"/>
              </a:rPr>
              <a:t>www.magicbricks.com</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report highlights the issues and trends in the Indian real estate market and the shortcomings of existing platforms.</a:t>
            </a:r>
          </a:p>
          <a:p>
            <a:pPr rtl="0" fontAlgn="base">
              <a:buFont typeface="+mj-lt"/>
              <a:buAutoNum type="arabicPeriod"/>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Blockchain in Real Estate: The Future of Property Transactions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(2020).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Harvard Business Review</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Retrieved from </a:t>
            </a:r>
            <a:r>
              <a:rPr lang="en-US" sz="1800" b="0" i="0" u="sng" strike="noStrike" dirty="0">
                <a:solidFill>
                  <a:srgbClr val="0000FF"/>
                </a:solidFill>
                <a:effectLst/>
                <a:latin typeface="Times New Roman" panose="02020603050405020304" pitchFamily="18" charset="0"/>
                <a:cs typeface="Times New Roman" panose="02020603050405020304" pitchFamily="18" charset="0"/>
                <a:hlinkClick r:id="rId6"/>
              </a:rPr>
              <a:t>www.hbr.org</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article discusses how blockchain technology is being explored to ensure transparency in real estate transactions.</a:t>
            </a:r>
          </a:p>
          <a:p>
            <a:pPr rtl="0" fontAlgn="base">
              <a:buFont typeface="+mj-lt"/>
              <a:buAutoNum type="arabicPeriod"/>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Real Estate Times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(2022).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Understanding the Regulatory Environment in India: The Impact of RERA on Property Transactions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Retrieved from </a:t>
            </a:r>
            <a:r>
              <a:rPr lang="en-US" sz="1800" b="0" i="0" u="sng" strike="noStrike" dirty="0">
                <a:solidFill>
                  <a:srgbClr val="0000FF"/>
                </a:solidFill>
                <a:effectLst/>
                <a:latin typeface="Times New Roman" panose="02020603050405020304" pitchFamily="18" charset="0"/>
                <a:cs typeface="Times New Roman" panose="02020603050405020304" pitchFamily="18" charset="0"/>
                <a:hlinkClick r:id="rId7"/>
              </a:rPr>
              <a:t>www.realestatetimes.in</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rtl="0" fontAlgn="base">
              <a:spcAft>
                <a:spcPts val="14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Provides an overview of how RERA has impacted the regulatory framework in India and the increased need for transparent, trustworthy real estate data.</a:t>
            </a:r>
          </a:p>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4ADD8-F6D4-6C66-400B-7ABF9D481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B5561-516D-0624-E81E-DF2A0BD224C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B50BF2F-C74A-6AB8-4B4B-9903993B1026}"/>
              </a:ext>
            </a:extLst>
          </p:cNvPr>
          <p:cNvSpPr>
            <a:spLocks noGrp="1"/>
          </p:cNvSpPr>
          <p:nvPr>
            <p:ph idx="1"/>
          </p:nvPr>
        </p:nvSpPr>
        <p:spPr>
          <a:xfrm>
            <a:off x="812799" y="1073021"/>
            <a:ext cx="10906449" cy="5022978"/>
          </a:xfrm>
        </p:spPr>
        <p:txBody>
          <a:bodyPr>
            <a:noAutofit/>
          </a:bodyPr>
          <a:lstStyle/>
          <a:p>
            <a:pPr rtl="0">
              <a:spcBef>
                <a:spcPts val="1400"/>
              </a:spcBef>
              <a:spcAft>
                <a:spcPts val="1400"/>
              </a:spcAft>
              <a:buNone/>
            </a:pPr>
            <a:br>
              <a:rPr lang="en-US" sz="1600" b="0" dirty="0">
                <a:effectLst/>
              </a:rPr>
            </a:br>
            <a:r>
              <a:rPr lang="en-US" sz="1600" b="1" i="0" u="none" strike="noStrike" dirty="0">
                <a:solidFill>
                  <a:srgbClr val="000000"/>
                </a:solidFill>
                <a:effectLst/>
                <a:latin typeface="Times New Roman" panose="02020603050405020304" pitchFamily="18" charset="0"/>
              </a:rPr>
              <a:t>Additional References of Project:</a:t>
            </a:r>
            <a:endParaRPr lang="en-US" sz="1600" b="0" dirty="0">
              <a:effectLst/>
            </a:endParaRPr>
          </a:p>
          <a:p>
            <a:pPr rtl="0" fontAlgn="base">
              <a:spcBef>
                <a:spcPts val="1400"/>
              </a:spcBef>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rPr>
              <a:t>Government of India - Ministry of Housing and Urban Affairs</a:t>
            </a:r>
            <a:r>
              <a:rPr lang="en-US" sz="1600" b="0" i="0" u="none" strike="noStrike" dirty="0">
                <a:solidFill>
                  <a:srgbClr val="000000"/>
                </a:solidFill>
                <a:effectLst/>
                <a:latin typeface="Times New Roman" panose="02020603050405020304" pitchFamily="18" charset="0"/>
              </a:rPr>
              <a:t>. (2023). </a:t>
            </a:r>
            <a:r>
              <a:rPr lang="en-US" sz="1600" b="0" i="1" u="none" strike="noStrike" dirty="0">
                <a:solidFill>
                  <a:srgbClr val="000000"/>
                </a:solidFill>
                <a:effectLst/>
                <a:latin typeface="Times New Roman" panose="02020603050405020304" pitchFamily="18" charset="0"/>
              </a:rPr>
              <a:t>Housing for All: Policies and Initiatives</a:t>
            </a:r>
            <a:r>
              <a:rPr lang="en-US" sz="1600" b="0" i="0" u="none" strike="noStrike" dirty="0">
                <a:solidFill>
                  <a:srgbClr val="000000"/>
                </a:solidFill>
                <a:effectLst/>
                <a:latin typeface="Times New Roman" panose="02020603050405020304" pitchFamily="18" charset="0"/>
              </a:rPr>
              <a:t>. Retrieved from </a:t>
            </a:r>
            <a:r>
              <a:rPr lang="en-US" sz="1600" b="0" i="0" u="sng" strike="noStrike" dirty="0">
                <a:solidFill>
                  <a:srgbClr val="0000FF"/>
                </a:solidFill>
                <a:effectLst/>
                <a:latin typeface="Times New Roman" panose="02020603050405020304" pitchFamily="18" charset="0"/>
                <a:hlinkClick r:id="rId2"/>
              </a:rPr>
              <a:t>www.mohua.gov.in</a:t>
            </a:r>
            <a:endParaRPr lang="en-US" sz="1600" b="0" i="0" u="none" strike="noStrike" dirty="0">
              <a:solidFill>
                <a:srgbClr val="000000"/>
              </a:solidFill>
              <a:effectLst/>
              <a:latin typeface="Noto Sans Symbols"/>
            </a:endParaRPr>
          </a:p>
          <a:p>
            <a:pPr marL="742950" lvl="1" indent="-285750"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Government publication discussing housing policies and reforms that impact real estate transactions.</a:t>
            </a:r>
            <a:endParaRPr lang="en-US" sz="1600" b="0" i="0" u="none" strike="noStrike" dirty="0">
              <a:solidFill>
                <a:srgbClr val="000000"/>
              </a:solidFill>
              <a:effectLst/>
              <a:latin typeface="Courier New" panose="02070309020205020404" pitchFamily="49" charset="0"/>
            </a:endParaRPr>
          </a:p>
          <a:p>
            <a:pPr rtl="0" fontAlgn="base">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rPr>
              <a:t>KPMG</a:t>
            </a:r>
            <a:r>
              <a:rPr lang="en-US" sz="1600" b="0" i="0" u="none" strike="noStrike" dirty="0">
                <a:solidFill>
                  <a:srgbClr val="000000"/>
                </a:solidFill>
                <a:effectLst/>
                <a:latin typeface="Times New Roman" panose="02020603050405020304" pitchFamily="18" charset="0"/>
              </a:rPr>
              <a:t>. (2021). </a:t>
            </a:r>
            <a:r>
              <a:rPr lang="en-US" sz="1600" b="0" i="1" u="none" strike="noStrike" dirty="0">
                <a:solidFill>
                  <a:srgbClr val="000000"/>
                </a:solidFill>
                <a:effectLst/>
                <a:latin typeface="Times New Roman" panose="02020603050405020304" pitchFamily="18" charset="0"/>
              </a:rPr>
              <a:t>Digital Transformation in the Real Estate Sector: Opportunities and Challenges</a:t>
            </a:r>
            <a:r>
              <a:rPr lang="en-US" sz="1600" b="0" i="0" u="none" strike="noStrike" dirty="0">
                <a:solidFill>
                  <a:srgbClr val="000000"/>
                </a:solidFill>
                <a:effectLst/>
                <a:latin typeface="Times New Roman" panose="02020603050405020304" pitchFamily="18" charset="0"/>
              </a:rPr>
              <a:t>. KPMG Report. Retrieved from www.kpmg.com</a:t>
            </a:r>
            <a:endParaRPr lang="en-US" sz="1600" b="0" i="0" u="none" strike="noStrike" dirty="0">
              <a:solidFill>
                <a:srgbClr val="000000"/>
              </a:solidFill>
              <a:effectLst/>
              <a:latin typeface="Noto Sans Symbols"/>
            </a:endParaRPr>
          </a:p>
          <a:p>
            <a:pPr marL="742950" lvl="1" indent="-285750" rtl="0" fontAlgn="base">
              <a:spcAft>
                <a:spcPts val="140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A report on how the real estate sector is evolving through technology, with a focus on the digitalization of property transactions.</a:t>
            </a:r>
            <a:endParaRPr lang="en-US" sz="1600" b="0" i="0" u="none" strike="noStrike" dirty="0">
              <a:solidFill>
                <a:srgbClr val="000000"/>
              </a:solidFill>
              <a:effectLst/>
              <a:latin typeface="Courier New" panose="02070309020205020404" pitchFamily="49" charset="0"/>
            </a:endParaRPr>
          </a:p>
          <a:p>
            <a:pPr marL="0" indent="0">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4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058D2-E45A-C8E2-7651-FB56147E7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AF5C39-2B97-BE82-A26E-D59DC44F6D89}"/>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542AFAE-0BEE-5402-C288-921A57EB9171}"/>
              </a:ext>
            </a:extLst>
          </p:cNvPr>
          <p:cNvSpPr>
            <a:spLocks noGrp="1"/>
          </p:cNvSpPr>
          <p:nvPr>
            <p:ph idx="1"/>
          </p:nvPr>
        </p:nvSpPr>
        <p:spPr/>
        <p:txBody>
          <a:bodyPr>
            <a:normAutofit lnSpcReduction="10000"/>
          </a:bodyPr>
          <a:lstStyle/>
          <a:p>
            <a:r>
              <a:rPr lang="en-US" sz="1800" dirty="0">
                <a:latin typeface="Times New Roman" panose="02020603050405020304" pitchFamily="18" charset="0"/>
                <a:cs typeface="Times New Roman" panose="02020603050405020304" pitchFamily="18" charset="0"/>
              </a:rPr>
              <a:t>The Indian real estate sector, driven by urban growth and increasing demand, continues to struggle with long-standing challenges such as lack of transparency, bureaucratic delays, and fraudulent transactions. Traditional systems are often manual and involve multiple intermediaries, leading to inefficiencies and mistrust among stakeholders. Current online platforms, though useful for listing and searching properties, do not adequately address issues related to document verification and secure transaction handling.</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significant problem in the market is the widespread occurrence of property document forgery and misrepresentation. Buyers frequently encounter inaccurate listings or incomplete ownership records, which can result in legal complications and financial losses. The absence of verified and accessible property data makes it difficult to confirm the legitimacy of listings, while fragmented systems force users to navigate multiple platforms for different steps of the transaction, increasing confusion and the risk of errors.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To address these issues, the proposed project aims to develop a secure and user-friendly digital platform that streamlines the property transaction process. This platform will allow users to list and search for properties while integrating government APIs to verify property documents and ownership in real-time. By consolidating key services such as listing, search, and document verification into a single interface, the system enhances transparency, reduces fraud, and simplifies property transactions for all parties involved.</a:t>
            </a:r>
          </a:p>
        </p:txBody>
      </p:sp>
    </p:spTree>
    <p:extLst>
      <p:ext uri="{BB962C8B-B14F-4D97-AF65-F5344CB8AC3E}">
        <p14:creationId xmlns:p14="http://schemas.microsoft.com/office/powerpoint/2010/main" val="59415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Existing Methods</a:t>
            </a:r>
          </a:p>
          <a:p>
            <a:pPr algn="just" rtl="0">
              <a:spcBef>
                <a:spcPts val="1400"/>
              </a:spcBef>
              <a:spcAft>
                <a:spcPts val="1400"/>
              </a:spcAft>
            </a:pPr>
            <a:r>
              <a:rPr lang="en-US" sz="1800" b="0" i="0" u="none" strike="noStrike" dirty="0">
                <a:solidFill>
                  <a:srgbClr val="000000"/>
                </a:solidFill>
                <a:effectLst/>
                <a:latin typeface="Times New Roman" panose="02020603050405020304" pitchFamily="18" charset="0"/>
              </a:rPr>
              <a:t>Centralized Government Portals : </a:t>
            </a:r>
          </a:p>
          <a:p>
            <a:pPr marL="0" indent="0" algn="just" rtl="0">
              <a:spcBef>
                <a:spcPts val="1400"/>
              </a:spcBef>
              <a:spcAft>
                <a:spcPts val="1400"/>
              </a:spcAft>
              <a:buNone/>
            </a:pPr>
            <a:r>
              <a:rPr lang="en-US" sz="1800" b="0" i="0" u="none" strike="noStrike" dirty="0">
                <a:solidFill>
                  <a:srgbClr val="000000"/>
                </a:solidFill>
                <a:effectLst/>
                <a:latin typeface="Times New Roman" panose="02020603050405020304" pitchFamily="18" charset="0"/>
              </a:rPr>
              <a:t>Several countries use centralized portals for property registration (e.g., India’s Bhoomi, UK's Land Registry).</a:t>
            </a:r>
          </a:p>
          <a:p>
            <a:pPr marL="0" indent="0" algn="just" rtl="0">
              <a:spcBef>
                <a:spcPts val="1400"/>
              </a:spcBef>
              <a:spcAft>
                <a:spcPts val="1400"/>
              </a:spcAft>
              <a:buNone/>
            </a:pPr>
            <a:endParaRPr lang="en-US" sz="1200" dirty="0"/>
          </a:p>
          <a:p>
            <a:pPr>
              <a:spcBef>
                <a:spcPts val="1400"/>
              </a:spcBef>
              <a:spcAft>
                <a:spcPts val="1400"/>
              </a:spcAft>
            </a:pPr>
            <a:r>
              <a:rPr lang="en-US" sz="1800" dirty="0">
                <a:latin typeface="Times New Roman" panose="02020603050405020304" pitchFamily="18" charset="0"/>
                <a:cs typeface="Times New Roman" panose="02020603050405020304" pitchFamily="18" charset="0"/>
              </a:rPr>
              <a:t>e-Governance Property Databases :</a:t>
            </a:r>
          </a:p>
          <a:p>
            <a:pPr marL="0" indent="0">
              <a:spcBef>
                <a:spcPts val="1400"/>
              </a:spcBef>
              <a:spcAft>
                <a:spcPts val="1400"/>
              </a:spcAft>
              <a:buNone/>
            </a:pPr>
            <a:br>
              <a:rPr lang="en-US" sz="1200" dirty="0"/>
            </a:br>
            <a:r>
              <a:rPr lang="en-US" sz="1800" dirty="0">
                <a:latin typeface="Times New Roman" panose="02020603050405020304" pitchFamily="18" charset="0"/>
                <a:cs typeface="Times New Roman" panose="02020603050405020304" pitchFamily="18" charset="0"/>
              </a:rPr>
              <a:t>Systems like </a:t>
            </a:r>
            <a:r>
              <a:rPr lang="en-US" sz="1800" b="1" dirty="0">
                <a:latin typeface="Times New Roman" panose="02020603050405020304" pitchFamily="18" charset="0"/>
                <a:cs typeface="Times New Roman" panose="02020603050405020304" pitchFamily="18" charset="0"/>
              </a:rPr>
              <a:t>Singapore’s IRAS</a:t>
            </a:r>
            <a:r>
              <a:rPr lang="en-US" sz="1800" dirty="0">
                <a:latin typeface="Times New Roman" panose="02020603050405020304" pitchFamily="18" charset="0"/>
                <a:cs typeface="Times New Roman" panose="02020603050405020304" pitchFamily="18" charset="0"/>
              </a:rPr>
              <a:t> centralize property data across departments to improve access and coordination but still depend on centralized control.</a:t>
            </a:r>
            <a:endParaRPr lang="en-US"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62BF-BB81-2DF4-7C5E-96169B0B98B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a:extLst>
              <a:ext uri="{FF2B5EF4-FFF2-40B4-BE49-F238E27FC236}">
                <a16:creationId xmlns:a16="http://schemas.microsoft.com/office/drawing/2014/main" id="{22FC2B4B-BA9A-AF2D-C37C-A98495661CA5}"/>
              </a:ext>
            </a:extLst>
          </p:cNvPr>
          <p:cNvSpPr>
            <a:spLocks noGrp="1"/>
          </p:cNvSpPr>
          <p:nvPr>
            <p:ph idx="1"/>
          </p:nvPr>
        </p:nvSpPr>
        <p:spPr/>
        <p:txBody>
          <a:bodyPr>
            <a:normAutofit/>
          </a:bodyPr>
          <a:lstStyle/>
          <a:p>
            <a:pPr>
              <a:buNone/>
            </a:pPr>
            <a:r>
              <a:rPr lang="en-IN" sz="2000" b="1" dirty="0">
                <a:latin typeface="Times New Roman" panose="02020603050405020304" pitchFamily="18" charset="0"/>
                <a:cs typeface="Times New Roman" panose="02020603050405020304" pitchFamily="18" charset="0"/>
              </a:rPr>
              <a:t>Advantages of existing methods:</a:t>
            </a:r>
          </a:p>
          <a:p>
            <a:pPr>
              <a:buFont typeface="+mj-lt"/>
              <a:buAutoNum type="arabicPeriod"/>
            </a:pPr>
            <a:r>
              <a:rPr lang="en-IN" sz="2000" dirty="0">
                <a:latin typeface="Times New Roman" panose="02020603050405020304" pitchFamily="18" charset="0"/>
                <a:cs typeface="Times New Roman" panose="02020603050405020304" pitchFamily="18" charset="0"/>
              </a:rPr>
              <a:t>Legal recognition</a:t>
            </a:r>
          </a:p>
          <a:p>
            <a:pPr>
              <a:buFont typeface="+mj-lt"/>
              <a:buAutoNum type="arabicPeriod"/>
            </a:pPr>
            <a:r>
              <a:rPr lang="en-IN" sz="2000" dirty="0">
                <a:latin typeface="Times New Roman" panose="02020603050405020304" pitchFamily="18" charset="0"/>
                <a:cs typeface="Times New Roman" panose="02020603050405020304" pitchFamily="18" charset="0"/>
              </a:rPr>
              <a:t>Regulatory oversight</a:t>
            </a:r>
          </a:p>
          <a:p>
            <a:pPr>
              <a:buFont typeface="+mj-lt"/>
              <a:buAutoNum type="arabicPeriod"/>
            </a:pPr>
            <a:r>
              <a:rPr lang="en-IN" sz="2000" dirty="0">
                <a:latin typeface="Times New Roman" panose="02020603050405020304" pitchFamily="18" charset="0"/>
                <a:cs typeface="Times New Roman" panose="02020603050405020304" pitchFamily="18" charset="0"/>
              </a:rPr>
              <a:t>Standardized procedures</a:t>
            </a:r>
          </a:p>
          <a:p>
            <a:pPr>
              <a:buFont typeface="+mj-lt"/>
              <a:buAutoNum type="arabicPeriod"/>
            </a:pPr>
            <a:r>
              <a:rPr lang="en-IN" sz="2000" dirty="0">
                <a:latin typeface="Times New Roman" panose="02020603050405020304" pitchFamily="18" charset="0"/>
                <a:cs typeface="Times New Roman" panose="02020603050405020304" pitchFamily="18" charset="0"/>
              </a:rPr>
              <a:t>Online accessibility</a:t>
            </a:r>
          </a:p>
          <a:p>
            <a:pPr>
              <a:buFont typeface="+mj-lt"/>
              <a:buAutoNum type="arabicPeriod"/>
            </a:pPr>
            <a:r>
              <a:rPr lang="en-IN" sz="2000" dirty="0">
                <a:latin typeface="Times New Roman" panose="02020603050405020304" pitchFamily="18" charset="0"/>
                <a:cs typeface="Times New Roman" panose="02020603050405020304" pitchFamily="18" charset="0"/>
              </a:rPr>
              <a:t>Centralized data management</a:t>
            </a:r>
          </a:p>
          <a:p>
            <a:pPr>
              <a:buNone/>
            </a:pPr>
            <a:r>
              <a:rPr lang="en-IN" sz="2000" b="1" dirty="0">
                <a:latin typeface="Times New Roman" panose="02020603050405020304" pitchFamily="18" charset="0"/>
                <a:cs typeface="Times New Roman" panose="02020603050405020304" pitchFamily="18" charset="0"/>
              </a:rPr>
              <a:t>Disadvantages of existing methods:</a:t>
            </a:r>
          </a:p>
          <a:p>
            <a:pPr>
              <a:buFont typeface="+mj-lt"/>
              <a:buAutoNum type="arabicPeriod"/>
            </a:pPr>
            <a:r>
              <a:rPr lang="en-IN" sz="2000" dirty="0">
                <a:latin typeface="Times New Roman" panose="02020603050405020304" pitchFamily="18" charset="0"/>
                <a:cs typeface="Times New Roman" panose="02020603050405020304" pitchFamily="18" charset="0"/>
              </a:rPr>
              <a:t>Single point of failure</a:t>
            </a:r>
          </a:p>
          <a:p>
            <a:pPr>
              <a:buFont typeface="+mj-lt"/>
              <a:buAutoNum type="arabicPeriod"/>
            </a:pPr>
            <a:r>
              <a:rPr lang="en-IN" sz="2000" dirty="0">
                <a:latin typeface="Times New Roman" panose="02020603050405020304" pitchFamily="18" charset="0"/>
                <a:cs typeface="Times New Roman" panose="02020603050405020304" pitchFamily="18" charset="0"/>
              </a:rPr>
              <a:t>Risk of corruption</a:t>
            </a:r>
          </a:p>
          <a:p>
            <a:pPr>
              <a:buFont typeface="+mj-lt"/>
              <a:buAutoNum type="arabicPeriod"/>
            </a:pPr>
            <a:r>
              <a:rPr lang="en-IN" sz="2000" dirty="0">
                <a:latin typeface="Times New Roman" panose="02020603050405020304" pitchFamily="18" charset="0"/>
                <a:cs typeface="Times New Roman" panose="02020603050405020304" pitchFamily="18" charset="0"/>
              </a:rPr>
              <a:t>Manual verification delays</a:t>
            </a:r>
          </a:p>
          <a:p>
            <a:pPr>
              <a:buFont typeface="+mj-lt"/>
              <a:buAutoNum type="arabicPeriod"/>
            </a:pPr>
            <a:r>
              <a:rPr lang="en-IN" sz="2000" dirty="0">
                <a:latin typeface="Times New Roman" panose="02020603050405020304" pitchFamily="18" charset="0"/>
                <a:cs typeface="Times New Roman" panose="02020603050405020304" pitchFamily="18" charset="0"/>
              </a:rPr>
              <a:t>Limited transparency</a:t>
            </a:r>
          </a:p>
          <a:p>
            <a:pPr>
              <a:buFont typeface="+mj-lt"/>
              <a:buAutoNum type="arabicPeriod"/>
            </a:pPr>
            <a:r>
              <a:rPr lang="en-IN" sz="2000" dirty="0">
                <a:latin typeface="Times New Roman" panose="02020603050405020304" pitchFamily="18" charset="0"/>
                <a:cs typeface="Times New Roman" panose="02020603050405020304" pitchFamily="18" charset="0"/>
              </a:rPr>
              <a:t>Poor interoperability</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79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p:txBody>
          <a:bodyPr>
            <a:normAutofit/>
          </a:bodyPr>
          <a:lstStyle/>
          <a:p>
            <a:pPr>
              <a:buNone/>
            </a:pPr>
            <a:r>
              <a:rPr lang="en-IN" sz="1600" b="1" dirty="0">
                <a:latin typeface="Times New Roman" panose="02020603050405020304" pitchFamily="18" charset="0"/>
                <a:cs typeface="Times New Roman" panose="02020603050405020304" pitchFamily="18" charset="0"/>
              </a:rPr>
              <a:t>5.1 Full-Stack Architecture</a:t>
            </a:r>
          </a:p>
          <a:p>
            <a:pPr>
              <a:buNone/>
            </a:pPr>
            <a:r>
              <a:rPr lang="en-IN" sz="1600" b="1" dirty="0">
                <a:latin typeface="Times New Roman" panose="02020603050405020304" pitchFamily="18" charset="0"/>
                <a:cs typeface="Times New Roman" panose="02020603050405020304" pitchFamily="18" charset="0"/>
              </a:rPr>
              <a:t>Overview:</a:t>
            </a:r>
            <a:r>
              <a:rPr lang="en-IN" sz="1600" dirty="0">
                <a:latin typeface="Times New Roman" panose="02020603050405020304" pitchFamily="18" charset="0"/>
                <a:cs typeface="Times New Roman" panose="02020603050405020304" pitchFamily="18" charset="0"/>
              </a:rPr>
              <a:t> A responsive web platform built with Next.js, integrating decentralized storage and smart contracts.</a:t>
            </a:r>
            <a:br>
              <a:rPr lang="en-IN"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Features:</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Tailwind CSS for custom, scalable UI styling</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MetaMask-enabled authentication and Ethereum smart contract integration</a:t>
            </a:r>
          </a:p>
          <a:p>
            <a:pPr marL="0" indent="0">
              <a:buNone/>
            </a:pPr>
            <a:endParaRPr lang="en-US" sz="18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5.2 Government Verification</a:t>
            </a:r>
          </a:p>
          <a:p>
            <a:pPr>
              <a:buNone/>
            </a:pPr>
            <a:r>
              <a:rPr lang="en-US" sz="1600" b="1" dirty="0">
                <a:latin typeface="Times New Roman" panose="02020603050405020304" pitchFamily="18" charset="0"/>
                <a:cs typeface="Times New Roman" panose="02020603050405020304" pitchFamily="18" charset="0"/>
              </a:rPr>
              <a:t>Overview:</a:t>
            </a:r>
            <a:r>
              <a:rPr lang="en-US" sz="1600" dirty="0">
                <a:latin typeface="Times New Roman" panose="02020603050405020304" pitchFamily="18" charset="0"/>
                <a:cs typeface="Times New Roman" panose="02020603050405020304" pitchFamily="18" charset="0"/>
              </a:rPr>
              <a:t> Simulates or integrates with official APIs to validate property documents.</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Features: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 dashboard for manual verification if API is unavailable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Supports dynamic integration with government systems</a:t>
            </a:r>
          </a:p>
          <a:p>
            <a:pPr marL="0" indent="0">
              <a:buNone/>
            </a:pPr>
            <a:endParaRPr lang="en-US" sz="18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5.3 Data Flow Diagram</a:t>
            </a:r>
          </a:p>
          <a:p>
            <a:pPr>
              <a:buNone/>
            </a:pPr>
            <a:r>
              <a:rPr lang="en-US" sz="1600" b="1" dirty="0">
                <a:latin typeface="Times New Roman" panose="02020603050405020304" pitchFamily="18" charset="0"/>
                <a:cs typeface="Times New Roman" panose="02020603050405020304" pitchFamily="18" charset="0"/>
              </a:rPr>
              <a:t>Overview:</a:t>
            </a:r>
            <a:r>
              <a:rPr lang="en-US" sz="1600" dirty="0">
                <a:latin typeface="Times New Roman" panose="02020603050405020304" pitchFamily="18" charset="0"/>
                <a:cs typeface="Times New Roman" panose="02020603050405020304" pitchFamily="18" charset="0"/>
              </a:rPr>
              <a:t> Shows the end-to-end flow of document verification and storage.</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Features: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Documents stored on IPFS with hash recorded in smart contracts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Real-time verification status displayed on the frontend</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2">
            <a:extLst>
              <a:ext uri="{FF2B5EF4-FFF2-40B4-BE49-F238E27FC236}">
                <a16:creationId xmlns:a16="http://schemas.microsoft.com/office/drawing/2014/main" id="{A94493BF-452B-5E90-B7FA-46B20141F3CC}"/>
              </a:ext>
            </a:extLst>
          </p:cNvPr>
          <p:cNvSpPr>
            <a:spLocks noGrp="1" noChangeArrowheads="1"/>
          </p:cNvSpPr>
          <p:nvPr>
            <p:ph idx="1"/>
          </p:nvPr>
        </p:nvSpPr>
        <p:spPr bwMode="auto">
          <a:xfrm>
            <a:off x="812800" y="972623"/>
            <a:ext cx="10875349"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Simplified Property Transactions: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platform streamlines the buying, selling, and renting process by automating tasks like document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payments, and verification to reduce delays and errors.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Verified, Trustworthy Data Access: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Buyers and sellers benefit from access to accurate, up-to-date property information, reducing fraud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building confidence in listings.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Tools for All Users: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like powerful search filters, real-time updates, listing management, and communication tools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experience for buyers, sellers, and agents alike.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Insights and Efficiency:</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 estate agents can utilize data analytics and AI-powered recommendations to improve client service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match properties more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and Scalable Platform:</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ensures user security through encryption and verification while aiming for broad adoption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across India, including rural and urban markets.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p>
        </p:txBody>
      </p:sp>
      <p:pic>
        <p:nvPicPr>
          <p:cNvPr id="6" name="Content Placeholder 5" descr="A computer screen shot of a black screen&#10;&#10;AI-generated content may be incorrect.">
            <a:extLst>
              <a:ext uri="{FF2B5EF4-FFF2-40B4-BE49-F238E27FC236}">
                <a16:creationId xmlns:a16="http://schemas.microsoft.com/office/drawing/2014/main" id="{0621FDEC-ED84-5BE2-CE8D-9900D8D8F8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0896" y="1096702"/>
            <a:ext cx="7951807" cy="4953000"/>
          </a:xfrm>
        </p:spPr>
      </p:pic>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p>
        </p:txBody>
      </p:sp>
      <p:pic>
        <p:nvPicPr>
          <p:cNvPr id="6" name="Content Placeholder 5" descr="A graph with colorful labels">
            <a:extLst>
              <a:ext uri="{FF2B5EF4-FFF2-40B4-BE49-F238E27FC236}">
                <a16:creationId xmlns:a16="http://schemas.microsoft.com/office/drawing/2014/main" id="{4A6C9BED-6030-68D6-283C-608A51462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709" y="1088020"/>
            <a:ext cx="9664861" cy="4942389"/>
          </a:xfr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 Outcomes</a:t>
            </a:r>
          </a:p>
        </p:txBody>
      </p:sp>
      <p:sp>
        <p:nvSpPr>
          <p:cNvPr id="4" name="Rectangle 1">
            <a:extLst>
              <a:ext uri="{FF2B5EF4-FFF2-40B4-BE49-F238E27FC236}">
                <a16:creationId xmlns:a16="http://schemas.microsoft.com/office/drawing/2014/main" id="{ED2C848F-4409-6EC6-7B80-C7B1A07D15F4}"/>
              </a:ext>
            </a:extLst>
          </p:cNvPr>
          <p:cNvSpPr>
            <a:spLocks noGrp="1" noChangeArrowheads="1"/>
          </p:cNvSpPr>
          <p:nvPr>
            <p:ph idx="1"/>
          </p:nvPr>
        </p:nvSpPr>
        <p:spPr bwMode="auto">
          <a:xfrm>
            <a:off x="812800" y="1282624"/>
            <a:ext cx="580094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Transparency</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Simplified Transactions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Transactions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Greater Reach for Sellers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Buyer Experience</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Operational Efficiency for Agents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Growth and Scalability</a:t>
            </a: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149</TotalTime>
  <Words>1229</Words>
  <Application>Microsoft Office PowerPoint</Application>
  <PresentationFormat>Widescreen</PresentationFormat>
  <Paragraphs>118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Bioinformatics</vt:lpstr>
      <vt:lpstr>PROJECT TITLE  The Digital Network for Verified Property Transactions</vt:lpstr>
      <vt:lpstr>Introduction</vt:lpstr>
      <vt:lpstr>Literature Review</vt:lpstr>
      <vt:lpstr>Literature Review</vt:lpstr>
      <vt:lpstr>Proposed Method</vt:lpstr>
      <vt:lpstr>Objectives</vt:lpstr>
      <vt:lpstr>Methodology</vt:lpstr>
      <vt:lpstr>Timeline of Project</vt:lpstr>
      <vt:lpstr>Expected Outcomes</vt:lpstr>
      <vt:lpstr>Conclusion</vt:lpstr>
      <vt:lpstr>References</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vwh123@outlook.com</cp:lastModifiedBy>
  <cp:revision>28</cp:revision>
  <dcterms:created xsi:type="dcterms:W3CDTF">2023-03-16T03:26:27Z</dcterms:created>
  <dcterms:modified xsi:type="dcterms:W3CDTF">2025-05-14T18:53:23Z</dcterms:modified>
</cp:coreProperties>
</file>