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9" r:id="rId7"/>
    <p:sldId id="260" r:id="rId8"/>
    <p:sldId id="261" r:id="rId9"/>
    <p:sldId id="262" r:id="rId10"/>
    <p:sldId id="263" r:id="rId11"/>
    <p:sldId id="272" r:id="rId12"/>
    <p:sldId id="280" r:id="rId13"/>
    <p:sldId id="264" r:id="rId14"/>
    <p:sldId id="270" r:id="rId15"/>
    <p:sldId id="271" r:id="rId16"/>
    <p:sldId id="265" r:id="rId17"/>
    <p:sldId id="273" r:id="rId18"/>
    <p:sldId id="275" r:id="rId19"/>
    <p:sldId id="276" r:id="rId20"/>
    <p:sldId id="277" r:id="rId21"/>
    <p:sldId id="274" r:id="rId22"/>
    <p:sldId id="266" r:id="rId23"/>
    <p:sldId id="267" r:id="rId24"/>
    <p:sldId id="278" r:id="rId25"/>
    <p:sldId id="279" r:id="rId26"/>
  </p:sldIdLst>
  <p:sldSz cx="9144000" cy="6858000" type="screen4x3"/>
  <p:notesSz cx="6858000" cy="9144000"/>
  <p:embeddedFontLst>
    <p:embeddedFont>
      <p:font typeface="Helvetica Neue" panose="02000503000000020004"/>
      <p:regular r:id="rId30"/>
    </p:embeddedFont>
    <p:embeddedFont>
      <p:font typeface="Helvetica Neue" panose="020005030000000200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56"/>
  </p:normalViewPr>
  <p:slideViewPr>
    <p:cSldViewPr snapToGrid="0">
      <p:cViewPr varScale="1">
        <p:scale>
          <a:sx n="112" d="100"/>
          <a:sy n="112" d="100"/>
        </p:scale>
        <p:origin x="174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9" name="Google Shape;7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 name="Google Shape;19;p14"/>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4406900"/>
            <a:ext cx="8229600" cy="130442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16"/>
          <p:cNvSpPr txBox="1">
            <a:spLocks noGrp="1"/>
          </p:cNvSpPr>
          <p:nvPr>
            <p:ph type="body" idx="1"/>
          </p:nvPr>
        </p:nvSpPr>
        <p:spPr>
          <a:xfrm>
            <a:off x="457200" y="2906713"/>
            <a:ext cx="8229600" cy="14366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2" name="Google Shape;3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8" name="Google Shape;38;p17"/>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609600"/>
            <a:ext cx="8229600" cy="8080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7" name="Google Shape;47;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8" name="Google Shape;4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457200" y="792162"/>
            <a:ext cx="8229600" cy="96043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6"/>
        <p:cNvGrpSpPr/>
        <p:nvPr/>
      </p:nvGrpSpPr>
      <p:grpSpPr>
        <a:xfrm>
          <a:off x="0" y="0"/>
          <a:ext cx="0" cy="0"/>
          <a:chOff x="0" y="0"/>
          <a:chExt cx="0" cy="0"/>
        </a:xfrm>
      </p:grpSpPr>
      <p:sp>
        <p:nvSpPr>
          <p:cNvPr id="57" name="Google Shape;5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457200" y="762000"/>
            <a:ext cx="3008313" cy="673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21"/>
          <p:cNvSpPr txBox="1">
            <a:spLocks noGrp="1"/>
          </p:cNvSpPr>
          <p:nvPr>
            <p:ph type="body" idx="1"/>
          </p:nvPr>
        </p:nvSpPr>
        <p:spPr>
          <a:xfrm>
            <a:off x="3575050" y="762000"/>
            <a:ext cx="5111750" cy="53641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3" name="Google Shape;63;p21"/>
          <p:cNvSpPr txBox="1">
            <a:spLocks noGrp="1"/>
          </p:cNvSpPr>
          <p:nvPr>
            <p:ph type="body" idx="2"/>
          </p:nvPr>
        </p:nvSpPr>
        <p:spPr>
          <a:xfrm>
            <a:off x="457200" y="1524000"/>
            <a:ext cx="3008313" cy="46021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4" name="Google Shape;6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22"/>
          <p:cNvSpPr>
            <a:spLocks noGrp="1"/>
          </p:cNvSpPr>
          <p:nvPr>
            <p:ph type="pic" idx="2"/>
          </p:nvPr>
        </p:nvSpPr>
        <p:spPr>
          <a:xfrm>
            <a:off x="1792288" y="838199"/>
            <a:ext cx="5486400" cy="3889375"/>
          </a:xfrm>
          <a:prstGeom prst="rect">
            <a:avLst/>
          </a:prstGeom>
          <a:noFill/>
          <a:ln>
            <a:noFill/>
          </a:ln>
        </p:spPr>
      </p:sp>
      <p:sp>
        <p:nvSpPr>
          <p:cNvPr id="70" name="Google Shape;70;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4"/>
        <p:cNvGrpSpPr/>
        <p:nvPr/>
      </p:nvGrpSpPr>
      <p:grpSpPr>
        <a:xfrm>
          <a:off x="0" y="0"/>
          <a:ext cx="0" cy="0"/>
          <a:chOff x="0" y="0"/>
          <a:chExt cx="0" cy="0"/>
        </a:xfrm>
      </p:grpSpPr>
      <p:pic>
        <p:nvPicPr>
          <p:cNvPr id="75" name="Google Shape;75;p23" descr="title.png"/>
          <p:cNvPicPr preferRelativeResize="0"/>
          <p:nvPr/>
        </p:nvPicPr>
        <p:blipFill rotWithShape="1">
          <a:blip r:embed="rId2"/>
          <a:srcRect/>
          <a:stretch>
            <a:fillRect/>
          </a:stretch>
        </p:blipFill>
        <p:spPr>
          <a:xfrm>
            <a:off x="0" y="-6350"/>
            <a:ext cx="9144000" cy="6858000"/>
          </a:xfrm>
          <a:prstGeom prst="rect">
            <a:avLst/>
          </a:prstGeom>
          <a:noFill/>
          <a:ln>
            <a:noFill/>
          </a:ln>
        </p:spPr>
      </p:pic>
      <p:pic>
        <p:nvPicPr>
          <p:cNvPr id="76" name="Google Shape;76;p23" descr="title.png"/>
          <p:cNvPicPr preferRelativeResize="0"/>
          <p:nvPr/>
        </p:nvPicPr>
        <p:blipFill rotWithShape="1">
          <a:blip r:embed="rId2"/>
          <a:srcRect/>
          <a:stretch>
            <a:fillRect/>
          </a:stretch>
        </p:blipFill>
        <p:spPr>
          <a:xfrm>
            <a:off x="0" y="0"/>
            <a:ext cx="9144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11" name="Google Shape;1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
        <p:nvSpPr>
          <p:cNvPr id="14" name="Google Shape;14;p13"/>
          <p:cNvSpPr txBox="1">
            <a:spLocks noGrp="1"/>
          </p:cNvSpPr>
          <p:nvPr>
            <p:ph type="title"/>
          </p:nvPr>
        </p:nvSpPr>
        <p:spPr>
          <a:xfrm>
            <a:off x="457200" y="762000"/>
            <a:ext cx="82296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1pPr>
            <a:lvl2pPr marR="0" lvl="1"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2pPr>
            <a:lvl3pPr marR="0" lvl="2"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3pPr>
            <a:lvl4pPr marR="0" lvl="3"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4pPr>
            <a:lvl5pPr marR="0" lvl="4"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5pPr>
            <a:lvl6pPr marR="0" lvl="5"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6pPr>
            <a:lvl7pPr marR="0" lvl="6"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7pPr>
            <a:lvl8pPr marR="0" lvl="7"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8pPr>
            <a:lvl9pPr marR="0" lvl="8" algn="ctr" rtl="0">
              <a:spcBef>
                <a:spcPts val="0"/>
              </a:spcBef>
              <a:spcAft>
                <a:spcPts val="0"/>
              </a:spcAft>
              <a:buSzPts val="1400"/>
              <a:buNone/>
              <a:defRPr sz="3600" b="0" i="0" u="none" strike="noStrike" cap="none">
                <a:solidFill>
                  <a:srgbClr val="C12030"/>
                </a:solidFill>
                <a:latin typeface="Helvetica Neue" panose="02000503000000020004"/>
                <a:ea typeface="Helvetica Neue" panose="02000503000000020004"/>
                <a:cs typeface="Helvetica Neue" panose="02000503000000020004"/>
                <a:sym typeface="Helvetica Neue" panose="02000503000000020004"/>
              </a:defRPr>
            </a:lvl9pPr>
          </a:lstStyle>
          <a:p/>
        </p:txBody>
      </p:sp>
      <p:pic>
        <p:nvPicPr>
          <p:cNvPr id="15" name="Google Shape;15;p13" descr="red_neu_logo.png"/>
          <p:cNvPicPr preferRelativeResize="0"/>
          <p:nvPr/>
        </p:nvPicPr>
        <p:blipFill rotWithShape="1">
          <a:blip r:embed="rId10"/>
          <a:srcRect/>
          <a:stretch>
            <a:fillRect/>
          </a:stretch>
        </p:blipFill>
        <p:spPr>
          <a:xfrm>
            <a:off x="457200" y="274638"/>
            <a:ext cx="2743200" cy="258762"/>
          </a:xfrm>
          <a:prstGeom prst="rect">
            <a:avLst/>
          </a:prstGeom>
          <a:noFill/>
          <a:ln>
            <a:noFill/>
          </a:ln>
        </p:spPr>
      </p:pic>
      <p:cxnSp>
        <p:nvCxnSpPr>
          <p:cNvPr id="16" name="Google Shape;16;p13"/>
          <p:cNvCxnSpPr/>
          <p:nvPr/>
        </p:nvCxnSpPr>
        <p:spPr>
          <a:xfrm>
            <a:off x="457200" y="609600"/>
            <a:ext cx="8229600" cy="0"/>
          </a:xfrm>
          <a:prstGeom prst="straightConnector1">
            <a:avLst/>
          </a:prstGeom>
          <a:noFill/>
          <a:ln w="25400" cap="flat" cmpd="sng">
            <a:solidFill>
              <a:srgbClr val="D8D8D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hyperlink" Target="https://kisanvedika.bighaat.com/news-updates/11-major-problems-faced-by-indian-farmers-in-agriculture-in-2023/" TargetMode="External"/><Relationship Id="rId1" Type="http://schemas.openxmlformats.org/officeDocument/2006/relationships/hyperlink" Target="https://ecogardener.com/blogs/news/8-gardening-challenges-and-how-to-solve-the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 descr="Image result for neu logo"/>
          <p:cNvPicPr preferRelativeResize="0"/>
          <p:nvPr/>
        </p:nvPicPr>
        <p:blipFill rotWithShape="1">
          <a:blip r:embed="rId1"/>
          <a:srcRect/>
          <a:stretch>
            <a:fillRect/>
          </a:stretch>
        </p:blipFill>
        <p:spPr>
          <a:xfrm>
            <a:off x="457200" y="685800"/>
            <a:ext cx="1995855" cy="1995855"/>
          </a:xfrm>
          <a:prstGeom prst="rect">
            <a:avLst/>
          </a:prstGeom>
          <a:noFill/>
          <a:ln>
            <a:noFill/>
          </a:ln>
        </p:spPr>
      </p:pic>
      <p:sp>
        <p:nvSpPr>
          <p:cNvPr id="82" name="Google Shape;82;p1"/>
          <p:cNvSpPr txBox="1">
            <a:spLocks noGrp="1"/>
          </p:cNvSpPr>
          <p:nvPr>
            <p:ph type="ctrTitle"/>
          </p:nvPr>
        </p:nvSpPr>
        <p:spPr>
          <a:xfrm>
            <a:off x="457200" y="2271944"/>
            <a:ext cx="8153400" cy="2940136"/>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4000" b="1">
                <a:solidFill>
                  <a:schemeClr val="dk1"/>
                </a:solidFill>
              </a:rPr>
              <a:t>ITC 6000 </a:t>
            </a:r>
            <a:br>
              <a:rPr lang="en-US" sz="4000" b="1">
                <a:solidFill>
                  <a:schemeClr val="dk1"/>
                </a:solidFill>
              </a:rPr>
            </a:br>
            <a:r>
              <a:rPr lang="en-US" sz="4000" b="1">
                <a:solidFill>
                  <a:schemeClr val="dk1"/>
                </a:solidFill>
              </a:rPr>
              <a:t>Database Management Systems</a:t>
            </a:r>
            <a:br>
              <a:rPr lang="en-US" sz="4000" b="1">
                <a:solidFill>
                  <a:schemeClr val="dk1"/>
                </a:solidFill>
              </a:rPr>
            </a:br>
            <a:r>
              <a:rPr lang="en-US" sz="4000" b="1">
                <a:solidFill>
                  <a:schemeClr val="dk1"/>
                </a:solidFill>
              </a:rPr>
              <a:t>Final Project Presentation</a:t>
            </a:r>
            <a:br>
              <a:rPr lang="en-US" sz="4000" b="1">
                <a:solidFill>
                  <a:schemeClr val="dk1"/>
                </a:solidFill>
              </a:rPr>
            </a:br>
            <a:r>
              <a:rPr lang="en-US" sz="4000" b="1">
                <a:solidFill>
                  <a:schemeClr val="dk1"/>
                </a:solidFill>
              </a:rPr>
              <a:t>Year Term 2023 Fall-B</a:t>
            </a:r>
            <a:br>
              <a:rPr lang="en-US" sz="4000" b="1">
                <a:solidFill>
                  <a:schemeClr val="dk1"/>
                </a:solidFill>
              </a:rPr>
            </a:br>
            <a:r>
              <a:rPr lang="en-US" sz="4000" b="1">
                <a:solidFill>
                  <a:schemeClr val="dk1"/>
                </a:solidFill>
              </a:rPr>
              <a:t>Plant Care Management System</a:t>
            </a:r>
            <a:br>
              <a:rPr lang="en-US" sz="4000" b="1">
                <a:solidFill>
                  <a:schemeClr val="dk1"/>
                </a:solidFill>
              </a:rPr>
            </a:br>
            <a:endParaRPr sz="4000">
              <a:solidFill>
                <a:schemeClr val="dk1"/>
              </a:solidFill>
            </a:endParaRPr>
          </a:p>
        </p:txBody>
      </p:sp>
      <p:sp>
        <p:nvSpPr>
          <p:cNvPr id="83" name="Google Shape;83;p1"/>
          <p:cNvSpPr txBox="1"/>
          <p:nvPr/>
        </p:nvSpPr>
        <p:spPr>
          <a:xfrm>
            <a:off x="1104900" y="5334000"/>
            <a:ext cx="6858000" cy="10668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2400"/>
              <a:buFont typeface="Arial" panose="020B0604020202020204"/>
              <a:buNone/>
            </a:pPr>
            <a:r>
              <a:rPr lang="en-US" sz="24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Pruthvi Samir Patel</a:t>
            </a:r>
            <a:endParaRPr lang="en-US"/>
          </a:p>
          <a:p>
            <a:pPr marL="0" marR="0" lvl="0" indent="0" algn="ctr" rtl="0">
              <a:spcBef>
                <a:spcPts val="480"/>
              </a:spcBef>
              <a:spcAft>
                <a:spcPts val="0"/>
              </a:spcAft>
              <a:buClr>
                <a:schemeClr val="dk1"/>
              </a:buClr>
              <a:buSzPts val="2400"/>
              <a:buFont typeface="Arial" panose="020B0604020202020204"/>
              <a:buNone/>
            </a:pPr>
            <a:r>
              <a:rPr lang="en-US" sz="2400" b="0" i="0" u="none" strike="noStrike" cap="none" err="1">
                <a:solidFill>
                  <a:schemeClr val="dk1"/>
                </a:solidFill>
                <a:latin typeface="Helvetica Neue" panose="02000503000000020004"/>
                <a:ea typeface="Helvetica Neue" panose="02000503000000020004"/>
                <a:cs typeface="Helvetica Neue" panose="02000503000000020004"/>
                <a:sym typeface="Helvetica Neue" panose="02000503000000020004"/>
              </a:rPr>
              <a:t>patel.pruthvi@northeastern.edu</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body" idx="1"/>
          </p:nvPr>
        </p:nvSpPr>
        <p:spPr>
          <a:xfrm>
            <a:off x="457199" y="1600200"/>
            <a:ext cx="8312727" cy="4842164"/>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000" dirty="0">
                <a:solidFill>
                  <a:schemeClr val="tx1"/>
                </a:solidFill>
                <a:latin typeface="Helvetica Neue" panose="02000503000000020004" charset="0"/>
                <a:ea typeface="Helvetica Neue" panose="02000503000000020004" charset="0"/>
                <a:cs typeface="Helvetica Neue" panose="02000503000000020004" charset="0"/>
              </a:rPr>
              <a:t>Suggested 3 Tier client/server </a:t>
            </a:r>
            <a:r>
              <a:rPr lang="en-US" sz="2000" dirty="0"/>
              <a:t>Architecture</a:t>
            </a:r>
            <a:r>
              <a:rPr lang="en-US" sz="2000" dirty="0">
                <a:solidFill>
                  <a:schemeClr val="tx1"/>
                </a:solidFill>
                <a:latin typeface="Helvetica Neue" panose="02000503000000020004" charset="0"/>
                <a:ea typeface="Helvetica Neue" panose="02000503000000020004" charset="0"/>
                <a:cs typeface="Helvetica Neue" panose="02000503000000020004" charset="0"/>
              </a:rPr>
              <a:t> </a:t>
            </a:r>
            <a:endParaRPr lang="en-US" sz="2000" dirty="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System Architecture </a:t>
            </a:r>
            <a:endParaRPr dirty="0"/>
          </a:p>
        </p:txBody>
      </p:sp>
      <p:pic>
        <p:nvPicPr>
          <p:cNvPr id="3" name="Picture 2" descr="A diagram of a software application&#10;&#10;Description automatically generated"/>
          <p:cNvPicPr>
            <a:picLocks noChangeAspect="1"/>
          </p:cNvPicPr>
          <p:nvPr/>
        </p:nvPicPr>
        <p:blipFill>
          <a:blip r:embed="rId1"/>
          <a:stretch>
            <a:fillRect/>
          </a:stretch>
        </p:blipFill>
        <p:spPr>
          <a:xfrm>
            <a:off x="617220" y="2245269"/>
            <a:ext cx="7793990" cy="41970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7455" y="1745671"/>
            <a:ext cx="4347441" cy="2411537"/>
          </a:xfrm>
          <a:prstGeom prst="rect">
            <a:avLst/>
          </a:prstGeom>
        </p:spPr>
      </p:pic>
      <p:sp>
        <p:nvSpPr>
          <p:cNvPr id="132" name="Google Shape;132;p9"/>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SQL Examples</a:t>
            </a:r>
            <a:endParaRPr lang="en-US"/>
          </a:p>
        </p:txBody>
      </p:sp>
      <p:pic>
        <p:nvPicPr>
          <p:cNvPr id="3" name="Picture 2"/>
          <p:cNvPicPr>
            <a:picLocks noChangeAspect="1"/>
          </p:cNvPicPr>
          <p:nvPr/>
        </p:nvPicPr>
        <p:blipFill>
          <a:blip r:embed="rId2"/>
          <a:stretch>
            <a:fillRect/>
          </a:stretch>
        </p:blipFill>
        <p:spPr>
          <a:xfrm>
            <a:off x="87454" y="4558196"/>
            <a:ext cx="4347441" cy="2299804"/>
          </a:xfrm>
          <a:prstGeom prst="rect">
            <a:avLst/>
          </a:prstGeom>
        </p:spPr>
      </p:pic>
      <p:sp>
        <p:nvSpPr>
          <p:cNvPr id="4" name="TextBox 3"/>
          <p:cNvSpPr txBox="1"/>
          <p:nvPr/>
        </p:nvSpPr>
        <p:spPr>
          <a:xfrm>
            <a:off x="5101936" y="1745671"/>
            <a:ext cx="3335482" cy="307777"/>
          </a:xfrm>
          <a:prstGeom prst="rect">
            <a:avLst/>
          </a:prstGeom>
          <a:noFill/>
        </p:spPr>
        <p:txBody>
          <a:bodyPr wrap="square">
            <a:spAutoFit/>
          </a:bodyPr>
          <a:lstStyle/>
          <a:p>
            <a:r>
              <a:rPr lang="en-IN" b="1" i="0">
                <a:effectLst/>
                <a:latin typeface="Helvetica Neue" panose="02000503000000020004" charset="0"/>
                <a:ea typeface="Helvetica Neue" panose="02000503000000020004" charset="0"/>
                <a:cs typeface="Helvetica Neue" panose="02000503000000020004" charset="0"/>
              </a:rPr>
              <a:t>1. Scheduled Watering Notification</a:t>
            </a:r>
            <a:endParaRPr lang="en-US">
              <a:latin typeface="Helvetica Neue" panose="02000503000000020004" charset="0"/>
              <a:ea typeface="Helvetica Neue" panose="02000503000000020004" charset="0"/>
              <a:cs typeface="Helvetica Neue" panose="02000503000000020004" charset="0"/>
            </a:endParaRPr>
          </a:p>
        </p:txBody>
      </p:sp>
      <p:sp>
        <p:nvSpPr>
          <p:cNvPr id="6" name="TextBox 5"/>
          <p:cNvSpPr txBox="1"/>
          <p:nvPr/>
        </p:nvSpPr>
        <p:spPr>
          <a:xfrm>
            <a:off x="5314949" y="4350184"/>
            <a:ext cx="2909455" cy="307777"/>
          </a:xfrm>
          <a:prstGeom prst="rect">
            <a:avLst/>
          </a:prstGeom>
          <a:noFill/>
        </p:spPr>
        <p:txBody>
          <a:bodyPr wrap="square">
            <a:spAutoFit/>
          </a:bodyPr>
          <a:lstStyle/>
          <a:p>
            <a:r>
              <a:rPr lang="en-IN" b="1" i="0">
                <a:effectLst/>
                <a:latin typeface="Helvetica Neue" panose="02000503000000020004" charset="0"/>
                <a:ea typeface="Helvetica Neue" panose="02000503000000020004" charset="0"/>
                <a:cs typeface="Helvetica Neue" panose="02000503000000020004" charset="0"/>
              </a:rPr>
              <a:t>2. Light and Temperature Alert</a:t>
            </a:r>
            <a:endParaRPr lang="en-US">
              <a:latin typeface="Helvetica Neue" panose="02000503000000020004" charset="0"/>
              <a:ea typeface="Helvetica Neue" panose="02000503000000020004" charset="0"/>
              <a:cs typeface="Helvetica Neue" panose="02000503000000020004" charset="0"/>
            </a:endParaRPr>
          </a:p>
        </p:txBody>
      </p:sp>
      <p:sp>
        <p:nvSpPr>
          <p:cNvPr id="8" name="TextBox 7"/>
          <p:cNvSpPr txBox="1"/>
          <p:nvPr/>
        </p:nvSpPr>
        <p:spPr>
          <a:xfrm>
            <a:off x="4031673" y="2050380"/>
            <a:ext cx="4946072" cy="2308324"/>
          </a:xfrm>
          <a:prstGeom prst="rect">
            <a:avLst/>
          </a:prstGeom>
          <a:noFill/>
        </p:spPr>
        <p:txBody>
          <a:bodyPr wrap="square">
            <a:spAutoFit/>
          </a:bodyPr>
          <a:lstStyle/>
          <a:p>
            <a:pPr marL="457200" rtl="0">
              <a:spcBef>
                <a:spcPts val="0"/>
              </a:spcBef>
              <a:spcAft>
                <a:spcPts val="0"/>
              </a:spcAft>
            </a:pPr>
            <a:r>
              <a:rPr lang="en-IN" sz="12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The mentioned SQL query is meant to collect data regarding users who have upcoming watering schedules. I specified a fixed time in the WHERE clause, but we can also utilise SQL methods like GETDATE() to dynamically calculate and select records depending on the current date and time. I've combined four tables to accomplish this: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UserDetails</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PlantProfile</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WateringInstructions</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and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PlantSensorRead</a:t>
            </a:r>
            <a:r>
              <a:rPr lang="en-IN" sz="12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After receiving the filtered data, the list of users will be utilised to generate notification alerts for their upcoming watering plans.</a:t>
            </a:r>
            <a:endParaRPr lang="en-IN" sz="1200" b="0" dirty="0">
              <a:effectLst/>
              <a:latin typeface="Helvetica Neue" panose="02000503000000020004" charset="0"/>
              <a:ea typeface="Helvetica Neue" panose="02000503000000020004" charset="0"/>
              <a:cs typeface="Helvetica Neue" panose="02000503000000020004" charset="0"/>
            </a:endParaRPr>
          </a:p>
          <a:p>
            <a:br>
              <a:rPr lang="en-IN" sz="1200" dirty="0">
                <a:latin typeface="Helvetica Neue" panose="02000503000000020004" charset="0"/>
                <a:ea typeface="Helvetica Neue" panose="02000503000000020004" charset="0"/>
                <a:cs typeface="Helvetica Neue" panose="02000503000000020004" charset="0"/>
              </a:rPr>
            </a:br>
            <a:endParaRPr lang="en-US" sz="1200" dirty="0">
              <a:latin typeface="Helvetica Neue" panose="02000503000000020004" charset="0"/>
              <a:ea typeface="Helvetica Neue" panose="02000503000000020004" charset="0"/>
              <a:cs typeface="Helvetica Neue" panose="02000503000000020004" charset="0"/>
            </a:endParaRPr>
          </a:p>
        </p:txBody>
      </p:sp>
      <p:sp>
        <p:nvSpPr>
          <p:cNvPr id="10" name="TextBox 9"/>
          <p:cNvSpPr txBox="1"/>
          <p:nvPr/>
        </p:nvSpPr>
        <p:spPr>
          <a:xfrm>
            <a:off x="4434895" y="4688897"/>
            <a:ext cx="4709105" cy="2123658"/>
          </a:xfrm>
          <a:prstGeom prst="rect">
            <a:avLst/>
          </a:prstGeom>
          <a:noFill/>
        </p:spPr>
        <p:txBody>
          <a:bodyPr wrap="square">
            <a:spAutoFit/>
          </a:bodyPr>
          <a:lstStyle/>
          <a:p>
            <a:r>
              <a:rPr lang="en-IN" sz="12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The SQL query mentioned fulfil the use-case, which is to obtain user details where their plants' sensors detect that the temperature is above 30 and the light intensity is 5000 Lux or more, it joins three tables: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UserDetails</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PlantProfile</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and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PlantSensorRead</a:t>
            </a:r>
            <a:r>
              <a:rPr lang="en-IN" sz="12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for the same purpose. Additionally, the where clause is used for fulfilling the temperature and light intensity conditions. After obtaining user information, the system can help users take better care of their plants by providing more general guidance and, if practical, moving the plants to an area with lower light levels. It is only for plants whose growth is hampered by high temperatures or intense light.</a:t>
            </a:r>
            <a:endParaRPr lang="en-US" sz="1200" dirty="0">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9"/>
          <p:cNvSpPr txBox="1">
            <a:spLocks noGrp="1"/>
          </p:cNvSpPr>
          <p:nvPr>
            <p:ph type="ctrTitle"/>
          </p:nvPr>
        </p:nvSpPr>
        <p:spPr>
          <a:xfrm>
            <a:off x="457200" y="715322"/>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SQL Examples</a:t>
            </a:r>
            <a:endParaRPr lang="en-US"/>
          </a:p>
        </p:txBody>
      </p:sp>
      <p:pic>
        <p:nvPicPr>
          <p:cNvPr id="4" name="Picture 3"/>
          <p:cNvPicPr>
            <a:picLocks noChangeAspect="1"/>
          </p:cNvPicPr>
          <p:nvPr/>
        </p:nvPicPr>
        <p:blipFill>
          <a:blip r:embed="rId1"/>
          <a:stretch>
            <a:fillRect/>
          </a:stretch>
        </p:blipFill>
        <p:spPr>
          <a:xfrm>
            <a:off x="87455" y="1383803"/>
            <a:ext cx="3882238" cy="2563742"/>
          </a:xfrm>
          <a:prstGeom prst="rect">
            <a:avLst/>
          </a:prstGeom>
        </p:spPr>
      </p:pic>
      <p:pic>
        <p:nvPicPr>
          <p:cNvPr id="5" name="Picture 4"/>
          <p:cNvPicPr>
            <a:picLocks noChangeAspect="1"/>
          </p:cNvPicPr>
          <p:nvPr/>
        </p:nvPicPr>
        <p:blipFill>
          <a:blip r:embed="rId2"/>
          <a:stretch>
            <a:fillRect/>
          </a:stretch>
        </p:blipFill>
        <p:spPr>
          <a:xfrm>
            <a:off x="87455" y="4192326"/>
            <a:ext cx="4203990" cy="2563742"/>
          </a:xfrm>
          <a:prstGeom prst="rect">
            <a:avLst/>
          </a:prstGeom>
        </p:spPr>
      </p:pic>
      <p:sp>
        <p:nvSpPr>
          <p:cNvPr id="7" name="TextBox 6"/>
          <p:cNvSpPr txBox="1"/>
          <p:nvPr/>
        </p:nvSpPr>
        <p:spPr>
          <a:xfrm>
            <a:off x="4935318" y="1477322"/>
            <a:ext cx="3668355" cy="307777"/>
          </a:xfrm>
          <a:prstGeom prst="rect">
            <a:avLst/>
          </a:prstGeom>
          <a:noFill/>
        </p:spPr>
        <p:txBody>
          <a:bodyPr wrap="square">
            <a:spAutoFit/>
          </a:bodyPr>
          <a:lstStyle/>
          <a:p>
            <a:r>
              <a:rPr lang="en-IN" b="1" i="0">
                <a:effectLst/>
                <a:latin typeface="Helvetica Neue" panose="02000503000000020004" charset="0"/>
                <a:ea typeface="Helvetica Neue" panose="02000503000000020004" charset="0"/>
                <a:cs typeface="Helvetica Neue" panose="02000503000000020004" charset="0"/>
              </a:rPr>
              <a:t>3. Sensor Reading Check for User (U01</a:t>
            </a:r>
            <a:r>
              <a:rPr lang="en-US" b="1" i="0">
                <a:effectLst/>
                <a:latin typeface="Helvetica Neue" panose="02000503000000020004" charset="0"/>
                <a:ea typeface="Helvetica Neue" panose="02000503000000020004" charset="0"/>
                <a:cs typeface="Helvetica Neue" panose="02000503000000020004" charset="0"/>
              </a:rPr>
              <a:t>)</a:t>
            </a:r>
            <a:endParaRPr lang="en-IN" b="1">
              <a:latin typeface="Helvetica Neue" panose="02000503000000020004" charset="0"/>
              <a:ea typeface="Helvetica Neue" panose="02000503000000020004" charset="0"/>
              <a:cs typeface="Helvetica Neue" panose="02000503000000020004" charset="0"/>
            </a:endParaRPr>
          </a:p>
        </p:txBody>
      </p:sp>
      <p:sp>
        <p:nvSpPr>
          <p:cNvPr id="9" name="TextBox 8"/>
          <p:cNvSpPr txBox="1"/>
          <p:nvPr/>
        </p:nvSpPr>
        <p:spPr>
          <a:xfrm>
            <a:off x="5164281" y="4038437"/>
            <a:ext cx="2514601" cy="307777"/>
          </a:xfrm>
          <a:prstGeom prst="rect">
            <a:avLst/>
          </a:prstGeom>
          <a:noFill/>
        </p:spPr>
        <p:txBody>
          <a:bodyPr wrap="square">
            <a:spAutoFit/>
          </a:bodyPr>
          <a:lstStyle/>
          <a:p>
            <a:r>
              <a:rPr lang="en-IN" b="1" i="0">
                <a:effectLst/>
                <a:latin typeface="Helvetica Neue" panose="02000503000000020004" charset="0"/>
                <a:ea typeface="Helvetica Neue" panose="02000503000000020004" charset="0"/>
                <a:cs typeface="Helvetica Neue" panose="02000503000000020004" charset="0"/>
              </a:rPr>
              <a:t>4. Botanist Harvest Inquiry</a:t>
            </a:r>
            <a:endParaRPr lang="en-US">
              <a:latin typeface="Helvetica Neue" panose="02000503000000020004" charset="0"/>
              <a:ea typeface="Helvetica Neue" panose="02000503000000020004" charset="0"/>
              <a:cs typeface="Helvetica Neue" panose="02000503000000020004" charset="0"/>
            </a:endParaRPr>
          </a:p>
        </p:txBody>
      </p:sp>
      <p:sp>
        <p:nvSpPr>
          <p:cNvPr id="15" name="TextBox 14"/>
          <p:cNvSpPr txBox="1"/>
          <p:nvPr/>
        </p:nvSpPr>
        <p:spPr>
          <a:xfrm>
            <a:off x="4135581" y="4469326"/>
            <a:ext cx="4572000" cy="2492990"/>
          </a:xfrm>
          <a:prstGeom prst="rect">
            <a:avLst/>
          </a:prstGeom>
          <a:noFill/>
        </p:spPr>
        <p:txBody>
          <a:bodyPr wrap="square">
            <a:spAutoFit/>
          </a:bodyPr>
          <a:lstStyle/>
          <a:p>
            <a:pPr marL="457200" rtl="0">
              <a:spcBef>
                <a:spcPts val="0"/>
              </a:spcBef>
              <a:spcAft>
                <a:spcPts val="0"/>
              </a:spcAft>
            </a:pPr>
            <a:r>
              <a:rPr lang="en-IN" sz="12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The above-mentioned SQL query gets data for all farmers in India growing wheat, taking into account the nearest harvest period indicated in the WHERE clause and sorting the results in an ascending order using the ORDER BY clause. Three tables—</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UserDetails</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PlantProfile</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and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HarvestRecommend</a:t>
            </a:r>
            <a:r>
              <a:rPr lang="en-IN" sz="12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—are joined using relevant IDs to collect all necessary information. The collected data will be made available to botanists and researchers who might want the same report for their studies. This will allow them to contact farmers to talk about their needs.</a:t>
            </a:r>
            <a:endParaRPr lang="en-IN" sz="1200" b="0" dirty="0">
              <a:effectLst/>
              <a:latin typeface="Helvetica Neue" panose="02000503000000020004" charset="0"/>
              <a:ea typeface="Helvetica Neue" panose="02000503000000020004" charset="0"/>
              <a:cs typeface="Helvetica Neue" panose="02000503000000020004" charset="0"/>
            </a:endParaRPr>
          </a:p>
          <a:p>
            <a:br>
              <a:rPr lang="en-IN" sz="1200" dirty="0">
                <a:latin typeface="Helvetica Neue" panose="02000503000000020004" charset="0"/>
                <a:ea typeface="Helvetica Neue" panose="02000503000000020004" charset="0"/>
                <a:cs typeface="Helvetica Neue" panose="02000503000000020004" charset="0"/>
              </a:rPr>
            </a:br>
            <a:endParaRPr lang="en-US" sz="1200" dirty="0">
              <a:latin typeface="Helvetica Neue" panose="02000503000000020004" charset="0"/>
              <a:ea typeface="Helvetica Neue" panose="02000503000000020004" charset="0"/>
              <a:cs typeface="Helvetica Neue" panose="02000503000000020004" charset="0"/>
            </a:endParaRPr>
          </a:p>
        </p:txBody>
      </p:sp>
      <p:sp>
        <p:nvSpPr>
          <p:cNvPr id="3" name="TextBox 2"/>
          <p:cNvSpPr txBox="1"/>
          <p:nvPr/>
        </p:nvSpPr>
        <p:spPr>
          <a:xfrm>
            <a:off x="4135581" y="1785099"/>
            <a:ext cx="4572000" cy="2308324"/>
          </a:xfrm>
          <a:prstGeom prst="rect">
            <a:avLst/>
          </a:prstGeom>
          <a:noFill/>
        </p:spPr>
        <p:txBody>
          <a:bodyPr wrap="square">
            <a:spAutoFit/>
          </a:bodyPr>
          <a:lstStyle/>
          <a:p>
            <a:pPr marL="457200" rtl="0">
              <a:spcBef>
                <a:spcPts val="0"/>
              </a:spcBef>
              <a:spcAft>
                <a:spcPts val="0"/>
              </a:spcAft>
            </a:pPr>
            <a:r>
              <a:rPr lang="en-IN" sz="12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The SQL statement shown above retrieves all the information a user would need to know about their planted plants' sensor reading. This SQL query will execute and deliver the necessary information based on the user ID specified in the Where clause when the user lands on the page where the plant's sensor record has been displayed. Using relevant IDs, this query joins three tables: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UserDetails</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PlantProfile</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and </a:t>
            </a:r>
            <a:r>
              <a:rPr lang="en-IN" sz="12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PlantSensorRead</a:t>
            </a:r>
            <a:r>
              <a:rPr lang="en-IN" sz="12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a:t>
            </a:r>
            <a:endParaRPr lang="en-IN" sz="1200" b="1" dirty="0">
              <a:effectLst/>
              <a:latin typeface="Helvetica Neue" panose="02000503000000020004" charset="0"/>
              <a:ea typeface="Helvetica Neue" panose="02000503000000020004" charset="0"/>
              <a:cs typeface="Helvetica Neue" panose="02000503000000020004" charset="0"/>
            </a:endParaRPr>
          </a:p>
          <a:p>
            <a:br>
              <a:rPr lang="en-IN" sz="1200" dirty="0">
                <a:latin typeface="Helvetica Neue" panose="02000503000000020004" charset="0"/>
                <a:ea typeface="Helvetica Neue" panose="02000503000000020004" charset="0"/>
                <a:cs typeface="Helvetica Neue" panose="02000503000000020004" charset="0"/>
              </a:rPr>
            </a:br>
            <a:endParaRPr lang="en-IN" sz="1200" dirty="0">
              <a:latin typeface="Helvetica Neue" panose="02000503000000020004" charset="0"/>
              <a:ea typeface="Helvetica Neue" panose="02000503000000020004" charset="0"/>
              <a:cs typeface="Helvetica Neue" panose="02000503000000020004" charset="0"/>
            </a:endParaRPr>
          </a:p>
          <a:p>
            <a:endParaRPr lang="en-US" sz="1200" dirty="0">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9"/>
          <p:cNvSpPr txBox="1">
            <a:spLocks noGrp="1"/>
          </p:cNvSpPr>
          <p:nvPr>
            <p:ph type="ctrTitle"/>
          </p:nvPr>
        </p:nvSpPr>
        <p:spPr>
          <a:xfrm>
            <a:off x="457200" y="715322"/>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SQL Examples</a:t>
            </a:r>
            <a:endParaRPr lang="en-US"/>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731819"/>
            <a:ext cx="54356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918499"/>
            <a:ext cx="5559136"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9136" y="1731819"/>
            <a:ext cx="3418609" cy="307777"/>
          </a:xfrm>
          <a:prstGeom prst="rect">
            <a:avLst/>
          </a:prstGeom>
          <a:noFill/>
        </p:spPr>
        <p:txBody>
          <a:bodyPr wrap="square">
            <a:spAutoFit/>
          </a:bodyPr>
          <a:lstStyle/>
          <a:p>
            <a:r>
              <a:rPr lang="en-IN" b="1" dirty="0">
                <a:latin typeface="Helvetica Neue" panose="02000503000000020004" charset="0"/>
                <a:ea typeface="Helvetica Neue" panose="02000503000000020004" charset="0"/>
                <a:cs typeface="Helvetica Neue" panose="02000503000000020004" charset="0"/>
              </a:rPr>
              <a:t>5</a:t>
            </a:r>
            <a:r>
              <a:rPr lang="en-IN" b="1" i="0" dirty="0">
                <a:effectLst/>
                <a:latin typeface="Helvetica Neue" panose="02000503000000020004" charset="0"/>
                <a:ea typeface="Helvetica Neue" panose="02000503000000020004" charset="0"/>
                <a:cs typeface="Helvetica Neue" panose="02000503000000020004" charset="0"/>
              </a:rPr>
              <a:t>. Pest Treatment Alert for User (U02)</a:t>
            </a:r>
            <a:endParaRPr lang="en-US" dirty="0">
              <a:latin typeface="Helvetica Neue" panose="02000503000000020004" charset="0"/>
              <a:ea typeface="Helvetica Neue" panose="02000503000000020004" charset="0"/>
              <a:cs typeface="Helvetica Neue" panose="02000503000000020004" charset="0"/>
            </a:endParaRPr>
          </a:p>
        </p:txBody>
      </p:sp>
      <p:sp>
        <p:nvSpPr>
          <p:cNvPr id="9" name="TextBox 8"/>
          <p:cNvSpPr txBox="1"/>
          <p:nvPr/>
        </p:nvSpPr>
        <p:spPr>
          <a:xfrm>
            <a:off x="5559136" y="2075638"/>
            <a:ext cx="3418609" cy="4185761"/>
          </a:xfrm>
          <a:prstGeom prst="rect">
            <a:avLst/>
          </a:prstGeom>
          <a:noFill/>
        </p:spPr>
        <p:txBody>
          <a:bodyPr wrap="square">
            <a:spAutoFit/>
          </a:bodyPr>
          <a:lstStyle/>
          <a:p>
            <a:r>
              <a:rPr lang="en-IN" sz="14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The mentioned SQL query gets information that will give the user insight into suggested treatments for their plants. An ML model generates a recommendation when the user provides details about the pest or disease issue. The user is then provided with every relevant detail, including the appropriate harvest time period. This allows the user to do what has to be done in advance of harvest time. Four tables—</a:t>
            </a:r>
            <a:r>
              <a:rPr lang="en-IN" sz="14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PestDiseaseRecord</a:t>
            </a:r>
            <a:r>
              <a:rPr lang="en-IN" sz="14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4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PlantProfile</a:t>
            </a:r>
            <a:r>
              <a:rPr lang="en-IN" sz="14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4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UserDetails</a:t>
            </a:r>
            <a:r>
              <a:rPr lang="en-IN" sz="1400" b="1"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and </a:t>
            </a:r>
            <a:r>
              <a:rPr lang="en-IN" sz="1400" b="1"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HarvestRecommend</a:t>
            </a:r>
            <a:r>
              <a:rPr lang="en-IN" sz="14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—are joined to do this. Also, I used the WHERE clause to filter records about diseases or pests for a specific user and to display only records with an appropriate harvest time period (using NOT NULL constrain).</a:t>
            </a:r>
            <a:endParaRPr lang="en-US" dirty="0">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0"/>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Metrics and Analytics </a:t>
            </a:r>
            <a:endParaRPr dirty="0"/>
          </a:p>
        </p:txBody>
      </p:sp>
      <p:cxnSp>
        <p:nvCxnSpPr>
          <p:cNvPr id="3" name="Straight Connector 2"/>
          <p:cNvCxnSpPr/>
          <p:nvPr/>
        </p:nvCxnSpPr>
        <p:spPr>
          <a:xfrm>
            <a:off x="4480560" y="1611630"/>
            <a:ext cx="0" cy="50292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57200" y="4114800"/>
            <a:ext cx="8229600"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0" y="1857226"/>
            <a:ext cx="4480556" cy="2339102"/>
          </a:xfrm>
          <a:prstGeom prst="rect">
            <a:avLst/>
          </a:prstGeom>
          <a:noFill/>
        </p:spPr>
        <p:txBody>
          <a:bodyPr wrap="square">
            <a:spAutoFit/>
          </a:bodyPr>
          <a:lstStyle/>
          <a:p>
            <a:pPr algn="ctr"/>
            <a:r>
              <a:rPr lang="en-IN" sz="2000" b="1" i="0" u="sng" dirty="0">
                <a:effectLst/>
                <a:latin typeface="Helvetica Neue" panose="02000503000000020004" charset="0"/>
                <a:ea typeface="Helvetica Neue" panose="02000503000000020004" charset="0"/>
                <a:cs typeface="Helvetica Neue" panose="02000503000000020004" charset="0"/>
              </a:rPr>
              <a:t>Gardener Metrics</a:t>
            </a:r>
            <a:endParaRPr lang="en-IN" sz="2000" b="1" i="0" u="sng" dirty="0">
              <a:effectLst/>
              <a:latin typeface="Helvetica Neue" panose="02000503000000020004" charset="0"/>
              <a:ea typeface="Helvetica Neue" panose="02000503000000020004" charset="0"/>
              <a:cs typeface="Helvetica Neue" panose="02000503000000020004" charset="0"/>
            </a:endParaRPr>
          </a:p>
          <a:p>
            <a:pPr algn="ctr"/>
            <a:endParaRPr lang="en-IN" sz="800" b="1" i="0" u="sng" dirty="0">
              <a:effectLst/>
              <a:latin typeface="Helvetica Neue" panose="02000503000000020004" charset="0"/>
              <a:ea typeface="Helvetica Neue" panose="02000503000000020004" charset="0"/>
              <a:cs typeface="Helvetica Neue" panose="02000503000000020004" charset="0"/>
            </a:endParaRPr>
          </a:p>
          <a:p>
            <a:pPr algn="ctr"/>
            <a:r>
              <a:rPr lang="en-US" b="1" i="0" dirty="0">
                <a:effectLst/>
                <a:latin typeface="Helvetica Neue" panose="02000503000000020004" charset="0"/>
                <a:ea typeface="Helvetica Neue" panose="02000503000000020004" charset="0"/>
                <a:cs typeface="Helvetica Neue" panose="02000503000000020004" charset="0"/>
              </a:rPr>
              <a:t>Examples</a:t>
            </a:r>
            <a:endParaRPr lang="en-US" b="1"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Plant Profiles Created (count)</a:t>
            </a: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solidFill>
                  <a:schemeClr val="tx1"/>
                </a:solidFill>
                <a:effectLst/>
                <a:latin typeface="Helvetica Neue" panose="02000503000000020004" charset="0"/>
                <a:ea typeface="Helvetica Neue" panose="02000503000000020004" charset="0"/>
                <a:cs typeface="Helvetica Neue" panose="02000503000000020004" charset="0"/>
              </a:rPr>
              <a:t>Involvement with Sensor Data  (frequency per week)</a:t>
            </a:r>
            <a:endParaRPr lang="en-IN"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Treatment Actions Taken (count)</a:t>
            </a:r>
            <a:endParaRPr lang="en-IN" i="0" dirty="0">
              <a:effectLst/>
              <a:latin typeface="Helvetica Neue" panose="02000503000000020004" charset="0"/>
              <a:ea typeface="Helvetica Neue" panose="02000503000000020004" charset="0"/>
              <a:cs typeface="Helvetica Neue" panose="02000503000000020004" charset="0"/>
            </a:endParaRPr>
          </a:p>
          <a:p>
            <a:endParaRPr lang="en-IN" sz="2000" b="1" i="0" dirty="0">
              <a:effectLst/>
              <a:latin typeface="Helvetica Neue" panose="02000503000000020004" charset="0"/>
              <a:ea typeface="Helvetica Neue" panose="02000503000000020004" charset="0"/>
              <a:cs typeface="Helvetica Neue" panose="02000503000000020004" charset="0"/>
            </a:endParaRPr>
          </a:p>
        </p:txBody>
      </p:sp>
      <p:sp>
        <p:nvSpPr>
          <p:cNvPr id="13" name="TextBox 12"/>
          <p:cNvSpPr txBox="1"/>
          <p:nvPr/>
        </p:nvSpPr>
        <p:spPr>
          <a:xfrm>
            <a:off x="4571996" y="1857226"/>
            <a:ext cx="4488869" cy="2082237"/>
          </a:xfrm>
          <a:prstGeom prst="rect">
            <a:avLst/>
          </a:prstGeom>
          <a:noFill/>
        </p:spPr>
        <p:txBody>
          <a:bodyPr wrap="square">
            <a:spAutoFit/>
          </a:bodyPr>
          <a:lstStyle/>
          <a:p>
            <a:pPr algn="ctr"/>
            <a:r>
              <a:rPr lang="en-IN" sz="2000" b="1" i="0" u="sng" dirty="0">
                <a:effectLst/>
                <a:latin typeface="Helvetica Neue" panose="02000503000000020004" charset="0"/>
                <a:ea typeface="Helvetica Neue" panose="02000503000000020004" charset="0"/>
                <a:cs typeface="Helvetica Neue" panose="02000503000000020004" charset="0"/>
              </a:rPr>
              <a:t>Farmer Metrics</a:t>
            </a:r>
            <a:endParaRPr lang="en-IN" sz="2000" b="1" i="0" u="sng" dirty="0">
              <a:effectLst/>
              <a:latin typeface="Helvetica Neue" panose="02000503000000020004" charset="0"/>
              <a:ea typeface="Helvetica Neue" panose="02000503000000020004" charset="0"/>
              <a:cs typeface="Helvetica Neue" panose="02000503000000020004" charset="0"/>
            </a:endParaRPr>
          </a:p>
          <a:p>
            <a:pPr algn="ctr"/>
            <a:endParaRPr lang="en-US" b="1" i="0" dirty="0">
              <a:effectLst/>
              <a:latin typeface="Helvetica Neue" panose="02000503000000020004" charset="0"/>
              <a:ea typeface="Helvetica Neue" panose="02000503000000020004" charset="0"/>
              <a:cs typeface="Helvetica Neue" panose="02000503000000020004" charset="0"/>
            </a:endParaRPr>
          </a:p>
          <a:p>
            <a:pPr algn="ctr"/>
            <a:r>
              <a:rPr lang="en-US" b="1" i="0" dirty="0">
                <a:effectLst/>
                <a:latin typeface="Helvetica Neue" panose="02000503000000020004" charset="0"/>
                <a:ea typeface="Helvetica Neue" panose="02000503000000020004" charset="0"/>
                <a:cs typeface="Helvetica Neue" panose="02000503000000020004" charset="0"/>
              </a:rPr>
              <a:t>Examples</a:t>
            </a:r>
            <a:endParaRPr lang="en-US" b="1" i="0" u="sng"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Improvement in Crop Quality (% Improvement) </a:t>
            </a: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Harvest Optimisation (yield per acre) </a:t>
            </a: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Watering Economy (amount of water used per </a:t>
            </a:r>
            <a:endParaRPr lang="en-IN" i="0" dirty="0">
              <a:effectLst/>
              <a:latin typeface="Helvetica Neue" panose="02000503000000020004" charset="0"/>
              <a:ea typeface="Helvetica Neue" panose="02000503000000020004" charset="0"/>
              <a:cs typeface="Helvetica Neue" panose="02000503000000020004" charset="0"/>
            </a:endParaRPr>
          </a:p>
          <a:p>
            <a:pPr>
              <a:lnSpc>
                <a:spcPct val="150000"/>
              </a:lnSpc>
            </a:pPr>
            <a:r>
              <a:rPr lang="en-IN" dirty="0">
                <a:latin typeface="Helvetica Neue" panose="02000503000000020004" charset="0"/>
                <a:ea typeface="Helvetica Neue" panose="02000503000000020004" charset="0"/>
                <a:cs typeface="Helvetica Neue" panose="02000503000000020004" charset="0"/>
              </a:rPr>
              <a:t>       </a:t>
            </a:r>
            <a:r>
              <a:rPr lang="en-IN" i="0" dirty="0">
                <a:effectLst/>
                <a:latin typeface="Helvetica Neue" panose="02000503000000020004" charset="0"/>
                <a:ea typeface="Helvetica Neue" panose="02000503000000020004" charset="0"/>
                <a:cs typeface="Helvetica Neue" panose="02000503000000020004" charset="0"/>
              </a:rPr>
              <a:t>plant)</a:t>
            </a:r>
            <a:endParaRPr lang="en-IN" sz="2000" i="0" dirty="0">
              <a:effectLst/>
              <a:latin typeface="Helvetica Neue" panose="02000503000000020004" charset="0"/>
              <a:ea typeface="Helvetica Neue" panose="02000503000000020004" charset="0"/>
              <a:cs typeface="Helvetica Neue" panose="02000503000000020004" charset="0"/>
            </a:endParaRPr>
          </a:p>
        </p:txBody>
      </p:sp>
      <p:sp>
        <p:nvSpPr>
          <p:cNvPr id="14" name="TextBox 13"/>
          <p:cNvSpPr txBox="1"/>
          <p:nvPr/>
        </p:nvSpPr>
        <p:spPr>
          <a:xfrm>
            <a:off x="0" y="4414853"/>
            <a:ext cx="4480556" cy="1938992"/>
          </a:xfrm>
          <a:prstGeom prst="rect">
            <a:avLst/>
          </a:prstGeom>
          <a:noFill/>
        </p:spPr>
        <p:txBody>
          <a:bodyPr wrap="square">
            <a:spAutoFit/>
          </a:bodyPr>
          <a:lstStyle/>
          <a:p>
            <a:pPr algn="ctr"/>
            <a:r>
              <a:rPr lang="en-IN" sz="2000" b="1" i="0" u="sng" dirty="0">
                <a:effectLst/>
                <a:latin typeface="Helvetica Neue" panose="02000503000000020004" charset="0"/>
                <a:ea typeface="Helvetica Neue" panose="02000503000000020004" charset="0"/>
                <a:cs typeface="Helvetica Neue" panose="02000503000000020004" charset="0"/>
              </a:rPr>
              <a:t>Botanist Researcher Metrics</a:t>
            </a:r>
            <a:endParaRPr lang="en-IN" sz="2000" b="1" i="0" u="sng" dirty="0">
              <a:effectLst/>
              <a:latin typeface="Helvetica Neue" panose="02000503000000020004" charset="0"/>
              <a:ea typeface="Helvetica Neue" panose="02000503000000020004" charset="0"/>
              <a:cs typeface="Helvetica Neue" panose="02000503000000020004" charset="0"/>
            </a:endParaRPr>
          </a:p>
          <a:p>
            <a:pPr algn="ctr"/>
            <a:endParaRPr lang="en-IN" sz="1000" b="1" i="0" u="sng" dirty="0">
              <a:effectLst/>
              <a:latin typeface="Helvetica Neue" panose="02000503000000020004" charset="0"/>
              <a:ea typeface="Helvetica Neue" panose="02000503000000020004" charset="0"/>
              <a:cs typeface="Helvetica Neue" panose="02000503000000020004" charset="0"/>
            </a:endParaRPr>
          </a:p>
          <a:p>
            <a:pPr algn="ctr"/>
            <a:r>
              <a:rPr lang="en-US" b="1" dirty="0">
                <a:latin typeface="Helvetica Neue" panose="02000503000000020004" charset="0"/>
                <a:ea typeface="Helvetica Neue" panose="02000503000000020004" charset="0"/>
                <a:cs typeface="Helvetica Neue" panose="02000503000000020004" charset="0"/>
              </a:rPr>
              <a:t>Examples</a:t>
            </a:r>
            <a:endParaRPr lang="en-US" b="1" dirty="0">
              <a:latin typeface="Helvetica Neue" panose="02000503000000020004" charset="0"/>
              <a:ea typeface="Helvetica Neue" panose="02000503000000020004" charset="0"/>
              <a:cs typeface="Helvetica Neue" panose="02000503000000020004" charset="0"/>
            </a:endParaRPr>
          </a:p>
          <a:p>
            <a:pPr algn="ctr"/>
            <a:endParaRPr lang="en-US" b="1"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Collaborative Field Studies (count)</a:t>
            </a: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Variety of Plant Species Monitored (count)</a:t>
            </a:r>
            <a:endParaRPr lang="en-IN" i="0" dirty="0">
              <a:effectLst/>
              <a:latin typeface="Helvetica Neue" panose="02000503000000020004" charset="0"/>
              <a:ea typeface="Helvetica Neue" panose="02000503000000020004" charset="0"/>
              <a:cs typeface="Helvetica Neue" panose="02000503000000020004" charset="0"/>
            </a:endParaRPr>
          </a:p>
          <a:p>
            <a:endParaRPr lang="en-IN" sz="2000" b="1" i="0" dirty="0">
              <a:effectLst/>
              <a:latin typeface="Helvetica Neue" panose="02000503000000020004" charset="0"/>
              <a:ea typeface="Helvetica Neue" panose="02000503000000020004" charset="0"/>
              <a:cs typeface="Helvetica Neue" panose="02000503000000020004" charset="0"/>
            </a:endParaRPr>
          </a:p>
        </p:txBody>
      </p:sp>
      <p:sp>
        <p:nvSpPr>
          <p:cNvPr id="15" name="TextBox 14"/>
          <p:cNvSpPr txBox="1"/>
          <p:nvPr/>
        </p:nvSpPr>
        <p:spPr>
          <a:xfrm>
            <a:off x="4480556" y="4429156"/>
            <a:ext cx="4663443" cy="1697516"/>
          </a:xfrm>
          <a:prstGeom prst="rect">
            <a:avLst/>
          </a:prstGeom>
          <a:noFill/>
        </p:spPr>
        <p:txBody>
          <a:bodyPr wrap="square">
            <a:spAutoFit/>
          </a:bodyPr>
          <a:lstStyle/>
          <a:p>
            <a:pPr algn="ctr"/>
            <a:r>
              <a:rPr lang="en-IN" sz="2000" b="1" i="0" u="sng" dirty="0">
                <a:effectLst/>
                <a:latin typeface="Helvetica Neue" panose="02000503000000020004" charset="0"/>
                <a:ea typeface="Helvetica Neue" panose="02000503000000020004" charset="0"/>
                <a:cs typeface="Helvetica Neue" panose="02000503000000020004" charset="0"/>
              </a:rPr>
              <a:t>Supporter of Sustainable Agriculture</a:t>
            </a:r>
            <a:endParaRPr lang="en-IN" sz="2000" b="1" i="0" u="sng" dirty="0">
              <a:effectLst/>
              <a:latin typeface="Helvetica Neue" panose="02000503000000020004" charset="0"/>
              <a:ea typeface="Helvetica Neue" panose="02000503000000020004" charset="0"/>
              <a:cs typeface="Helvetica Neue" panose="02000503000000020004" charset="0"/>
            </a:endParaRPr>
          </a:p>
          <a:p>
            <a:pPr algn="ctr"/>
            <a:endParaRPr lang="en-IN" sz="1000" b="1" i="0" u="sng" dirty="0">
              <a:effectLst/>
              <a:latin typeface="Helvetica Neue" panose="02000503000000020004" charset="0"/>
              <a:ea typeface="Helvetica Neue" panose="02000503000000020004" charset="0"/>
              <a:cs typeface="Helvetica Neue" panose="02000503000000020004" charset="0"/>
            </a:endParaRPr>
          </a:p>
          <a:p>
            <a:pPr algn="ctr"/>
            <a:r>
              <a:rPr lang="en-US" b="1" dirty="0">
                <a:latin typeface="Helvetica Neue" panose="02000503000000020004" charset="0"/>
                <a:ea typeface="Helvetica Neue" panose="02000503000000020004" charset="0"/>
                <a:cs typeface="Helvetica Neue" panose="02000503000000020004" charset="0"/>
              </a:rPr>
              <a:t>Examples</a:t>
            </a:r>
            <a:endParaRPr lang="en-US" b="1" i="0" u="sng"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Environmental Impact Reduction (% reduction)</a:t>
            </a: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Sustainable Fertilizer Impact Rating (Scale 1-10)</a:t>
            </a: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lnSpc>
                <a:spcPct val="150000"/>
              </a:lnSpc>
              <a:buFont typeface="Arial" panose="020B0604020202020204" pitchFamily="34" charset="0"/>
              <a:buChar char="•"/>
            </a:pPr>
            <a:r>
              <a:rPr lang="en-IN" i="0" dirty="0">
                <a:effectLst/>
                <a:latin typeface="Helvetica Neue" panose="02000503000000020004" charset="0"/>
                <a:ea typeface="Helvetica Neue" panose="02000503000000020004" charset="0"/>
                <a:cs typeface="Helvetica Neue" panose="02000503000000020004" charset="0"/>
              </a:rPr>
              <a:t>Resource Utilization Insights (count)</a:t>
            </a:r>
            <a:endParaRPr lang="en-IN" sz="2000" i="0" dirty="0">
              <a:effectLst/>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0"/>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Metrics and Analytics Cont'd.</a:t>
            </a:r>
            <a:endParaRPr dirty="0"/>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9027" y="1841353"/>
            <a:ext cx="5985164" cy="3520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69027" y="5361803"/>
            <a:ext cx="6005946" cy="954107"/>
          </a:xfrm>
          <a:prstGeom prst="rect">
            <a:avLst/>
          </a:prstGeom>
          <a:noFill/>
        </p:spPr>
        <p:txBody>
          <a:bodyPr wrap="square" rtlCol="0">
            <a:spAutoFit/>
          </a:bodyPr>
          <a:lstStyle/>
          <a:p>
            <a:r>
              <a:rPr lang="en-US" i="1" dirty="0">
                <a:latin typeface="Helvetica Neue" panose="02000503000000020004" charset="0"/>
                <a:ea typeface="Helvetica Neue" panose="02000503000000020004" charset="0"/>
                <a:cs typeface="Helvetica Neue" panose="02000503000000020004" charset="0"/>
              </a:rPr>
              <a:t>Note</a:t>
            </a:r>
            <a:r>
              <a:rPr lang="en-US" dirty="0">
                <a:latin typeface="Helvetica Neue" panose="02000503000000020004" charset="0"/>
                <a:ea typeface="Helvetica Neue" panose="02000503000000020004" charset="0"/>
                <a:cs typeface="Helvetica Neue" panose="02000503000000020004" charset="0"/>
              </a:rPr>
              <a:t>. </a:t>
            </a:r>
            <a:r>
              <a:rPr lang="en-IN" dirty="0">
                <a:latin typeface="Helvetica Neue" panose="02000503000000020004" charset="0"/>
                <a:ea typeface="Helvetica Neue" panose="02000503000000020004" charset="0"/>
                <a:cs typeface="Helvetica Neue" panose="02000503000000020004" charset="0"/>
              </a:rPr>
              <a:t>U</a:t>
            </a:r>
            <a:r>
              <a:rPr lang="en-IN"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sers can quickly determine what crop type would be most advantageous for them based on crop quality reports. For instance, cotton consistently produces good-quality crops which continue to rank among the best in 2020 and 2023. </a:t>
            </a:r>
            <a:endParaRPr lang="en-US" dirty="0">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0"/>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Metrics and Analytics Cont'd.</a:t>
            </a:r>
            <a:endParaRPr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1376" y="1888837"/>
            <a:ext cx="6212033" cy="34954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21376" y="5470359"/>
            <a:ext cx="6212032" cy="954107"/>
          </a:xfrm>
          <a:prstGeom prst="rect">
            <a:avLst/>
          </a:prstGeom>
          <a:noFill/>
        </p:spPr>
        <p:txBody>
          <a:bodyPr wrap="square">
            <a:spAutoFit/>
          </a:bodyPr>
          <a:lstStyle/>
          <a:p>
            <a:r>
              <a:rPr lang="en-IN" sz="1400" b="0" i="1"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Note. </a:t>
            </a:r>
            <a:r>
              <a:rPr lang="en-IN" sz="14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Another graph discusses water use over the time, and it is evident that cotton uses the least amount of water while maintaining the highest quality, making it a viable option. On the other hand, </a:t>
            </a:r>
            <a:r>
              <a:rPr lang="en-IN" dirty="0">
                <a:latin typeface="Helvetica Neue" panose="02000503000000020004" charset="0"/>
                <a:ea typeface="Helvetica Neue" panose="02000503000000020004" charset="0"/>
                <a:cs typeface="Helvetica Neue" panose="02000503000000020004" charset="0"/>
              </a:rPr>
              <a:t>w</a:t>
            </a:r>
            <a:r>
              <a:rPr lang="en-IN" sz="14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heat and rice utilize more amount of water than other crops.</a:t>
            </a:r>
            <a:endParaRPr lang="en-US" dirty="0">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0"/>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Metrics and Analytics Cont'd.</a:t>
            </a:r>
            <a:endParaRPr dirty="0"/>
          </a:p>
        </p:txBody>
      </p:sp>
      <p:pic>
        <p:nvPicPr>
          <p:cNvPr id="2" name="Picture 1"/>
          <p:cNvPicPr>
            <a:picLocks noChangeAspect="1"/>
          </p:cNvPicPr>
          <p:nvPr/>
        </p:nvPicPr>
        <p:blipFill>
          <a:blip r:embed="rId1"/>
          <a:stretch>
            <a:fillRect/>
          </a:stretch>
        </p:blipFill>
        <p:spPr>
          <a:xfrm>
            <a:off x="685800" y="1688751"/>
            <a:ext cx="7772400" cy="3480497"/>
          </a:xfrm>
          <a:prstGeom prst="rect">
            <a:avLst/>
          </a:prstGeom>
        </p:spPr>
      </p:pic>
      <p:sp>
        <p:nvSpPr>
          <p:cNvPr id="4" name="TextBox 3"/>
          <p:cNvSpPr txBox="1"/>
          <p:nvPr/>
        </p:nvSpPr>
        <p:spPr>
          <a:xfrm>
            <a:off x="5268190" y="5413795"/>
            <a:ext cx="4156364" cy="954107"/>
          </a:xfrm>
          <a:prstGeom prst="rect">
            <a:avLst/>
          </a:prstGeom>
          <a:noFill/>
        </p:spPr>
        <p:txBody>
          <a:bodyPr wrap="square">
            <a:spAutoFit/>
          </a:bodyPr>
          <a:lstStyle/>
          <a:p>
            <a:pPr rtl="0">
              <a:spcBef>
                <a:spcPts val="0"/>
              </a:spcBef>
              <a:spcAft>
                <a:spcPts val="0"/>
              </a:spcAft>
            </a:pPr>
            <a:r>
              <a:rPr lang="en-IN" b="0" i="1" dirty="0">
                <a:solidFill>
                  <a:schemeClr val="tx1"/>
                </a:solidFill>
                <a:effectLst/>
                <a:latin typeface="Helvetica Neue" panose="02000503000000020004" charset="0"/>
                <a:ea typeface="Helvetica Neue" panose="02000503000000020004" charset="0"/>
                <a:cs typeface="Helvetica Neue" panose="02000503000000020004" charset="0"/>
              </a:rPr>
              <a:t>Note. </a:t>
            </a:r>
            <a:r>
              <a:rPr lang="en-IN" dirty="0">
                <a:solidFill>
                  <a:schemeClr val="tx1"/>
                </a:solidFill>
                <a:latin typeface="Helvetica Neue" panose="02000503000000020004" charset="0"/>
                <a:ea typeface="Helvetica Neue" panose="02000503000000020004" charset="0"/>
                <a:cs typeface="Helvetica Neue" panose="02000503000000020004" charset="0"/>
              </a:rPr>
              <a:t>A</a:t>
            </a:r>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s the average cost of a lawn fertilizer type  is clearly higher than that of any other</a:t>
            </a:r>
            <a:endParaRPr lang="en-IN"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rtl="0">
              <a:spcBef>
                <a:spcPts val="0"/>
              </a:spcBef>
              <a:spcAft>
                <a:spcPts val="0"/>
              </a:spcAft>
            </a:pPr>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the internal team should try to increase the </a:t>
            </a:r>
            <a:endParaRPr lang="en-IN"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rtl="0">
              <a:spcBef>
                <a:spcPts val="0"/>
              </a:spcBef>
              <a:spcAft>
                <a:spcPts val="0"/>
              </a:spcAft>
            </a:pPr>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choice to offer a superior substitute. </a:t>
            </a:r>
            <a:endParaRPr lang="en-US" dirty="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6" name="TextBox 5"/>
          <p:cNvSpPr txBox="1"/>
          <p:nvPr/>
        </p:nvSpPr>
        <p:spPr>
          <a:xfrm>
            <a:off x="166255" y="5413795"/>
            <a:ext cx="4748645" cy="1169551"/>
          </a:xfrm>
          <a:prstGeom prst="rect">
            <a:avLst/>
          </a:prstGeom>
          <a:noFill/>
        </p:spPr>
        <p:txBody>
          <a:bodyPr wrap="square">
            <a:spAutoFit/>
          </a:bodyPr>
          <a:lstStyle/>
          <a:p>
            <a:r>
              <a:rPr lang="en-IN" b="0" i="1" dirty="0">
                <a:solidFill>
                  <a:schemeClr val="tx1"/>
                </a:solidFill>
                <a:effectLst/>
                <a:latin typeface="Helvetica Neue" panose="02000503000000020004" charset="0"/>
                <a:ea typeface="Helvetica Neue" panose="02000503000000020004" charset="0"/>
                <a:cs typeface="Helvetica Neue" panose="02000503000000020004" charset="0"/>
              </a:rPr>
              <a:t>Note</a:t>
            </a:r>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 A quick look at the pie chart revealed that 57% of </a:t>
            </a:r>
            <a:endParaRPr lang="en-IN" b="0" i="0" dirty="0">
              <a:solidFill>
                <a:schemeClr val="tx1"/>
              </a:solidFill>
              <a:effectLst/>
              <a:latin typeface="Helvetica Neue" panose="02000503000000020004" charset="0"/>
              <a:ea typeface="Helvetica Neue" panose="02000503000000020004" charset="0"/>
              <a:cs typeface="Helvetica Neue" panose="02000503000000020004" charset="0"/>
            </a:endParaRPr>
          </a:p>
          <a:p>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users experience pest issues related to their plants. As a </a:t>
            </a:r>
            <a:r>
              <a:rPr lang="en-IN" dirty="0">
                <a:solidFill>
                  <a:schemeClr val="tx1"/>
                </a:solidFill>
                <a:latin typeface="Helvetica Neue" panose="02000503000000020004" charset="0"/>
                <a:ea typeface="Helvetica Neue" panose="02000503000000020004" charset="0"/>
                <a:cs typeface="Helvetica Neue" panose="02000503000000020004" charset="0"/>
              </a:rPr>
              <a:t>r</a:t>
            </a:r>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esult, other users who are researchers can work with </a:t>
            </a:r>
            <a:endParaRPr lang="en-IN" b="0" i="0" dirty="0">
              <a:solidFill>
                <a:schemeClr val="tx1"/>
              </a:solidFill>
              <a:effectLst/>
              <a:latin typeface="Helvetica Neue" panose="02000503000000020004" charset="0"/>
              <a:ea typeface="Helvetica Neue" panose="02000503000000020004" charset="0"/>
              <a:cs typeface="Helvetica Neue" panose="02000503000000020004" charset="0"/>
            </a:endParaRPr>
          </a:p>
          <a:p>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them to find solutions and conduct market research on </a:t>
            </a:r>
            <a:endParaRPr lang="en-IN" b="0" i="0" dirty="0">
              <a:solidFill>
                <a:schemeClr val="tx1"/>
              </a:solidFill>
              <a:effectLst/>
              <a:latin typeface="Helvetica Neue" panose="02000503000000020004" charset="0"/>
              <a:ea typeface="Helvetica Neue" panose="02000503000000020004" charset="0"/>
              <a:cs typeface="Helvetica Neue" panose="02000503000000020004" charset="0"/>
            </a:endParaRPr>
          </a:p>
          <a:p>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pest control.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0"/>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Metrics and Analytics Cont'd.</a:t>
            </a:r>
            <a:endParaRPr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2152650"/>
            <a:ext cx="7994694" cy="25752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3681" y="4864545"/>
            <a:ext cx="8634846" cy="954107"/>
          </a:xfrm>
          <a:prstGeom prst="rect">
            <a:avLst/>
          </a:prstGeom>
          <a:noFill/>
        </p:spPr>
        <p:txBody>
          <a:bodyPr wrap="square">
            <a:spAutoFit/>
          </a:bodyPr>
          <a:lstStyle/>
          <a:p>
            <a:pPr rtl="0">
              <a:spcBef>
                <a:spcPts val="0"/>
              </a:spcBef>
              <a:spcAft>
                <a:spcPts val="0"/>
              </a:spcAft>
            </a:pPr>
            <a:r>
              <a:rPr lang="en-IN" b="0" i="1" dirty="0">
                <a:solidFill>
                  <a:schemeClr val="tx1"/>
                </a:solidFill>
                <a:effectLst/>
                <a:latin typeface="Helvetica Neue" panose="02000503000000020004" charset="0"/>
                <a:ea typeface="Helvetica Neue" panose="02000503000000020004" charset="0"/>
                <a:cs typeface="Helvetica Neue" panose="02000503000000020004" charset="0"/>
              </a:rPr>
              <a:t>Note. </a:t>
            </a:r>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Temperature and light intensity readings are useful to gardeners. For example, monitoring a rise in </a:t>
            </a:r>
            <a:endParaRPr lang="en-IN"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rtl="0">
              <a:spcBef>
                <a:spcPts val="0"/>
              </a:spcBef>
              <a:spcAft>
                <a:spcPts val="0"/>
              </a:spcAft>
            </a:pPr>
            <a:r>
              <a:rPr lang="en-IN" b="0" i="0" dirty="0">
                <a:solidFill>
                  <a:schemeClr val="tx1"/>
                </a:solidFill>
                <a:effectLst/>
                <a:latin typeface="Helvetica Neue" panose="02000503000000020004" charset="0"/>
                <a:ea typeface="Helvetica Neue" panose="02000503000000020004" charset="0"/>
                <a:cs typeface="Helvetica Neue" panose="02000503000000020004" charset="0"/>
              </a:rPr>
              <a:t>temperature from 30 to 31 degrees Celsius and a change in light intensity from 4000 to 3950 lux allows for the making of well-informed decisions, such as moving plants that require light. However, this would be automating suggestions, which lessens the need for users to make decisions by hand.</a:t>
            </a:r>
            <a:endParaRPr lang="en-US" dirty="0">
              <a:solidFill>
                <a:schemeClr val="tx1"/>
              </a:solidFill>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0"/>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Security and Privacy</a:t>
            </a:r>
            <a:endParaRPr dirty="0"/>
          </a:p>
        </p:txBody>
      </p:sp>
      <p:cxnSp>
        <p:nvCxnSpPr>
          <p:cNvPr id="3" name="Straight Connector 2"/>
          <p:cNvCxnSpPr/>
          <p:nvPr/>
        </p:nvCxnSpPr>
        <p:spPr>
          <a:xfrm>
            <a:off x="4480560" y="1611630"/>
            <a:ext cx="0" cy="502920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0" y="1600201"/>
            <a:ext cx="4480556" cy="6001643"/>
          </a:xfrm>
          <a:prstGeom prst="rect">
            <a:avLst/>
          </a:prstGeom>
          <a:noFill/>
        </p:spPr>
        <p:txBody>
          <a:bodyPr wrap="square">
            <a:spAutoFit/>
          </a:bodyPr>
          <a:lstStyle/>
          <a:p>
            <a:pPr algn="ctr"/>
            <a:r>
              <a:rPr lang="en-IN" sz="2000" b="1" u="sng" dirty="0">
                <a:latin typeface="Helvetica Neue" panose="02000503000000020004" charset="0"/>
                <a:ea typeface="Helvetica Neue" panose="02000503000000020004" charset="0"/>
                <a:cs typeface="Helvetica Neue" panose="02000503000000020004" charset="0"/>
              </a:rPr>
              <a:t>S</a:t>
            </a:r>
            <a:r>
              <a:rPr lang="en-IN" sz="2000" b="1" i="0" u="sng" dirty="0">
                <a:effectLst/>
                <a:latin typeface="Helvetica Neue" panose="02000503000000020004" charset="0"/>
                <a:ea typeface="Helvetica Neue" panose="02000503000000020004" charset="0"/>
                <a:cs typeface="Helvetica Neue" panose="02000503000000020004" charset="0"/>
              </a:rPr>
              <a:t>olution for Security and Privacy </a:t>
            </a:r>
            <a:endParaRPr lang="en-IN" sz="2000" b="1" i="0" u="sng" dirty="0">
              <a:effectLst/>
              <a:latin typeface="Helvetica Neue" panose="02000503000000020004" charset="0"/>
              <a:ea typeface="Helvetica Neue" panose="02000503000000020004" charset="0"/>
              <a:cs typeface="Helvetica Neue" panose="02000503000000020004" charset="0"/>
            </a:endParaRPr>
          </a:p>
          <a:p>
            <a:pPr algn="ctr"/>
            <a:endParaRPr lang="en-IN" sz="1000" b="1" i="0" u="sng"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u="sng" dirty="0">
                <a:effectLst/>
                <a:latin typeface="Helvetica Neue" panose="02000503000000020004" charset="0"/>
                <a:ea typeface="Helvetica Neue" panose="02000503000000020004" charset="0"/>
                <a:cs typeface="Helvetica Neue" panose="02000503000000020004" charset="0"/>
              </a:rPr>
              <a:t>Identity and Access Management (IAM</a:t>
            </a:r>
            <a:r>
              <a:rPr lang="en-IN" dirty="0">
                <a:effectLst/>
                <a:latin typeface="Helvetica Neue" panose="02000503000000020004" charset="0"/>
                <a:ea typeface="Helvetica Neue" panose="02000503000000020004" charset="0"/>
                <a:cs typeface="Helvetica Neue" panose="02000503000000020004" charset="0"/>
              </a:rPr>
              <a:t>): Ensures the privacy of information by efficiently managing user permissions.</a:t>
            </a:r>
            <a:endParaRPr lang="en-IN" dirty="0">
              <a:effectLst/>
              <a:latin typeface="Helvetica Neue" panose="02000503000000020004" charset="0"/>
              <a:ea typeface="Helvetica Neue" panose="02000503000000020004" charset="0"/>
              <a:cs typeface="Helvetica Neue" panose="02000503000000020004" charset="0"/>
            </a:endParaRPr>
          </a:p>
          <a:p>
            <a:endParaRPr lang="en-IN"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u="sng" dirty="0">
                <a:effectLst/>
                <a:latin typeface="Helvetica Neue" panose="02000503000000020004" charset="0"/>
                <a:ea typeface="Helvetica Neue" panose="02000503000000020004" charset="0"/>
                <a:cs typeface="Helvetica Neue" panose="02000503000000020004" charset="0"/>
              </a:rPr>
              <a:t>Endpoint Security : </a:t>
            </a:r>
            <a:r>
              <a:rPr lang="en-IN" dirty="0">
                <a:effectLst/>
                <a:latin typeface="Helvetica Neue" panose="02000503000000020004" charset="0"/>
                <a:ea typeface="Helvetica Neue" panose="02000503000000020004" charset="0"/>
                <a:cs typeface="Helvetica Neue" panose="02000503000000020004" charset="0"/>
              </a:rPr>
              <a:t>Protects the devices integrity stops possible breaches.</a:t>
            </a:r>
            <a:endParaRPr lang="en-IN"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endParaRPr lang="en-IN"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u="sng" dirty="0">
                <a:effectLst/>
                <a:latin typeface="Helvetica Neue" panose="02000503000000020004" charset="0"/>
                <a:ea typeface="Helvetica Neue" panose="02000503000000020004" charset="0"/>
                <a:cs typeface="Helvetica Neue" panose="02000503000000020004" charset="0"/>
              </a:rPr>
              <a:t>Backup and Recovery </a:t>
            </a:r>
            <a:r>
              <a:rPr lang="en-IN" dirty="0">
                <a:effectLst/>
                <a:latin typeface="Helvetica Neue" panose="02000503000000020004" charset="0"/>
                <a:ea typeface="Helvetica Neue" panose="02000503000000020004" charset="0"/>
                <a:cs typeface="Helvetica Neue" panose="02000503000000020004" charset="0"/>
              </a:rPr>
              <a:t>: Maintain appropriate data backups and establish recovery procedures to</a:t>
            </a:r>
            <a:endParaRPr lang="en-IN" dirty="0">
              <a:effectLst/>
              <a:latin typeface="Helvetica Neue" panose="02000503000000020004" charset="0"/>
              <a:ea typeface="Helvetica Neue" panose="02000503000000020004" charset="0"/>
              <a:cs typeface="Helvetica Neue" panose="02000503000000020004" charset="0"/>
            </a:endParaRPr>
          </a:p>
          <a:p>
            <a:r>
              <a:rPr lang="en-IN" dirty="0">
                <a:effectLst/>
                <a:latin typeface="Helvetica Neue" panose="02000503000000020004" charset="0"/>
                <a:ea typeface="Helvetica Neue" panose="02000503000000020004" charset="0"/>
                <a:cs typeface="Helvetica Neue" panose="02000503000000020004" charset="0"/>
              </a:rPr>
              <a:t>     reduce loss of data in the event of an incident. </a:t>
            </a:r>
            <a:endParaRPr lang="en-IN" dirty="0">
              <a:effectLst/>
              <a:latin typeface="Helvetica Neue" panose="02000503000000020004" charset="0"/>
              <a:ea typeface="Helvetica Neue" panose="02000503000000020004" charset="0"/>
              <a:cs typeface="Helvetica Neue" panose="02000503000000020004" charset="0"/>
            </a:endParaRPr>
          </a:p>
          <a:p>
            <a:endParaRPr lang="en-IN"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u="sng" dirty="0">
                <a:effectLst/>
                <a:latin typeface="Helvetica Neue" panose="02000503000000020004" charset="0"/>
                <a:ea typeface="Helvetica Neue" panose="02000503000000020004" charset="0"/>
                <a:cs typeface="Helvetica Neue" panose="02000503000000020004" charset="0"/>
              </a:rPr>
              <a:t>Network Segmentation: </a:t>
            </a:r>
            <a:r>
              <a:rPr lang="en-IN" dirty="0">
                <a:effectLst/>
                <a:latin typeface="Helvetica Neue" panose="02000503000000020004" charset="0"/>
                <a:ea typeface="Helvetica Neue" panose="02000503000000020004" charset="0"/>
                <a:cs typeface="Helvetica Neue" panose="02000503000000020004" charset="0"/>
              </a:rPr>
              <a:t>Separates the network  into parts in order to stop security threats from </a:t>
            </a:r>
            <a:endParaRPr lang="en-IN" dirty="0">
              <a:effectLst/>
              <a:latin typeface="Helvetica Neue" panose="02000503000000020004" charset="0"/>
              <a:ea typeface="Helvetica Neue" panose="02000503000000020004" charset="0"/>
              <a:cs typeface="Helvetica Neue" panose="02000503000000020004" charset="0"/>
            </a:endParaRPr>
          </a:p>
          <a:p>
            <a:r>
              <a:rPr lang="en-IN" dirty="0">
                <a:latin typeface="Helvetica Neue" panose="02000503000000020004" charset="0"/>
                <a:ea typeface="Helvetica Neue" panose="02000503000000020004" charset="0"/>
                <a:cs typeface="Helvetica Neue" panose="02000503000000020004" charset="0"/>
              </a:rPr>
              <a:t>      </a:t>
            </a:r>
            <a:r>
              <a:rPr lang="en-IN" dirty="0">
                <a:effectLst/>
                <a:latin typeface="Helvetica Neue" panose="02000503000000020004" charset="0"/>
                <a:ea typeface="Helvetica Neue" panose="02000503000000020004" charset="0"/>
                <a:cs typeface="Helvetica Neue" panose="02000503000000020004" charset="0"/>
              </a:rPr>
              <a:t>spreading.</a:t>
            </a:r>
            <a:endParaRPr lang="en-IN"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endParaRPr lang="en-IN" u="sng" dirty="0">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i="0" u="sng" dirty="0">
                <a:effectLst/>
                <a:latin typeface="Helvetica Neue" panose="02000503000000020004" charset="0"/>
                <a:ea typeface="Helvetica Neue" panose="02000503000000020004" charset="0"/>
                <a:cs typeface="Helvetica Neue" panose="02000503000000020004" charset="0"/>
              </a:rPr>
              <a:t>Data Masking: </a:t>
            </a:r>
            <a:r>
              <a:rPr lang="en-IN" i="0" dirty="0">
                <a:effectLst/>
                <a:latin typeface="Helvetica Neue" panose="02000503000000020004" charset="0"/>
                <a:ea typeface="Helvetica Neue" panose="02000503000000020004" charset="0"/>
                <a:cs typeface="Helvetica Neue" panose="02000503000000020004" charset="0"/>
              </a:rPr>
              <a:t>Guaranteed that the full data is only visible to authorised users. </a:t>
            </a:r>
            <a:endParaRPr lang="en-IN" i="0" dirty="0">
              <a:effectLst/>
              <a:latin typeface="Helvetica Neue" panose="02000503000000020004" charset="0"/>
              <a:ea typeface="Helvetica Neue" panose="02000503000000020004" charset="0"/>
              <a:cs typeface="Helvetica Neue" panose="02000503000000020004" charset="0"/>
            </a:endParaRPr>
          </a:p>
          <a:p>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i="0" u="sng" dirty="0">
                <a:effectLst/>
                <a:latin typeface="Helvetica Neue" panose="02000503000000020004" charset="0"/>
                <a:ea typeface="Helvetica Neue" panose="02000503000000020004" charset="0"/>
                <a:cs typeface="Helvetica Neue" panose="02000503000000020004" charset="0"/>
              </a:rPr>
              <a:t>Database Patching and Updates: </a:t>
            </a:r>
            <a:r>
              <a:rPr lang="en-IN" i="0" dirty="0">
                <a:effectLst/>
                <a:latin typeface="Helvetica Neue" panose="02000503000000020004" charset="0"/>
                <a:ea typeface="Helvetica Neue" panose="02000503000000020004" charset="0"/>
                <a:cs typeface="Helvetica Neue" panose="02000503000000020004" charset="0"/>
              </a:rPr>
              <a:t>Updates and  patches for the database provide advantages for fixing known vulnerabilities</a:t>
            </a:r>
            <a:endParaRPr lang="en-IN" dirty="0">
              <a:effectLst/>
              <a:latin typeface="Helvetica Neue" panose="02000503000000020004" charset="0"/>
              <a:ea typeface="Helvetica Neue" panose="02000503000000020004" charset="0"/>
              <a:cs typeface="Helvetica Neue" panose="02000503000000020004" charset="0"/>
            </a:endParaRPr>
          </a:p>
          <a:p>
            <a:endParaRPr lang="en-IN" sz="2000" b="1" u="sng" dirty="0">
              <a:latin typeface="Helvetica Neue" panose="02000503000000020004" charset="0"/>
              <a:ea typeface="Helvetica Neue" panose="02000503000000020004" charset="0"/>
              <a:cs typeface="Helvetica Neue" panose="02000503000000020004" charset="0"/>
            </a:endParaRPr>
          </a:p>
          <a:p>
            <a:endParaRPr lang="en-US" sz="2000" b="1" i="0" u="sng" dirty="0">
              <a:effectLst/>
              <a:latin typeface="Helvetica Neue" panose="02000503000000020004" charset="0"/>
              <a:ea typeface="Helvetica Neue" panose="02000503000000020004" charset="0"/>
              <a:cs typeface="Helvetica Neue" panose="02000503000000020004" charset="0"/>
            </a:endParaRPr>
          </a:p>
          <a:p>
            <a:endParaRPr lang="en-IN" sz="2000" b="1" i="0" dirty="0">
              <a:effectLst/>
              <a:latin typeface="Helvetica Neue" panose="02000503000000020004" charset="0"/>
              <a:ea typeface="Helvetica Neue" panose="02000503000000020004" charset="0"/>
              <a:cs typeface="Helvetica Neue" panose="02000503000000020004" charset="0"/>
            </a:endParaRPr>
          </a:p>
        </p:txBody>
      </p:sp>
      <p:sp>
        <p:nvSpPr>
          <p:cNvPr id="13" name="TextBox 12"/>
          <p:cNvSpPr txBox="1"/>
          <p:nvPr/>
        </p:nvSpPr>
        <p:spPr>
          <a:xfrm>
            <a:off x="4480555" y="1598967"/>
            <a:ext cx="4663444" cy="2646878"/>
          </a:xfrm>
          <a:prstGeom prst="rect">
            <a:avLst/>
          </a:prstGeom>
          <a:noFill/>
        </p:spPr>
        <p:txBody>
          <a:bodyPr wrap="square">
            <a:spAutoFit/>
          </a:bodyPr>
          <a:lstStyle/>
          <a:p>
            <a:pPr algn="ctr"/>
            <a:r>
              <a:rPr lang="en-IN" sz="2000" b="1" i="0" u="sng" dirty="0">
                <a:effectLst/>
                <a:latin typeface="Helvetica Neue" panose="02000503000000020004" charset="0"/>
                <a:ea typeface="Helvetica Neue" panose="02000503000000020004" charset="0"/>
                <a:cs typeface="Helvetica Neue" panose="02000503000000020004" charset="0"/>
              </a:rPr>
              <a:t>Sensitive Data and Storing Approach</a:t>
            </a:r>
            <a:endParaRPr lang="en-IN" sz="2000" b="1" i="0" u="sng" dirty="0">
              <a:effectLst/>
              <a:latin typeface="Helvetica Neue" panose="02000503000000020004" charset="0"/>
              <a:ea typeface="Helvetica Neue" panose="02000503000000020004" charset="0"/>
              <a:cs typeface="Helvetica Neue" panose="02000503000000020004" charset="0"/>
            </a:endParaRPr>
          </a:p>
          <a:p>
            <a:endParaRPr lang="en-US" sz="2000" b="1" i="0" u="sng" dirty="0">
              <a:effectLst/>
              <a:latin typeface="Helvetica Neue" panose="02000503000000020004" charset="0"/>
              <a:ea typeface="Helvetica Neue" panose="02000503000000020004" charset="0"/>
              <a:cs typeface="Helvetica Neue" panose="02000503000000020004" charset="0"/>
            </a:endParaRPr>
          </a:p>
          <a:p>
            <a:pPr marL="342900" indent="-342900">
              <a:buFont typeface="Arial" panose="020B0604020202020204" pitchFamily="34" charset="0"/>
              <a:buChar char="•"/>
            </a:pPr>
            <a:r>
              <a:rPr lang="en-US" i="0" u="sng" dirty="0">
                <a:effectLst/>
                <a:latin typeface="Helvetica Neue" panose="02000503000000020004" charset="0"/>
                <a:ea typeface="Helvetica Neue" panose="02000503000000020004" charset="0"/>
                <a:cs typeface="Helvetica Neue" panose="02000503000000020004" charset="0"/>
              </a:rPr>
              <a:t>User Details </a:t>
            </a:r>
            <a:r>
              <a:rPr lang="en-US" i="0" dirty="0">
                <a:effectLst/>
                <a:latin typeface="Helvetica Neue" panose="02000503000000020004" charset="0"/>
                <a:ea typeface="Helvetica Neue" panose="02000503000000020004" charset="0"/>
                <a:cs typeface="Helvetica Neue" panose="02000503000000020004" charset="0"/>
              </a:rPr>
              <a:t>: Follow Encryption approach to guarantee privacy. Volume: very little personal data.</a:t>
            </a:r>
            <a:endParaRPr lang="en-US" i="0" dirty="0">
              <a:effectLst/>
              <a:latin typeface="Helvetica Neue" panose="02000503000000020004" charset="0"/>
              <a:ea typeface="Helvetica Neue" panose="02000503000000020004" charset="0"/>
              <a:cs typeface="Helvetica Neue" panose="02000503000000020004" charset="0"/>
            </a:endParaRPr>
          </a:p>
          <a:p>
            <a:endParaRPr lang="en-US" i="0"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i="0" u="sng" dirty="0">
                <a:effectLst/>
                <a:latin typeface="Helvetica Neue" panose="02000503000000020004" charset="0"/>
                <a:ea typeface="Helvetica Neue" panose="02000503000000020004" charset="0"/>
                <a:cs typeface="Helvetica Neue" panose="02000503000000020004" charset="0"/>
              </a:rPr>
              <a:t>Recommendation Data: </a:t>
            </a:r>
            <a:r>
              <a:rPr lang="en-IN" i="0" dirty="0">
                <a:effectLst/>
                <a:latin typeface="Helvetica Neue" panose="02000503000000020004" charset="0"/>
                <a:ea typeface="Helvetica Neue" panose="02000503000000020004" charset="0"/>
                <a:cs typeface="Helvetica Neue" panose="02000503000000020004" charset="0"/>
              </a:rPr>
              <a:t>Stored in a secure, hashed format. Volume: For all harvest and treatment records.</a:t>
            </a: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endParaRPr lang="en-IN" i="0" dirty="0">
              <a:effectLst/>
              <a:latin typeface="Helvetica Neue" panose="02000503000000020004" charset="0"/>
              <a:ea typeface="Helvetica Neue" panose="02000503000000020004" charset="0"/>
              <a:cs typeface="Helvetica Neue" panose="02000503000000020004" charset="0"/>
            </a:endParaRPr>
          </a:p>
          <a:p>
            <a:pPr marL="285750" indent="-285750">
              <a:buFont typeface="Arial" panose="020B0604020202020204" pitchFamily="34" charset="0"/>
              <a:buChar char="•"/>
            </a:pPr>
            <a:r>
              <a:rPr lang="en-IN" i="0" u="sng" dirty="0">
                <a:effectLst/>
                <a:latin typeface="Helvetica Neue" panose="02000503000000020004" charset="0"/>
                <a:ea typeface="Helvetica Neue" panose="02000503000000020004" charset="0"/>
                <a:cs typeface="Helvetica Neue" panose="02000503000000020004" charset="0"/>
              </a:rPr>
              <a:t>Sensor Read Data : </a:t>
            </a:r>
            <a:r>
              <a:rPr lang="en-IN" i="0" dirty="0">
                <a:effectLst/>
                <a:latin typeface="Helvetica Neue" panose="02000503000000020004" charset="0"/>
                <a:ea typeface="Helvetica Neue" panose="02000503000000020004" charset="0"/>
                <a:cs typeface="Helvetica Neue" panose="02000503000000020004" charset="0"/>
              </a:rPr>
              <a:t>Maintained in anonymized format. Volume: For. 1 for Every Plant  record.</a:t>
            </a:r>
            <a:endParaRPr lang="en-US" i="0" dirty="0">
              <a:effectLst/>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body" idx="1"/>
          </p:nvPr>
        </p:nvSpPr>
        <p:spPr>
          <a:xfrm>
            <a:off x="457200" y="14478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sz="2800" dirty="0"/>
              <a:t>Project Overview </a:t>
            </a:r>
            <a:endParaRPr sz="2800" dirty="0"/>
          </a:p>
          <a:p>
            <a:pPr marL="342900" lvl="0" indent="-342900" algn="l" rtl="0">
              <a:spcBef>
                <a:spcPts val="640"/>
              </a:spcBef>
              <a:spcAft>
                <a:spcPts val="0"/>
              </a:spcAft>
              <a:buClr>
                <a:schemeClr val="dk1"/>
              </a:buClr>
              <a:buSzPts val="3200"/>
              <a:buChar char="•"/>
            </a:pPr>
            <a:r>
              <a:rPr lang="en-US" sz="2800" dirty="0"/>
              <a:t>User Persona’s </a:t>
            </a:r>
            <a:endParaRPr sz="2800" dirty="0"/>
          </a:p>
          <a:p>
            <a:pPr marL="342900">
              <a:spcBef>
                <a:spcPts val="640"/>
              </a:spcBef>
              <a:buSzPts val="3200"/>
            </a:pPr>
            <a:r>
              <a:rPr lang="en-US" sz="2800" dirty="0"/>
              <a:t>ER Diagram </a:t>
            </a:r>
            <a:endParaRPr lang="en-US" sz="2800" dirty="0"/>
          </a:p>
          <a:p>
            <a:pPr marL="342900">
              <a:spcBef>
                <a:spcPts val="640"/>
              </a:spcBef>
              <a:buSzPts val="3200"/>
            </a:pPr>
            <a:r>
              <a:rPr lang="en-US" sz="2800" dirty="0"/>
              <a:t>Business Rules</a:t>
            </a:r>
            <a:endParaRPr lang="en-US" sz="2800" dirty="0"/>
          </a:p>
          <a:p>
            <a:pPr marL="342900" lvl="0" indent="-342900" algn="l" rtl="0">
              <a:spcBef>
                <a:spcPts val="640"/>
              </a:spcBef>
              <a:spcAft>
                <a:spcPts val="0"/>
              </a:spcAft>
              <a:buClr>
                <a:schemeClr val="dk1"/>
              </a:buClr>
              <a:buSzPts val="3200"/>
              <a:buChar char="•"/>
            </a:pPr>
            <a:r>
              <a:rPr lang="en-US" sz="2800" dirty="0"/>
              <a:t>Solution Architecture</a:t>
            </a:r>
            <a:endParaRPr sz="2800" dirty="0"/>
          </a:p>
          <a:p>
            <a:pPr marL="342900" lvl="0" indent="-342900" algn="l" rtl="0">
              <a:spcBef>
                <a:spcPts val="640"/>
              </a:spcBef>
              <a:spcAft>
                <a:spcPts val="0"/>
              </a:spcAft>
              <a:buClr>
                <a:schemeClr val="dk1"/>
              </a:buClr>
              <a:buSzPts val="3200"/>
              <a:buChar char="•"/>
            </a:pPr>
            <a:r>
              <a:rPr lang="en-US" sz="2800" dirty="0"/>
              <a:t>Major SQL examples </a:t>
            </a:r>
            <a:endParaRPr lang="en-US" sz="2800" dirty="0"/>
          </a:p>
          <a:p>
            <a:pPr marL="342900" lvl="0" indent="-342900" algn="l" rtl="0">
              <a:spcBef>
                <a:spcPts val="640"/>
              </a:spcBef>
              <a:spcAft>
                <a:spcPts val="0"/>
              </a:spcAft>
              <a:buClr>
                <a:schemeClr val="dk1"/>
              </a:buClr>
              <a:buSzPts val="3200"/>
              <a:buChar char="•"/>
            </a:pPr>
            <a:r>
              <a:rPr lang="en-US" sz="2800" dirty="0"/>
              <a:t>Metrics </a:t>
            </a:r>
            <a:endParaRPr lang="en-US" sz="2800" dirty="0"/>
          </a:p>
          <a:p>
            <a:pPr marL="342900" lvl="0" indent="-342900" algn="l" rtl="0">
              <a:spcBef>
                <a:spcPts val="640"/>
              </a:spcBef>
              <a:spcAft>
                <a:spcPts val="0"/>
              </a:spcAft>
              <a:buClr>
                <a:schemeClr val="dk1"/>
              </a:buClr>
              <a:buSzPts val="3200"/>
              <a:buChar char="•"/>
            </a:pPr>
            <a:r>
              <a:rPr lang="en-US" sz="2800" dirty="0"/>
              <a:t>Security &amp; Privacy Concerns </a:t>
            </a:r>
            <a:endParaRPr lang="en-US" sz="2800" dirty="0"/>
          </a:p>
          <a:p>
            <a:pPr marL="342900" lvl="0" indent="-342900" algn="l" rtl="0">
              <a:spcBef>
                <a:spcPts val="640"/>
              </a:spcBef>
              <a:spcAft>
                <a:spcPts val="0"/>
              </a:spcAft>
              <a:buClr>
                <a:schemeClr val="dk1"/>
              </a:buClr>
              <a:buSzPts val="3200"/>
              <a:buChar char="•"/>
            </a:pPr>
            <a:r>
              <a:rPr lang="en-US" sz="2800" dirty="0"/>
              <a:t>Next steps / Lessons learned</a:t>
            </a:r>
            <a:endParaRPr sz="2800" dirty="0"/>
          </a:p>
        </p:txBody>
      </p:sp>
      <p:sp>
        <p:nvSpPr>
          <p:cNvPr id="89" name="Google Shape;89;p2"/>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Overview</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body" idx="1"/>
          </p:nvPr>
        </p:nvSpPr>
        <p:spPr>
          <a:xfrm>
            <a:off x="457200" y="1691263"/>
            <a:ext cx="8229600" cy="452596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IN" sz="2000" b="0" i="0" dirty="0">
                <a:solidFill>
                  <a:schemeClr val="tx1"/>
                </a:solidFill>
                <a:effectLst/>
                <a:latin typeface="Helvetica Neue" panose="02000503000000020004" charset="0"/>
                <a:ea typeface="Helvetica Neue" panose="02000503000000020004" charset="0"/>
                <a:cs typeface="Helvetica Neue" panose="02000503000000020004" charset="0"/>
              </a:rPr>
              <a:t>Information that hackers may target.</a:t>
            </a:r>
            <a:endParaRPr lang="en-IN" sz="2000"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0" lvl="0" indent="0" algn="ctr" rtl="0">
              <a:spcBef>
                <a:spcPts val="0"/>
              </a:spcBef>
              <a:spcAft>
                <a:spcPts val="0"/>
              </a:spcAft>
              <a:buClr>
                <a:schemeClr val="dk1"/>
              </a:buClr>
              <a:buSzPts val="3200"/>
              <a:buNone/>
            </a:pPr>
            <a:endParaRPr lang="en-IN" sz="2000"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342900">
              <a:spcBef>
                <a:spcPts val="0"/>
              </a:spcBef>
              <a:buSzPts val="3200"/>
            </a:pPr>
            <a:r>
              <a:rPr lang="en-IN" sz="2000" i="0" dirty="0">
                <a:effectLst/>
                <a:latin typeface="Helvetica Neue" panose="02000503000000020004" charset="0"/>
                <a:ea typeface="Helvetica Neue" panose="02000503000000020004" charset="0"/>
                <a:cs typeface="Helvetica Neue" panose="02000503000000020004" charset="0"/>
              </a:rPr>
              <a:t>Recommendation Data</a:t>
            </a:r>
            <a:r>
              <a:rPr lang="en-IN" sz="1400" b="0" i="0" dirty="0">
                <a:solidFill>
                  <a:srgbClr val="252525"/>
                </a:solidFill>
                <a:effectLst/>
                <a:latin typeface="Open Sans" panose="020B0606030504020204" pitchFamily="34" charset="0"/>
              </a:rPr>
              <a:t> 	</a:t>
            </a:r>
            <a:r>
              <a:rPr lang="en-IN" sz="1400" b="0" i="0" dirty="0">
                <a:solidFill>
                  <a:srgbClr val="252525"/>
                </a:solidFill>
                <a:effectLst/>
                <a:latin typeface="Helvetica Neue" panose="02000503000000020004" charset="0"/>
                <a:ea typeface="Helvetica Neue" panose="02000503000000020004" charset="0"/>
                <a:cs typeface="Helvetica Neue" panose="02000503000000020004" charset="0"/>
              </a:rPr>
              <a:t>Unauthorised access may result in recommendations being manipulated, which would </a:t>
            </a:r>
            <a:endParaRPr lang="en-IN" sz="1400" b="0" i="0" dirty="0">
              <a:solidFill>
                <a:srgbClr val="252525"/>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1400" b="0" i="0" dirty="0">
                <a:solidFill>
                  <a:srgbClr val="252525"/>
                </a:solidFill>
                <a:effectLst/>
                <a:latin typeface="Helvetica Neue" panose="02000503000000020004" charset="0"/>
                <a:ea typeface="Helvetica Neue" panose="02000503000000020004" charset="0"/>
                <a:cs typeface="Helvetica Neue" panose="02000503000000020004" charset="0"/>
              </a:rPr>
              <a:t>compromise the system's integrity</a:t>
            </a:r>
            <a:r>
              <a:rPr lang="en-IN" sz="1400" i="0" dirty="0">
                <a:effectLst/>
                <a:latin typeface="Helvetica Neue" panose="02000503000000020004" charset="0"/>
                <a:ea typeface="Helvetica Neue" panose="02000503000000020004" charset="0"/>
                <a:cs typeface="Helvetica Neue" panose="02000503000000020004" charset="0"/>
              </a:rPr>
              <a:t>.</a:t>
            </a:r>
            <a:endParaRPr lang="en-IN" sz="1400" i="0" dirty="0">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1400" i="0" dirty="0">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1400" i="0" dirty="0">
              <a:effectLst/>
              <a:latin typeface="Helvetica Neue" panose="02000503000000020004" charset="0"/>
              <a:ea typeface="Helvetica Neue" panose="02000503000000020004" charset="0"/>
              <a:cs typeface="Helvetica Neue" panose="02000503000000020004" charset="0"/>
            </a:endParaRPr>
          </a:p>
          <a:p>
            <a:pPr marL="342900">
              <a:spcBef>
                <a:spcPts val="0"/>
              </a:spcBef>
              <a:buSzPts val="3200"/>
            </a:pPr>
            <a:r>
              <a:rPr lang="en-IN" sz="2000" i="0" dirty="0">
                <a:effectLst/>
                <a:latin typeface="Helvetica Neue" panose="02000503000000020004" charset="0"/>
                <a:ea typeface="Helvetica Neue" panose="02000503000000020004" charset="0"/>
                <a:cs typeface="Helvetica Neue" panose="02000503000000020004" charset="0"/>
              </a:rPr>
              <a:t>Sensor Data</a:t>
            </a:r>
            <a:endParaRPr lang="en-IN" sz="2000" i="0" dirty="0">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2000" b="0" i="0" dirty="0">
                <a:solidFill>
                  <a:schemeClr val="tx1"/>
                </a:solidFill>
                <a:effectLst/>
                <a:latin typeface="Helvetica Neue" panose="02000503000000020004" charset="0"/>
                <a:ea typeface="Helvetica Neue" panose="02000503000000020004" charset="0"/>
                <a:cs typeface="Helvetica Neue" panose="02000503000000020004" charset="0"/>
              </a:rPr>
              <a:t>	</a:t>
            </a: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Sensor data manipulation could lead to significant losses, particularly for farmers. </a:t>
            </a:r>
            <a:endParaRPr lang="en-IN" sz="1400"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1400"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2000" dirty="0">
              <a:solidFill>
                <a:schemeClr val="tx1"/>
              </a:solidFill>
              <a:latin typeface="Helvetica Neue" panose="02000503000000020004" charset="0"/>
              <a:ea typeface="Helvetica Neue" panose="02000503000000020004" charset="0"/>
              <a:cs typeface="Helvetica Neue" panose="02000503000000020004" charset="0"/>
            </a:endParaRPr>
          </a:p>
          <a:p>
            <a:pPr marL="342900">
              <a:spcBef>
                <a:spcPts val="0"/>
              </a:spcBef>
              <a:buSzPts val="3200"/>
            </a:pPr>
            <a:r>
              <a:rPr lang="en-IN" sz="2000" i="0" dirty="0">
                <a:effectLst/>
                <a:latin typeface="Helvetica Neue" panose="02000503000000020004" charset="0"/>
                <a:ea typeface="Helvetica Neue" panose="02000503000000020004" charset="0"/>
                <a:cs typeface="Helvetica Neue" panose="02000503000000020004" charset="0"/>
              </a:rPr>
              <a:t>User Information</a:t>
            </a:r>
            <a:endParaRPr lang="en-IN" sz="2000" i="0" dirty="0">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	A breach could result in a variety of threats, including identity theft, Scams and Phishing, and fraudulent activity.</a:t>
            </a:r>
            <a:endParaRPr lang="en-IN" sz="1400" dirty="0">
              <a:solidFill>
                <a:schemeClr val="tx1"/>
              </a:solidFill>
              <a:latin typeface="Helvetica Neue" panose="02000503000000020004" charset="0"/>
              <a:ea typeface="Helvetica Neue" panose="02000503000000020004" charset="0"/>
              <a:cs typeface="Helvetica Neue" panose="02000503000000020004" charset="0"/>
            </a:endParaRPr>
          </a:p>
          <a:p>
            <a:pPr marL="0" lvl="0" indent="0" rtl="0">
              <a:spcBef>
                <a:spcPts val="0"/>
              </a:spcBef>
              <a:spcAft>
                <a:spcPts val="0"/>
              </a:spcAft>
              <a:buClr>
                <a:schemeClr val="dk1"/>
              </a:buClr>
              <a:buSzPts val="3200"/>
              <a:buNone/>
            </a:pPr>
            <a:endParaRPr lang="en-IN" sz="1400"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0" lvl="0" indent="0" rtl="0">
              <a:spcBef>
                <a:spcPts val="0"/>
              </a:spcBef>
              <a:spcAft>
                <a:spcPts val="0"/>
              </a:spcAft>
              <a:buClr>
                <a:schemeClr val="dk1"/>
              </a:buClr>
              <a:buSzPts val="3200"/>
              <a:buNone/>
            </a:pPr>
            <a:endParaRPr lang="en-IN" sz="2000" b="0" i="0" dirty="0">
              <a:solidFill>
                <a:schemeClr val="tx1"/>
              </a:solidFill>
              <a:effectLst/>
              <a:latin typeface="Helvetica Neue" panose="02000503000000020004" charset="0"/>
              <a:ea typeface="Helvetica Neue" panose="02000503000000020004" charset="0"/>
              <a:cs typeface="Helvetica Neue" panose="02000503000000020004" charset="0"/>
            </a:endParaRPr>
          </a:p>
        </p:txBody>
      </p:sp>
      <p:sp>
        <p:nvSpPr>
          <p:cNvPr id="144" name="Google Shape;144;p11"/>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Security and Privacy Cont'd.</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body" idx="1"/>
          </p:nvPr>
        </p:nvSpPr>
        <p:spPr>
          <a:xfrm>
            <a:off x="457199" y="1600200"/>
            <a:ext cx="8229599" cy="4956464"/>
          </a:xfrm>
          <a:prstGeom prst="rect">
            <a:avLst/>
          </a:prstGeom>
          <a:noFill/>
          <a:ln>
            <a:noFill/>
          </a:ln>
        </p:spPr>
        <p:txBody>
          <a:bodyPr spcFirstLastPara="1" wrap="square" lIns="91425" tIns="45700" rIns="91425" bIns="45700" anchor="t" anchorCtr="0">
            <a:noAutofit/>
          </a:bodyPr>
          <a:lstStyle/>
          <a:p>
            <a:pPr marL="342900" lvl="0" indent="-139700" algn="l" rtl="0">
              <a:spcBef>
                <a:spcPts val="640"/>
              </a:spcBef>
              <a:spcAft>
                <a:spcPts val="0"/>
              </a:spcAft>
              <a:buClr>
                <a:schemeClr val="dk1"/>
              </a:buClr>
              <a:buSzPts val="3200"/>
              <a:buNone/>
            </a:pPr>
            <a:r>
              <a:rPr lang="en-US" sz="2000" b="1" dirty="0"/>
              <a:t>Take Aways</a:t>
            </a:r>
            <a:endParaRPr lang="en-US" sz="2000" b="1" dirty="0"/>
          </a:p>
          <a:p>
            <a:pPr marL="203200" indent="0">
              <a:spcBef>
                <a:spcPts val="640"/>
              </a:spcBef>
              <a:buSzPts val="3200"/>
              <a:buNone/>
            </a:pPr>
            <a:r>
              <a:rPr lang="en-IN" sz="1400" dirty="0"/>
              <a:t>- I learned about the principles of effective</a:t>
            </a:r>
            <a:r>
              <a:rPr lang="en-IN" sz="1400" dirty="0">
                <a:highlight>
                  <a:srgbClr val="FFFF00"/>
                </a:highlight>
              </a:rPr>
              <a:t> database design</a:t>
            </a:r>
            <a:r>
              <a:rPr lang="en-IN" sz="1400" dirty="0"/>
              <a:t> and fully understood the importance of </a:t>
            </a:r>
            <a:r>
              <a:rPr lang="en-IN" sz="1400" dirty="0">
                <a:highlight>
                  <a:srgbClr val="FFFF00"/>
                </a:highlight>
              </a:rPr>
              <a:t>business rules and logic </a:t>
            </a:r>
            <a:r>
              <a:rPr lang="en-IN" sz="1400" dirty="0"/>
              <a:t>in database development.</a:t>
            </a:r>
            <a:endParaRPr lang="en-IN" sz="1400" dirty="0"/>
          </a:p>
          <a:p>
            <a:pPr marL="203200" indent="0">
              <a:spcBef>
                <a:spcPts val="640"/>
              </a:spcBef>
              <a:buSzPts val="3200"/>
              <a:buNone/>
            </a:pPr>
            <a:endParaRPr lang="en-IN" sz="1400" dirty="0"/>
          </a:p>
          <a:p>
            <a:pPr marL="203200" indent="0">
              <a:spcBef>
                <a:spcPts val="640"/>
              </a:spcBef>
              <a:buSzPts val="3200"/>
              <a:buNone/>
            </a:pPr>
            <a:r>
              <a:rPr lang="en-IN" sz="1400" dirty="0">
                <a:solidFill>
                  <a:schemeClr val="tx1"/>
                </a:solidFill>
                <a:latin typeface="Helvetica Neue" panose="02000503000000020004" charset="0"/>
                <a:ea typeface="Helvetica Neue" panose="02000503000000020004" charset="0"/>
                <a:cs typeface="Helvetica Neue" panose="02000503000000020004" charset="0"/>
              </a:rPr>
              <a:t>- </a:t>
            </a: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Applied iterative design to create an organised </a:t>
            </a:r>
            <a:r>
              <a:rPr lang="en-IN" sz="1400" b="0" i="0" dirty="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ER diagram </a:t>
            </a: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and learned to put the </a:t>
            </a:r>
            <a:r>
              <a:rPr lang="en-IN" sz="1400" b="0" i="0" dirty="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database development </a:t>
            </a: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into practice by utilising the created ER diagram </a:t>
            </a:r>
            <a:endParaRPr lang="en-IN" sz="1400"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203200" indent="0">
              <a:spcBef>
                <a:spcPts val="640"/>
              </a:spcBef>
              <a:buSzPts val="3200"/>
              <a:buNone/>
            </a:pPr>
            <a:endParaRPr lang="en-IN" sz="1400" dirty="0">
              <a:solidFill>
                <a:schemeClr val="tx1"/>
              </a:solidFill>
              <a:latin typeface="Helvetica Neue" panose="02000503000000020004" charset="0"/>
              <a:ea typeface="Helvetica Neue" panose="02000503000000020004" charset="0"/>
              <a:cs typeface="Helvetica Neue" panose="02000503000000020004" charset="0"/>
            </a:endParaRPr>
          </a:p>
          <a:p>
            <a:pPr marL="203200" indent="0">
              <a:spcBef>
                <a:spcPts val="640"/>
              </a:spcBef>
              <a:buSzPts val="3200"/>
              <a:buNone/>
            </a:pPr>
            <a:r>
              <a:rPr lang="en-IN" sz="1400" dirty="0">
                <a:solidFill>
                  <a:schemeClr val="tx1"/>
                </a:solidFill>
                <a:latin typeface="Helvetica Neue" panose="02000503000000020004" charset="0"/>
                <a:ea typeface="Helvetica Neue" panose="02000503000000020004" charset="0"/>
                <a:cs typeface="Helvetica Neue" panose="02000503000000020004" charset="0"/>
              </a:rPr>
              <a:t>- U</a:t>
            </a: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nderstood the principles of </a:t>
            </a:r>
            <a:r>
              <a:rPr lang="en-IN" sz="1400" b="0" i="0" dirty="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client-server architecture </a:t>
            </a: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for project development. studied</a:t>
            </a:r>
            <a:r>
              <a:rPr lang="en-IN" sz="1400" b="0" i="0" dirty="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 privacy and security </a:t>
            </a: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guidelines for a database system that runs smoothly.</a:t>
            </a:r>
            <a:endParaRPr lang="en-IN" sz="1400" b="0" i="0" dirty="0">
              <a:solidFill>
                <a:schemeClr val="tx1"/>
              </a:solidFill>
              <a:effectLst/>
              <a:latin typeface="Helvetica Neue" panose="02000503000000020004" charset="0"/>
              <a:ea typeface="Helvetica Neue" panose="02000503000000020004" charset="0"/>
              <a:cs typeface="Helvetica Neue" panose="02000503000000020004" charset="0"/>
            </a:endParaRPr>
          </a:p>
          <a:p>
            <a:pPr marL="203200" indent="0">
              <a:spcBef>
                <a:spcPts val="640"/>
              </a:spcBef>
              <a:buSzPts val="3200"/>
              <a:buNone/>
            </a:pPr>
            <a:endParaRPr lang="en-IN" sz="1400" dirty="0">
              <a:solidFill>
                <a:schemeClr val="tx1"/>
              </a:solidFill>
              <a:latin typeface="Helvetica Neue" panose="02000503000000020004" charset="0"/>
              <a:ea typeface="Helvetica Neue" panose="02000503000000020004" charset="0"/>
              <a:cs typeface="Helvetica Neue" panose="02000503000000020004" charset="0"/>
            </a:endParaRPr>
          </a:p>
          <a:p>
            <a:pPr marL="203200" indent="0">
              <a:spcBef>
                <a:spcPts val="640"/>
              </a:spcBef>
              <a:buSzPts val="3200"/>
              <a:buNone/>
            </a:pPr>
            <a:r>
              <a:rPr lang="en-IN" sz="2000" b="1" dirty="0">
                <a:solidFill>
                  <a:schemeClr val="tx1"/>
                </a:solidFill>
                <a:latin typeface="Helvetica Neue" panose="02000503000000020004" charset="0"/>
                <a:ea typeface="Helvetica Neue" panose="02000503000000020004" charset="0"/>
                <a:cs typeface="Helvetica Neue" panose="02000503000000020004" charset="0"/>
              </a:rPr>
              <a:t>Next Steps</a:t>
            </a:r>
            <a:endParaRPr lang="en-IN" sz="2000" b="1" dirty="0">
              <a:solidFill>
                <a:schemeClr val="tx1"/>
              </a:solidFill>
              <a:latin typeface="Helvetica Neue" panose="02000503000000020004" charset="0"/>
              <a:ea typeface="Helvetica Neue" panose="02000503000000020004" charset="0"/>
              <a:cs typeface="Helvetica Neue" panose="02000503000000020004" charset="0"/>
            </a:endParaRPr>
          </a:p>
          <a:p>
            <a:pPr marL="203200" indent="0">
              <a:spcBef>
                <a:spcPts val="640"/>
              </a:spcBef>
              <a:buSzPts val="3200"/>
              <a:buNone/>
            </a:pPr>
            <a:r>
              <a:rPr lang="en-IN" sz="1400" b="0" i="0" dirty="0">
                <a:solidFill>
                  <a:srgbClr val="252525"/>
                </a:solidFill>
                <a:effectLst/>
                <a:latin typeface="Helvetica Neue" panose="02000503000000020004" charset="0"/>
                <a:ea typeface="Helvetica Neue" panose="02000503000000020004" charset="0"/>
                <a:cs typeface="Helvetica Neue" panose="02000503000000020004" charset="0"/>
              </a:rPr>
              <a:t>- When I have the opportunity to learn more about ML modelling later in the course, I'll try to develop a significant ML recommendation model that will aid in producing recommendations for both harvesting and plant disease treatments.</a:t>
            </a:r>
            <a:br>
              <a:rPr lang="en-IN" sz="1400" dirty="0">
                <a:latin typeface="Helvetica Neue" panose="02000503000000020004" charset="0"/>
                <a:ea typeface="Helvetica Neue" panose="02000503000000020004" charset="0"/>
                <a:cs typeface="Helvetica Neue" panose="02000503000000020004" charset="0"/>
              </a:rPr>
            </a:br>
            <a:endParaRPr lang="en-IN" sz="1400" b="1" dirty="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150" name="Google Shape;150;p12"/>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Next steps / Lessons Learned</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body" idx="1"/>
          </p:nvPr>
        </p:nvSpPr>
        <p:spPr>
          <a:xfrm>
            <a:off x="457199" y="2067790"/>
            <a:ext cx="8229599" cy="2899065"/>
          </a:xfrm>
          <a:prstGeom prst="rect">
            <a:avLst/>
          </a:prstGeom>
          <a:noFill/>
          <a:ln>
            <a:noFill/>
          </a:ln>
        </p:spPr>
        <p:txBody>
          <a:bodyPr spcFirstLastPara="1" wrap="square" lIns="91425" tIns="45700" rIns="91425" bIns="45700" anchor="t" anchorCtr="0">
            <a:noAutofit/>
          </a:bodyPr>
          <a:lstStyle/>
          <a:p>
            <a:pPr marL="0" indent="0" algn="ctr" rtl="0">
              <a:spcBef>
                <a:spcPts val="0"/>
              </a:spcBef>
              <a:spcAft>
                <a:spcPts val="0"/>
              </a:spcAft>
              <a:buNone/>
            </a:pPr>
            <a:r>
              <a:rPr lang="en-IN" sz="18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ECO gardener. (2023, August 7). </a:t>
            </a:r>
            <a:r>
              <a:rPr lang="en-IN" sz="1800" b="0" i="1"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8 Common Gardening Challenges and How to Solve Them</a:t>
            </a:r>
            <a:r>
              <a:rPr lang="en-IN" sz="18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800" b="0"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ECOgardener</a:t>
            </a:r>
            <a:r>
              <a:rPr lang="en-IN" sz="18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Retrieved November 20, 2023, from </a:t>
            </a:r>
            <a:r>
              <a:rPr lang="en-IN" sz="1800" b="0" i="0" u="sng" strike="noStrike" dirty="0">
                <a:solidFill>
                  <a:srgbClr val="1155CC"/>
                </a:solidFill>
                <a:effectLst/>
                <a:latin typeface="Helvetica Neue" panose="02000503000000020004" charset="0"/>
                <a:ea typeface="Helvetica Neue" panose="02000503000000020004" charset="0"/>
                <a:cs typeface="Helvetica Neue" panose="02000503000000020004" charset="0"/>
                <a:hlinkClick r:id="rId1"/>
              </a:rPr>
              <a:t>https://ecogardener.com/blogs/news/8-gardening-challenges-and-how-to-solve-them</a:t>
            </a:r>
            <a:endParaRPr lang="en-IN" sz="1800" b="0" dirty="0">
              <a:effectLst/>
              <a:latin typeface="Helvetica Neue" panose="02000503000000020004" charset="0"/>
              <a:ea typeface="Helvetica Neue" panose="02000503000000020004" charset="0"/>
              <a:cs typeface="Helvetica Neue" panose="02000503000000020004" charset="0"/>
            </a:endParaRPr>
          </a:p>
          <a:p>
            <a:pPr marL="0" indent="0" algn="ctr" rtl="0">
              <a:spcBef>
                <a:spcPts val="0"/>
              </a:spcBef>
              <a:spcAft>
                <a:spcPts val="0"/>
              </a:spcAft>
              <a:buNone/>
            </a:pPr>
            <a:br>
              <a:rPr lang="en-IN" sz="1800" b="0" dirty="0">
                <a:effectLst/>
                <a:latin typeface="Helvetica Neue" panose="02000503000000020004" charset="0"/>
                <a:ea typeface="Helvetica Neue" panose="02000503000000020004" charset="0"/>
                <a:cs typeface="Helvetica Neue" panose="02000503000000020004" charset="0"/>
              </a:rPr>
            </a:br>
            <a:r>
              <a:rPr lang="en-IN" sz="18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M, D. (2023, March 13). </a:t>
            </a:r>
            <a:r>
              <a:rPr lang="en-IN" sz="1800" b="0" i="1"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11 Major Problems Faced By Indian Farmers In Agriculture In 2023</a:t>
            </a:r>
            <a:r>
              <a:rPr lang="en-IN" sz="18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a:t>
            </a:r>
            <a:r>
              <a:rPr lang="en-IN" sz="1800" b="0" i="0" u="none" strike="noStrike" dirty="0" err="1">
                <a:solidFill>
                  <a:srgbClr val="000000"/>
                </a:solidFill>
                <a:effectLst/>
                <a:latin typeface="Helvetica Neue" panose="02000503000000020004" charset="0"/>
                <a:ea typeface="Helvetica Neue" panose="02000503000000020004" charset="0"/>
                <a:cs typeface="Helvetica Neue" panose="02000503000000020004" charset="0"/>
              </a:rPr>
              <a:t>Bighaat</a:t>
            </a:r>
            <a:r>
              <a:rPr lang="en-IN" sz="1800" b="0" i="0" u="none" strike="noStrike" dirty="0">
                <a:solidFill>
                  <a:srgbClr val="000000"/>
                </a:solidFill>
                <a:effectLst/>
                <a:latin typeface="Helvetica Neue" panose="02000503000000020004" charset="0"/>
                <a:ea typeface="Helvetica Neue" panose="02000503000000020004" charset="0"/>
                <a:cs typeface="Helvetica Neue" panose="02000503000000020004" charset="0"/>
              </a:rPr>
              <a:t>. Retrieved November 20, 2023, from </a:t>
            </a:r>
            <a:r>
              <a:rPr lang="en-IN" sz="1800" b="0" i="0" u="sng" strike="noStrike" dirty="0">
                <a:solidFill>
                  <a:srgbClr val="1155CC"/>
                </a:solidFill>
                <a:effectLst/>
                <a:latin typeface="Helvetica Neue" panose="02000503000000020004" charset="0"/>
                <a:ea typeface="Helvetica Neue" panose="02000503000000020004" charset="0"/>
                <a:cs typeface="Helvetica Neue" panose="02000503000000020004" charset="0"/>
                <a:hlinkClick r:id="rId2"/>
              </a:rPr>
              <a:t>https://kisanvedika.bighaat.com/news-updates/11-major-problems-faced-by-indian-farmers-in-agriculture-in-2023/</a:t>
            </a:r>
            <a:endParaRPr lang="en-IN" sz="1800" b="0" dirty="0">
              <a:effectLst/>
              <a:latin typeface="Helvetica Neue" panose="02000503000000020004" charset="0"/>
              <a:ea typeface="Helvetica Neue" panose="02000503000000020004" charset="0"/>
              <a:cs typeface="Helvetica Neue" panose="02000503000000020004" charset="0"/>
            </a:endParaRPr>
          </a:p>
          <a:p>
            <a:pPr marL="114300" indent="0">
              <a:buNone/>
            </a:pPr>
            <a:br>
              <a:rPr lang="en-IN" sz="1800" dirty="0">
                <a:latin typeface="Helvetica Neue" panose="02000503000000020004" charset="0"/>
                <a:ea typeface="Helvetica Neue" panose="02000503000000020004" charset="0"/>
                <a:cs typeface="Helvetica Neue" panose="02000503000000020004" charset="0"/>
              </a:rPr>
            </a:br>
            <a:endParaRPr lang="en-IN" sz="1800" b="1" dirty="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150" name="Google Shape;150;p12"/>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References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57344"/>
            <a:ext cx="8229600" cy="1304421"/>
          </a:xfrm>
        </p:spPr>
        <p:txBody>
          <a:bodyPr/>
          <a:lstStyle/>
          <a:p>
            <a:pPr algn="ctr"/>
            <a:r>
              <a:rPr lang="en-US" dirty="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0" y="2095500"/>
            <a:ext cx="9144000" cy="4762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sz="2000" b="1"/>
              <a:t>Name: </a:t>
            </a:r>
            <a:r>
              <a:rPr lang="en-US" sz="2000"/>
              <a:t>Plant Care Assistant System (</a:t>
            </a:r>
            <a:r>
              <a:rPr lang="en-US" sz="2000" err="1"/>
              <a:t>Cultiva</a:t>
            </a:r>
            <a:r>
              <a:rPr lang="en-US" sz="2000"/>
              <a:t> Care).</a:t>
            </a:r>
            <a:endParaRPr lang="en-US" sz="2000"/>
          </a:p>
          <a:p>
            <a:pPr marL="0" lvl="0" indent="0" algn="l" rtl="0">
              <a:spcBef>
                <a:spcPts val="0"/>
              </a:spcBef>
              <a:spcAft>
                <a:spcPts val="0"/>
              </a:spcAft>
              <a:buClr>
                <a:schemeClr val="dk1"/>
              </a:buClr>
              <a:buSzPts val="3200"/>
              <a:buNone/>
            </a:pPr>
            <a:endParaRPr lang="en-US" sz="2000"/>
          </a:p>
          <a:p>
            <a:pPr marL="0" lvl="0" indent="0" algn="l" rtl="0">
              <a:spcBef>
                <a:spcPts val="0"/>
              </a:spcBef>
              <a:spcAft>
                <a:spcPts val="0"/>
              </a:spcAft>
              <a:buClr>
                <a:schemeClr val="dk1"/>
              </a:buClr>
              <a:buSzPts val="3200"/>
              <a:buNone/>
            </a:pPr>
            <a:r>
              <a:rPr lang="en-US" sz="2000" b="1"/>
              <a:t>Target Users: </a:t>
            </a:r>
            <a:r>
              <a:rPr lang="en-US" sz="2000"/>
              <a:t>Farmers, agricultural professionals, and plant enthusiasts.</a:t>
            </a:r>
            <a:endParaRPr lang="en-US" sz="2000"/>
          </a:p>
          <a:p>
            <a:pPr marL="0" lvl="0" indent="0" algn="l" rtl="0">
              <a:spcBef>
                <a:spcPts val="0"/>
              </a:spcBef>
              <a:spcAft>
                <a:spcPts val="0"/>
              </a:spcAft>
              <a:buClr>
                <a:schemeClr val="dk1"/>
              </a:buClr>
              <a:buSzPts val="3200"/>
              <a:buNone/>
            </a:pPr>
            <a:endParaRPr lang="en-US" sz="2000"/>
          </a:p>
          <a:p>
            <a:pPr marL="0" indent="0">
              <a:spcBef>
                <a:spcPts val="0"/>
              </a:spcBef>
              <a:buSzPts val="3200"/>
              <a:buNone/>
            </a:pPr>
            <a:r>
              <a:rPr lang="en-US" sz="2000" b="1"/>
              <a:t>Primary Objective: </a:t>
            </a:r>
            <a:r>
              <a:rPr lang="en-IN" sz="2000" b="0" i="0">
                <a:solidFill>
                  <a:schemeClr val="tx1"/>
                </a:solidFill>
                <a:effectLst/>
                <a:latin typeface="Helvetica Neue" panose="02000503000000020004" charset="0"/>
                <a:ea typeface="Helvetica Neue" panose="02000503000000020004" charset="0"/>
                <a:cs typeface="Helvetica Neue" panose="02000503000000020004" charset="0"/>
              </a:rPr>
              <a:t>Help user to take appropriate care of crops and plants.</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lvl="0" indent="0" algn="l" rtl="0">
              <a:spcBef>
                <a:spcPts val="0"/>
              </a:spcBef>
              <a:spcAft>
                <a:spcPts val="0"/>
              </a:spcAft>
              <a:buClr>
                <a:schemeClr val="dk1"/>
              </a:buClr>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a:t>
            </a:r>
            <a:endParaRPr lang="en-IN"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b="1">
                <a:solidFill>
                  <a:schemeClr val="tx1"/>
                </a:solidFill>
                <a:latin typeface="Helvetica Neue" panose="02000503000000020004" charset="0"/>
                <a:ea typeface="Helvetica Neue" panose="02000503000000020004" charset="0"/>
                <a:cs typeface="Helvetica Neue" panose="02000503000000020004" charset="0"/>
              </a:rPr>
              <a:t>Challenges Addressed:</a:t>
            </a:r>
            <a:endParaRPr lang="en-US" sz="2000" b="1">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Farmers: Natural and man-made challenges</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a:t>
            </a:r>
            <a:r>
              <a:rPr lang="en-US" sz="2000" err="1">
                <a:solidFill>
                  <a:schemeClr val="tx1"/>
                </a:solidFill>
                <a:latin typeface="Helvetica Neue" panose="02000503000000020004" charset="0"/>
                <a:ea typeface="Helvetica Neue" panose="02000503000000020004" charset="0"/>
                <a:cs typeface="Helvetica Neue" panose="02000503000000020004" charset="0"/>
              </a:rPr>
              <a:t>e.g</a:t>
            </a:r>
            <a:r>
              <a:rPr lang="en-US" sz="2000">
                <a:solidFill>
                  <a:schemeClr val="tx1"/>
                </a:solidFill>
                <a:latin typeface="Helvetica Neue" panose="02000503000000020004" charset="0"/>
                <a:ea typeface="Helvetica Neue" panose="02000503000000020004" charset="0"/>
                <a:cs typeface="Helvetica Neue" panose="02000503000000020004" charset="0"/>
              </a:rPr>
              <a:t>: soil erosion, climate change, depletion of water resources (M, 2023)</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Gardeners:</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a:t>
            </a:r>
            <a:r>
              <a:rPr lang="en-US" sz="2000" err="1">
                <a:solidFill>
                  <a:schemeClr val="tx1"/>
                </a:solidFill>
                <a:latin typeface="Helvetica Neue" panose="02000503000000020004" charset="0"/>
                <a:ea typeface="Helvetica Neue" panose="02000503000000020004" charset="0"/>
                <a:cs typeface="Helvetica Neue" panose="02000503000000020004" charset="0"/>
              </a:rPr>
              <a:t>e.g</a:t>
            </a:r>
            <a:r>
              <a:rPr lang="en-US" sz="2000">
                <a:solidFill>
                  <a:schemeClr val="tx1"/>
                </a:solidFill>
                <a:latin typeface="Helvetica Neue" panose="02000503000000020004" charset="0"/>
                <a:ea typeface="Helvetica Neue" panose="02000503000000020004" charset="0"/>
                <a:cs typeface="Helvetica Neue" panose="02000503000000020004" charset="0"/>
              </a:rPr>
              <a:t>: pest control, underwatering problems, unpredictable weather</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(ECO gardener, 2023)</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200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102" name="Google Shape;102;p4"/>
          <p:cNvSpPr txBox="1">
            <a:spLocks noGrp="1"/>
          </p:cNvSpPr>
          <p:nvPr>
            <p:ph type="ctrTitle"/>
          </p:nvPr>
        </p:nvSpPr>
        <p:spPr>
          <a:xfrm>
            <a:off x="457200" y="838200"/>
            <a:ext cx="8229600" cy="8381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Project Overview</a:t>
            </a:r>
            <a:endParaRPr lang="en-US"/>
          </a:p>
        </p:txBody>
      </p:sp>
      <p:pic>
        <p:nvPicPr>
          <p:cNvPr id="3" name="Picture 2" descr="A logo with green leaves and yellow sun&#10;&#10;Description automatically generated"/>
          <p:cNvPicPr>
            <a:picLocks noChangeAspect="1"/>
          </p:cNvPicPr>
          <p:nvPr/>
        </p:nvPicPr>
        <p:blipFill rotWithShape="1">
          <a:blip r:embed="rId1"/>
          <a:srcRect l="10095" t="12724" r="9040" b="16458"/>
          <a:stretch>
            <a:fillRect/>
          </a:stretch>
        </p:blipFill>
        <p:spPr>
          <a:xfrm>
            <a:off x="6930736" y="1155150"/>
            <a:ext cx="1953491" cy="16345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0" y="1752600"/>
            <a:ext cx="9144000" cy="4762500"/>
          </a:xfrm>
          <a:prstGeom prst="rect">
            <a:avLst/>
          </a:prstGeom>
          <a:noFill/>
          <a:ln>
            <a:noFill/>
          </a:ln>
        </p:spPr>
        <p:txBody>
          <a:bodyPr spcFirstLastPara="1" wrap="square" lIns="91425" tIns="45700" rIns="91425" bIns="45700" anchor="t" anchorCtr="0">
            <a:noAutofit/>
          </a:bodyPr>
          <a:lstStyle/>
          <a:p>
            <a:pPr marL="342900">
              <a:spcBef>
                <a:spcPts val="0"/>
              </a:spcBef>
              <a:buSzPts val="3200"/>
            </a:pPr>
            <a:r>
              <a:rPr lang="en-US" sz="2000" b="1">
                <a:solidFill>
                  <a:schemeClr val="tx1"/>
                </a:solidFill>
                <a:latin typeface="Helvetica Neue" panose="02000503000000020004" charset="0"/>
                <a:ea typeface="Helvetica Neue" panose="02000503000000020004" charset="0"/>
                <a:cs typeface="Helvetica Neue" panose="02000503000000020004" charset="0"/>
              </a:rPr>
              <a:t>Functionality:</a:t>
            </a:r>
            <a:endParaRPr lang="en-US" sz="2000" b="1">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 Enhance crop and plant quality</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 Provide guidance on soil and weather conditions</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 Support informed decision-making about harvesting</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 Real-time pest and disease alerts</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a:solidFill>
                  <a:schemeClr val="tx1"/>
                </a:solidFill>
                <a:latin typeface="Helvetica Neue" panose="02000503000000020004" charset="0"/>
                <a:ea typeface="Helvetica Neue" panose="02000503000000020004" charset="0"/>
                <a:cs typeface="Helvetica Neue" panose="02000503000000020004" charset="0"/>
              </a:rPr>
              <a:t>	- Watering guidelines for optimal plant care</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342900">
              <a:spcBef>
                <a:spcPts val="0"/>
              </a:spcBef>
              <a:buSzPts val="3200"/>
            </a:pPr>
            <a:r>
              <a:rPr lang="en-US" sz="2000" b="1">
                <a:solidFill>
                  <a:schemeClr val="tx1"/>
                </a:solidFill>
                <a:latin typeface="Helvetica Neue" panose="02000503000000020004" charset="0"/>
                <a:ea typeface="Helvetica Neue" panose="02000503000000020004" charset="0"/>
                <a:cs typeface="Helvetica Neue" panose="02000503000000020004" charset="0"/>
              </a:rPr>
              <a:t>Personal Connection</a:t>
            </a:r>
            <a:endParaRPr lang="en-US" sz="2000" b="1">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2000">
                <a:solidFill>
                  <a:schemeClr val="tx1"/>
                </a:solidFill>
                <a:latin typeface="Helvetica Neue" panose="02000503000000020004" charset="0"/>
                <a:ea typeface="Helvetica Neue" panose="02000503000000020004" charset="0"/>
                <a:cs typeface="Helvetica Neue" panose="02000503000000020004" charset="0"/>
              </a:rPr>
              <a:t>	- </a:t>
            </a:r>
            <a:r>
              <a:rPr lang="en-IN" sz="2000" b="0" i="0">
                <a:solidFill>
                  <a:schemeClr val="tx1"/>
                </a:solidFill>
                <a:effectLst/>
                <a:latin typeface="Helvetica Neue" panose="02000503000000020004" charset="0"/>
                <a:ea typeface="Helvetica Neue" panose="02000503000000020004" charset="0"/>
                <a:cs typeface="Helvetica Neue" panose="02000503000000020004" charset="0"/>
              </a:rPr>
              <a:t>Personal Experience: I grew up in India where I saw the difficulties </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2000">
                <a:solidFill>
                  <a:schemeClr val="tx1"/>
                </a:solidFill>
                <a:latin typeface="Helvetica Neue" panose="02000503000000020004" charset="0"/>
                <a:ea typeface="Helvetica Neue" panose="02000503000000020004" charset="0"/>
                <a:cs typeface="Helvetica Neue" panose="02000503000000020004" charset="0"/>
              </a:rPr>
              <a:t>             </a:t>
            </a:r>
            <a:r>
              <a:rPr lang="en-IN" sz="2000" b="0" i="0">
                <a:solidFill>
                  <a:schemeClr val="tx1"/>
                </a:solidFill>
                <a:effectLst/>
                <a:latin typeface="Helvetica Neue" panose="02000503000000020004" charset="0"/>
                <a:ea typeface="Helvetica Neue" panose="02000503000000020004" charset="0"/>
                <a:cs typeface="Helvetica Neue" panose="02000503000000020004" charset="0"/>
              </a:rPr>
              <a:t>farmers faced to maintain crop quality and productivity.</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2000" b="0" i="0">
                <a:solidFill>
                  <a:schemeClr val="tx1"/>
                </a:solidFill>
                <a:effectLst/>
                <a:latin typeface="Helvetica Neue" panose="02000503000000020004" charset="0"/>
                <a:ea typeface="Helvetica Neue" panose="02000503000000020004" charset="0"/>
                <a:cs typeface="Helvetica Neue" panose="02000503000000020004" charset="0"/>
              </a:rPr>
              <a:t>	- Ownership of farm : I grew closer to and more aware of the </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2000">
                <a:solidFill>
                  <a:schemeClr val="tx1"/>
                </a:solidFill>
                <a:latin typeface="Helvetica Neue" panose="02000503000000020004" charset="0"/>
                <a:ea typeface="Helvetica Neue" panose="02000503000000020004" charset="0"/>
                <a:cs typeface="Helvetica Neue" panose="02000503000000020004" charset="0"/>
              </a:rPr>
              <a:t>              </a:t>
            </a:r>
            <a:r>
              <a:rPr lang="en-IN" sz="2000" b="0" i="0">
                <a:solidFill>
                  <a:schemeClr val="tx1"/>
                </a:solidFill>
                <a:effectLst/>
                <a:latin typeface="Helvetica Neue" panose="02000503000000020004" charset="0"/>
                <a:ea typeface="Helvetica Neue" panose="02000503000000020004" charset="0"/>
                <a:cs typeface="Helvetica Neue" panose="02000503000000020004" charset="0"/>
              </a:rPr>
              <a:t>difficulties and risks associated with farming.</a:t>
            </a:r>
            <a:endParaRPr lang="en-US" sz="20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200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102" name="Google Shape;102;p4"/>
          <p:cNvSpPr txBox="1">
            <a:spLocks noGrp="1"/>
          </p:cNvSpPr>
          <p:nvPr>
            <p:ph type="ctrTitle"/>
          </p:nvPr>
        </p:nvSpPr>
        <p:spPr>
          <a:xfrm>
            <a:off x="457200" y="838200"/>
            <a:ext cx="8229600" cy="838199"/>
          </a:xfrm>
          <a:prstGeom prst="rect">
            <a:avLst/>
          </a:prstGeom>
          <a:noFill/>
          <a:ln>
            <a:noFill/>
          </a:ln>
        </p:spPr>
        <p:txBody>
          <a:bodyPr spcFirstLastPara="1" wrap="square" lIns="91425" tIns="45700" rIns="91425" bIns="45700" anchor="t" anchorCtr="0">
            <a:noAutofit/>
          </a:bodyPr>
          <a:lstStyle/>
          <a:p>
            <a:r>
              <a:rPr lang="en-US" dirty="0"/>
              <a:t>Project Overview Cont'd.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body" idx="1"/>
          </p:nvPr>
        </p:nvSpPr>
        <p:spPr>
          <a:xfrm>
            <a:off x="457200" y="1818409"/>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000" b="1"/>
              <a:t>Farmers End-Users</a:t>
            </a:r>
            <a:endParaRPr lang="en-US" sz="2000" b="1"/>
          </a:p>
          <a:p>
            <a:pPr marL="742950" lvl="1" indent="-285750" algn="l" rtl="0">
              <a:spcBef>
                <a:spcPts val="400"/>
              </a:spcBef>
              <a:spcAft>
                <a:spcPts val="0"/>
              </a:spcAft>
              <a:buClr>
                <a:schemeClr val="dk1"/>
              </a:buClr>
              <a:buSzPts val="2000"/>
              <a:buChar char="–"/>
            </a:pPr>
            <a:r>
              <a:rPr lang="en-US" sz="2000"/>
              <a:t>Potentially millions of users</a:t>
            </a:r>
            <a:endParaRPr lang="en-US" sz="2000"/>
          </a:p>
          <a:p>
            <a:pPr marL="1143000" lvl="2" indent="-228600" algn="l" rtl="0">
              <a:spcBef>
                <a:spcPts val="320"/>
              </a:spcBef>
              <a:spcAft>
                <a:spcPts val="0"/>
              </a:spcAft>
              <a:buClr>
                <a:schemeClr val="dk1"/>
              </a:buClr>
              <a:buSzPts val="1600"/>
              <a:buChar char="•"/>
            </a:pPr>
            <a:r>
              <a:rPr lang="en-US" sz="2000"/>
              <a:t>Use Cases:</a:t>
            </a:r>
            <a:endParaRPr lang="en-US" sz="2000"/>
          </a:p>
          <a:p>
            <a:pPr marL="914400" lvl="2" indent="0">
              <a:spcBef>
                <a:spcPts val="320"/>
              </a:spcBef>
              <a:buSzPts val="1600"/>
              <a:buNone/>
            </a:pPr>
            <a:r>
              <a:rPr lang="en-US" sz="1400"/>
              <a:t>	- Ensure crop quality, optimize crop care</a:t>
            </a:r>
            <a:endParaRPr lang="en-US" sz="1400"/>
          </a:p>
          <a:p>
            <a:pPr marL="914400" lvl="2" indent="0">
              <a:spcBef>
                <a:spcPts val="320"/>
              </a:spcBef>
              <a:buSzPts val="1600"/>
              <a:buNone/>
            </a:pPr>
            <a:r>
              <a:rPr lang="en-US" sz="1400"/>
              <a:t>	- Monitor plant health, increase production of crops</a:t>
            </a:r>
            <a:endParaRPr lang="en-US" sz="1400"/>
          </a:p>
          <a:p>
            <a:pPr marL="914400" lvl="2" indent="0">
              <a:spcBef>
                <a:spcPts val="320"/>
              </a:spcBef>
              <a:buSzPts val="1600"/>
              <a:buNone/>
            </a:pPr>
            <a:r>
              <a:rPr lang="en-US" sz="1400"/>
              <a:t>	- Receive harvesting  recommendations</a:t>
            </a:r>
            <a:endParaRPr lang="en-US" sz="1400"/>
          </a:p>
          <a:p>
            <a:pPr marL="914400" lvl="2" indent="0">
              <a:spcBef>
                <a:spcPts val="320"/>
              </a:spcBef>
              <a:buSzPts val="1600"/>
              <a:buNone/>
            </a:pPr>
            <a:endParaRPr lang="en-US" sz="1400"/>
          </a:p>
          <a:p>
            <a:pPr marL="342900">
              <a:spcBef>
                <a:spcPts val="0"/>
              </a:spcBef>
              <a:buSzPts val="2400"/>
            </a:pPr>
            <a:r>
              <a:rPr lang="en-US" sz="2000" b="1"/>
              <a:t>Gardener End-Users</a:t>
            </a:r>
            <a:endParaRPr lang="en-US" sz="2000" b="1"/>
          </a:p>
          <a:p>
            <a:pPr marL="742950" lvl="1" indent="-285750" algn="l" rtl="0">
              <a:spcBef>
                <a:spcPts val="400"/>
              </a:spcBef>
              <a:spcAft>
                <a:spcPts val="0"/>
              </a:spcAft>
              <a:buClr>
                <a:schemeClr val="dk1"/>
              </a:buClr>
              <a:buSzPts val="2000"/>
              <a:buChar char="–"/>
            </a:pPr>
            <a:r>
              <a:rPr lang="en-US" sz="2000"/>
              <a:t>Potentially thousands of users</a:t>
            </a:r>
            <a:endParaRPr lang="en-US" sz="2000"/>
          </a:p>
          <a:p>
            <a:pPr marL="1143000" lvl="2" indent="-228600" algn="l" rtl="0">
              <a:spcBef>
                <a:spcPts val="320"/>
              </a:spcBef>
              <a:spcAft>
                <a:spcPts val="0"/>
              </a:spcAft>
              <a:buClr>
                <a:schemeClr val="dk1"/>
              </a:buClr>
              <a:buSzPts val="1600"/>
              <a:buChar char="•"/>
            </a:pPr>
            <a:r>
              <a:rPr lang="en-US" sz="2000"/>
              <a:t>Use Cases:</a:t>
            </a:r>
            <a:endParaRPr lang="en-US" sz="1400"/>
          </a:p>
          <a:p>
            <a:pPr marL="914400" lvl="2" indent="0" algn="l" rtl="0">
              <a:spcBef>
                <a:spcPts val="320"/>
              </a:spcBef>
              <a:spcAft>
                <a:spcPts val="0"/>
              </a:spcAft>
              <a:buClr>
                <a:schemeClr val="dk1"/>
              </a:buClr>
              <a:buSzPts val="1600"/>
              <a:buNone/>
            </a:pPr>
            <a:r>
              <a:rPr lang="en-US" sz="1400"/>
              <a:t>	- Properly manage care for both indoor and outdoor plants</a:t>
            </a:r>
            <a:endParaRPr lang="en-US" sz="1400"/>
          </a:p>
          <a:p>
            <a:pPr marL="914400" lvl="2" indent="0" algn="l" rtl="0">
              <a:spcBef>
                <a:spcPts val="320"/>
              </a:spcBef>
              <a:spcAft>
                <a:spcPts val="0"/>
              </a:spcAft>
              <a:buClr>
                <a:schemeClr val="dk1"/>
              </a:buClr>
              <a:buSzPts val="1600"/>
              <a:buNone/>
            </a:pPr>
            <a:r>
              <a:rPr lang="en-US" sz="1400"/>
              <a:t>	- Make use of real-time sensor data</a:t>
            </a:r>
            <a:endParaRPr lang="en-US" sz="1400"/>
          </a:p>
          <a:p>
            <a:pPr marL="914400" lvl="2" indent="0" algn="l" rtl="0">
              <a:spcBef>
                <a:spcPts val="320"/>
              </a:spcBef>
              <a:spcAft>
                <a:spcPts val="0"/>
              </a:spcAft>
              <a:buClr>
                <a:schemeClr val="dk1"/>
              </a:buClr>
              <a:buSzPts val="1600"/>
              <a:buNone/>
            </a:pPr>
            <a:r>
              <a:rPr lang="en-US" sz="1400"/>
              <a:t>	- Obtain guidance on proper plant development</a:t>
            </a:r>
            <a:endParaRPr lang="en-US" sz="1400"/>
          </a:p>
          <a:p>
            <a:pPr marL="1143000" lvl="2" indent="-228600" algn="l" rtl="0">
              <a:spcBef>
                <a:spcPts val="320"/>
              </a:spcBef>
              <a:spcAft>
                <a:spcPts val="0"/>
              </a:spcAft>
              <a:buClr>
                <a:schemeClr val="dk1"/>
              </a:buClr>
              <a:buSzPts val="1600"/>
              <a:buChar char="•"/>
            </a:pPr>
            <a:endParaRPr lang="en-US" sz="2000"/>
          </a:p>
        </p:txBody>
      </p:sp>
      <p:sp>
        <p:nvSpPr>
          <p:cNvPr id="108" name="Google Shape;108;p5"/>
          <p:cNvSpPr txBox="1">
            <a:spLocks noGrp="1"/>
          </p:cNvSpPr>
          <p:nvPr>
            <p:ph type="ctrTitle"/>
          </p:nvPr>
        </p:nvSpPr>
        <p:spPr>
          <a:xfrm>
            <a:off x="457200" y="890156"/>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Personas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body" idx="1"/>
          </p:nvPr>
        </p:nvSpPr>
        <p:spPr>
          <a:xfrm>
            <a:off x="457200" y="1828801"/>
            <a:ext cx="8229600" cy="4921827"/>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IN" sz="2000" b="1" i="0">
                <a:solidFill>
                  <a:schemeClr val="tx1"/>
                </a:solidFill>
                <a:effectLst/>
                <a:latin typeface="Helvetica Neue" panose="02000503000000020004" charset="0"/>
                <a:ea typeface="Helvetica Neue" panose="02000503000000020004" charset="0"/>
                <a:cs typeface="Helvetica Neue" panose="02000503000000020004" charset="0"/>
              </a:rPr>
              <a:t>Professional Botanist Researchers:</a:t>
            </a:r>
            <a:endParaRPr lang="en-IN" sz="2000" b="1" i="0">
              <a:solidFill>
                <a:schemeClr val="tx1"/>
              </a:solidFill>
              <a:effectLst/>
              <a:latin typeface="Helvetica Neue" panose="02000503000000020004" charset="0"/>
              <a:ea typeface="Helvetica Neue" panose="02000503000000020004" charset="0"/>
              <a:cs typeface="Helvetica Neue" panose="02000503000000020004" charset="0"/>
            </a:endParaRPr>
          </a:p>
          <a:p>
            <a:pPr marL="114300" indent="0">
              <a:buNone/>
            </a:pPr>
            <a:r>
              <a:rPr lang="en-IN" sz="2000" b="1">
                <a:solidFill>
                  <a:schemeClr val="tx1"/>
                </a:solidFill>
                <a:latin typeface="Helvetica Neue" panose="02000503000000020004" charset="0"/>
                <a:ea typeface="Helvetica Neue" panose="02000503000000020004" charset="0"/>
                <a:cs typeface="Helvetica Neue" panose="02000503000000020004" charset="0"/>
              </a:rPr>
              <a:t>     - </a:t>
            </a:r>
            <a:r>
              <a:rPr lang="en-US" sz="2000"/>
              <a:t>Potentially thousands of users</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1200150" lvl="2" indent="-285750">
              <a:buFont typeface="Arial" panose="020B0604020202020204" pitchFamily="34" charset="0"/>
              <a:buChar char="•"/>
            </a:pPr>
            <a:r>
              <a:rPr lang="en-IN" sz="2000" b="0" i="0">
                <a:solidFill>
                  <a:schemeClr val="tx1"/>
                </a:solidFill>
                <a:effectLst/>
                <a:latin typeface="Helvetica Neue" panose="02000503000000020004" charset="0"/>
                <a:ea typeface="Helvetica Neue" panose="02000503000000020004" charset="0"/>
                <a:cs typeface="Helvetica Neue" panose="02000503000000020004" charset="0"/>
              </a:rPr>
              <a:t>Use Cases:</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 Gather plant data for research studies</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 Make use of highly developed data and analytical tools</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 Track different plant species</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algn="l">
              <a:buFont typeface="Arial" panose="020B0604020202020204" pitchFamily="34" charset="0"/>
              <a:buChar char="•"/>
            </a:pPr>
            <a:r>
              <a:rPr lang="en-IN" sz="2000" b="1" i="0">
                <a:solidFill>
                  <a:schemeClr val="tx1"/>
                </a:solidFill>
                <a:effectLst/>
                <a:latin typeface="Helvetica Neue" panose="02000503000000020004" charset="0"/>
                <a:ea typeface="Helvetica Neue" panose="02000503000000020004" charset="0"/>
                <a:cs typeface="Helvetica Neue" panose="02000503000000020004" charset="0"/>
              </a:rPr>
              <a:t>Supporter of Sustainable Agriculture:</a:t>
            </a:r>
            <a:endParaRPr lang="en-IN" sz="2000" b="1" i="0">
              <a:solidFill>
                <a:schemeClr val="tx1"/>
              </a:solidFill>
              <a:effectLst/>
              <a:latin typeface="Helvetica Neue" panose="02000503000000020004" charset="0"/>
              <a:ea typeface="Helvetica Neue" panose="02000503000000020004" charset="0"/>
              <a:cs typeface="Helvetica Neue" panose="02000503000000020004" charset="0"/>
            </a:endParaRPr>
          </a:p>
          <a:p>
            <a:pPr marL="114300" indent="0">
              <a:buNone/>
            </a:pPr>
            <a:r>
              <a:rPr lang="en-US" sz="2000"/>
              <a:t>     - Potentially thousands of users</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1200150" lvl="2" indent="-285750">
              <a:buFont typeface="Arial" panose="020B0604020202020204" pitchFamily="34" charset="0"/>
              <a:buChar char="•"/>
            </a:pPr>
            <a:r>
              <a:rPr lang="en-IN" sz="2000" b="0" i="0">
                <a:solidFill>
                  <a:schemeClr val="tx1"/>
                </a:solidFill>
                <a:effectLst/>
                <a:latin typeface="Helvetica Neue" panose="02000503000000020004" charset="0"/>
                <a:ea typeface="Helvetica Neue" panose="02000503000000020004" charset="0"/>
                <a:cs typeface="Helvetica Neue" panose="02000503000000020004" charset="0"/>
              </a:rPr>
              <a:t>Use Cases:</a:t>
            </a:r>
            <a:endParaRPr lang="en-IN" sz="20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 Use sustainable recommended farming methods</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 Get essential data on soil health</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 Keep an eye on how water and resources are used</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914400" lvl="2" indent="0" algn="l">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 Minimize environmental impact while boosting crop growth</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p:txBody>
      </p:sp>
      <p:sp>
        <p:nvSpPr>
          <p:cNvPr id="114" name="Google Shape;114;p6"/>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Persona Cont'd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7"/>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ER Diagram</a:t>
            </a:r>
            <a:endParaRPr lang="en-US"/>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1409" y="1700375"/>
            <a:ext cx="5974774" cy="50225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7817" y="2300707"/>
            <a:ext cx="2670464" cy="3255635"/>
          </a:xfrm>
          <a:prstGeom prst="rect">
            <a:avLst/>
          </a:prstGeom>
          <a:noFill/>
        </p:spPr>
        <p:txBody>
          <a:bodyPr wrap="square">
            <a:spAutoFit/>
          </a:bodyPr>
          <a:lstStyle/>
          <a:p>
            <a:pPr lvl="0" algn="l" rtl="0">
              <a:spcBef>
                <a:spcPts val="0"/>
              </a:spcBef>
              <a:spcAft>
                <a:spcPts val="0"/>
              </a:spcAft>
              <a:buClr>
                <a:schemeClr val="dk1"/>
              </a:buClr>
              <a:buSzPts val="2400"/>
            </a:pPr>
            <a:r>
              <a:rPr lang="en-US" sz="1600" b="1">
                <a:latin typeface="Helvetica Neue" panose="02000503000000020004" charset="0"/>
                <a:ea typeface="Helvetica Neue" panose="02000503000000020004" charset="0"/>
                <a:cs typeface="Helvetica Neue" panose="02000503000000020004" charset="0"/>
              </a:rPr>
              <a:t>There are Total 7 Tables </a:t>
            </a:r>
            <a:endParaRPr lang="en-US" sz="1600" b="1">
              <a:latin typeface="Helvetica Neue" panose="02000503000000020004" charset="0"/>
              <a:ea typeface="Helvetica Neue" panose="02000503000000020004" charset="0"/>
              <a:cs typeface="Helvetica Neue" panose="02000503000000020004" charset="0"/>
            </a:endParaRPr>
          </a:p>
          <a:p>
            <a:pPr lvl="0" algn="l" rtl="0">
              <a:lnSpc>
                <a:spcPct val="200000"/>
              </a:lnSpc>
              <a:spcBef>
                <a:spcPts val="0"/>
              </a:spcBef>
              <a:spcAft>
                <a:spcPts val="0"/>
              </a:spcAft>
              <a:buClr>
                <a:schemeClr val="dk1"/>
              </a:buClr>
              <a:buSzPts val="2400"/>
            </a:pPr>
            <a:r>
              <a:rPr lang="en-US">
                <a:latin typeface="Helvetica Neue" panose="02000503000000020004" charset="0"/>
                <a:ea typeface="Helvetica Neue" panose="02000503000000020004" charset="0"/>
                <a:cs typeface="Helvetica Neue" panose="02000503000000020004" charset="0"/>
              </a:rPr>
              <a:t>- </a:t>
            </a:r>
            <a:r>
              <a:rPr lang="en-IN" i="0" err="1">
                <a:effectLst/>
                <a:latin typeface="Helvetica Neue" panose="02000503000000020004" charset="0"/>
                <a:ea typeface="Helvetica Neue" panose="02000503000000020004" charset="0"/>
                <a:cs typeface="Helvetica Neue" panose="02000503000000020004" charset="0"/>
              </a:rPr>
              <a:t>UserDetail</a:t>
            </a:r>
            <a:endParaRPr lang="en-US">
              <a:latin typeface="Helvetica Neue" panose="02000503000000020004" charset="0"/>
              <a:ea typeface="Helvetica Neue" panose="02000503000000020004" charset="0"/>
              <a:cs typeface="Helvetica Neue" panose="02000503000000020004" charset="0"/>
            </a:endParaRPr>
          </a:p>
          <a:p>
            <a:pPr lvl="0" algn="l" rtl="0">
              <a:lnSpc>
                <a:spcPct val="200000"/>
              </a:lnSpc>
              <a:spcBef>
                <a:spcPts val="0"/>
              </a:spcBef>
              <a:spcAft>
                <a:spcPts val="0"/>
              </a:spcAft>
              <a:buClr>
                <a:schemeClr val="dk1"/>
              </a:buClr>
              <a:buSzPts val="2400"/>
            </a:pPr>
            <a:r>
              <a:rPr lang="en-US">
                <a:latin typeface="Helvetica Neue" panose="02000503000000020004" charset="0"/>
                <a:ea typeface="Helvetica Neue" panose="02000503000000020004" charset="0"/>
                <a:cs typeface="Helvetica Neue" panose="02000503000000020004" charset="0"/>
              </a:rPr>
              <a:t>- </a:t>
            </a:r>
            <a:r>
              <a:rPr lang="en-IN" i="0" err="1">
                <a:effectLst/>
                <a:latin typeface="Helvetica Neue" panose="02000503000000020004" charset="0"/>
                <a:ea typeface="Helvetica Neue" panose="02000503000000020004" charset="0"/>
                <a:cs typeface="Helvetica Neue" panose="02000503000000020004" charset="0"/>
              </a:rPr>
              <a:t>PlantProfile</a:t>
            </a:r>
            <a:endParaRPr lang="en-US">
              <a:latin typeface="Helvetica Neue" panose="02000503000000020004" charset="0"/>
              <a:ea typeface="Helvetica Neue" panose="02000503000000020004" charset="0"/>
              <a:cs typeface="Helvetica Neue" panose="02000503000000020004" charset="0"/>
            </a:endParaRPr>
          </a:p>
          <a:p>
            <a:pPr lvl="0" algn="l" rtl="0">
              <a:lnSpc>
                <a:spcPct val="200000"/>
              </a:lnSpc>
              <a:spcBef>
                <a:spcPts val="0"/>
              </a:spcBef>
              <a:spcAft>
                <a:spcPts val="0"/>
              </a:spcAft>
              <a:buClr>
                <a:schemeClr val="dk1"/>
              </a:buClr>
              <a:buSzPts val="2400"/>
            </a:pPr>
            <a:r>
              <a:rPr lang="en-US">
                <a:latin typeface="Helvetica Neue" panose="02000503000000020004" charset="0"/>
                <a:ea typeface="Helvetica Neue" panose="02000503000000020004" charset="0"/>
                <a:cs typeface="Helvetica Neue" panose="02000503000000020004" charset="0"/>
              </a:rPr>
              <a:t>- </a:t>
            </a:r>
            <a:r>
              <a:rPr lang="en-IN" i="0" err="1">
                <a:effectLst/>
                <a:latin typeface="Helvetica Neue" panose="02000503000000020004" charset="0"/>
                <a:ea typeface="Helvetica Neue" panose="02000503000000020004" charset="0"/>
                <a:cs typeface="Helvetica Neue" panose="02000503000000020004" charset="0"/>
              </a:rPr>
              <a:t>PestDiseaseRecord</a:t>
            </a:r>
            <a:endParaRPr lang="en-US">
              <a:latin typeface="Helvetica Neue" panose="02000503000000020004" charset="0"/>
              <a:ea typeface="Helvetica Neue" panose="02000503000000020004" charset="0"/>
              <a:cs typeface="Helvetica Neue" panose="02000503000000020004" charset="0"/>
            </a:endParaRPr>
          </a:p>
          <a:p>
            <a:pPr lvl="0" algn="l" rtl="0">
              <a:lnSpc>
                <a:spcPct val="200000"/>
              </a:lnSpc>
              <a:spcBef>
                <a:spcPts val="0"/>
              </a:spcBef>
              <a:spcAft>
                <a:spcPts val="0"/>
              </a:spcAft>
              <a:buClr>
                <a:schemeClr val="dk1"/>
              </a:buClr>
              <a:buSzPts val="2400"/>
            </a:pPr>
            <a:r>
              <a:rPr lang="en-US">
                <a:latin typeface="Helvetica Neue" panose="02000503000000020004" charset="0"/>
                <a:ea typeface="Helvetica Neue" panose="02000503000000020004" charset="0"/>
                <a:cs typeface="Helvetica Neue" panose="02000503000000020004" charset="0"/>
              </a:rPr>
              <a:t>- </a:t>
            </a:r>
            <a:r>
              <a:rPr lang="en-IN" i="0" err="1">
                <a:effectLst/>
                <a:latin typeface="Helvetica Neue" panose="02000503000000020004" charset="0"/>
                <a:ea typeface="Helvetica Neue" panose="02000503000000020004" charset="0"/>
                <a:cs typeface="Helvetica Neue" panose="02000503000000020004" charset="0"/>
              </a:rPr>
              <a:t>FertilizerRecommend</a:t>
            </a:r>
            <a:endParaRPr lang="en-US">
              <a:latin typeface="Helvetica Neue" panose="02000503000000020004" charset="0"/>
              <a:ea typeface="Helvetica Neue" panose="02000503000000020004" charset="0"/>
              <a:cs typeface="Helvetica Neue" panose="02000503000000020004" charset="0"/>
            </a:endParaRPr>
          </a:p>
          <a:p>
            <a:pPr lvl="0" algn="l" rtl="0">
              <a:lnSpc>
                <a:spcPct val="200000"/>
              </a:lnSpc>
              <a:spcBef>
                <a:spcPts val="0"/>
              </a:spcBef>
              <a:spcAft>
                <a:spcPts val="0"/>
              </a:spcAft>
              <a:buClr>
                <a:schemeClr val="dk1"/>
              </a:buClr>
              <a:buSzPts val="2400"/>
            </a:pPr>
            <a:r>
              <a:rPr lang="en-US">
                <a:latin typeface="Helvetica Neue" panose="02000503000000020004" charset="0"/>
                <a:ea typeface="Helvetica Neue" panose="02000503000000020004" charset="0"/>
                <a:cs typeface="Helvetica Neue" panose="02000503000000020004" charset="0"/>
              </a:rPr>
              <a:t>- </a:t>
            </a:r>
            <a:r>
              <a:rPr lang="en-IN" i="0" err="1">
                <a:effectLst/>
                <a:latin typeface="Helvetica Neue" panose="02000503000000020004" charset="0"/>
                <a:ea typeface="Helvetica Neue" panose="02000503000000020004" charset="0"/>
                <a:cs typeface="Helvetica Neue" panose="02000503000000020004" charset="0"/>
              </a:rPr>
              <a:t>HarvestRecommend</a:t>
            </a:r>
            <a:endParaRPr lang="en-US">
              <a:latin typeface="Helvetica Neue" panose="02000503000000020004" charset="0"/>
              <a:ea typeface="Helvetica Neue" panose="02000503000000020004" charset="0"/>
              <a:cs typeface="Helvetica Neue" panose="02000503000000020004" charset="0"/>
            </a:endParaRPr>
          </a:p>
          <a:p>
            <a:pPr lvl="0" algn="l" rtl="0">
              <a:lnSpc>
                <a:spcPct val="200000"/>
              </a:lnSpc>
              <a:spcBef>
                <a:spcPts val="0"/>
              </a:spcBef>
              <a:spcAft>
                <a:spcPts val="0"/>
              </a:spcAft>
              <a:buClr>
                <a:schemeClr val="dk1"/>
              </a:buClr>
              <a:buSzPts val="2400"/>
            </a:pPr>
            <a:r>
              <a:rPr lang="en-US">
                <a:latin typeface="Helvetica Neue" panose="02000503000000020004" charset="0"/>
                <a:ea typeface="Helvetica Neue" panose="02000503000000020004" charset="0"/>
                <a:cs typeface="Helvetica Neue" panose="02000503000000020004" charset="0"/>
              </a:rPr>
              <a:t>- </a:t>
            </a:r>
            <a:r>
              <a:rPr lang="en-IN" i="0" err="1">
                <a:effectLst/>
                <a:latin typeface="Helvetica Neue" panose="02000503000000020004" charset="0"/>
                <a:ea typeface="Helvetica Neue" panose="02000503000000020004" charset="0"/>
                <a:cs typeface="Helvetica Neue" panose="02000503000000020004" charset="0"/>
              </a:rPr>
              <a:t>PlantSensorRead</a:t>
            </a:r>
            <a:endParaRPr lang="en-US">
              <a:latin typeface="Helvetica Neue" panose="02000503000000020004" charset="0"/>
              <a:ea typeface="Helvetica Neue" panose="02000503000000020004" charset="0"/>
              <a:cs typeface="Helvetica Neue" panose="02000503000000020004" charset="0"/>
            </a:endParaRPr>
          </a:p>
          <a:p>
            <a:pPr lvl="0" algn="l" rtl="0">
              <a:lnSpc>
                <a:spcPct val="200000"/>
              </a:lnSpc>
              <a:spcBef>
                <a:spcPts val="0"/>
              </a:spcBef>
              <a:spcAft>
                <a:spcPts val="0"/>
              </a:spcAft>
              <a:buClr>
                <a:schemeClr val="dk1"/>
              </a:buClr>
              <a:buSzPts val="2400"/>
            </a:pPr>
            <a:r>
              <a:rPr lang="en-US">
                <a:latin typeface="Helvetica Neue" panose="02000503000000020004" charset="0"/>
                <a:ea typeface="Helvetica Neue" panose="02000503000000020004" charset="0"/>
                <a:cs typeface="Helvetica Neue" panose="02000503000000020004" charset="0"/>
              </a:rPr>
              <a:t>- </a:t>
            </a:r>
            <a:r>
              <a:rPr lang="en-IN" i="0" err="1">
                <a:effectLst/>
                <a:latin typeface="Helvetica Neue" panose="02000503000000020004" charset="0"/>
                <a:ea typeface="Helvetica Neue" panose="02000503000000020004" charset="0"/>
                <a:cs typeface="Helvetica Neue" panose="02000503000000020004" charset="0"/>
              </a:rPr>
              <a:t>WateringInstruc</a:t>
            </a:r>
            <a:endParaRPr lang="en-US">
              <a:latin typeface="Helvetica Neue" panose="02000503000000020004" charset="0"/>
              <a:ea typeface="Helvetica Neue" panose="02000503000000020004" charset="0"/>
              <a:cs typeface="Helvetica Neue" panose="0200050300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body" idx="1"/>
          </p:nvPr>
        </p:nvSpPr>
        <p:spPr>
          <a:xfrm>
            <a:off x="457200" y="1600200"/>
            <a:ext cx="8229600" cy="4842164"/>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1. Multiple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Sensor Readings </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are linked to each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Plant Profile (</a:t>
            </a:r>
            <a:r>
              <a:rPr lang="en-IN" sz="1400" b="0" i="0" err="1">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PlantSensorRead</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allows for the real-time observation and analysis of particular plant conditions using a variety of sensor readings. </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1400">
                <a:solidFill>
                  <a:schemeClr val="tx1"/>
                </a:solidFill>
                <a:latin typeface="Helvetica Neue" panose="02000503000000020004" charset="0"/>
                <a:ea typeface="Helvetica Neue" panose="02000503000000020004" charset="0"/>
                <a:cs typeface="Helvetica Neue" panose="02000503000000020004" charset="0"/>
              </a:rPr>
              <a:t>2.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Pest and Disease Records (</a:t>
            </a:r>
            <a:r>
              <a:rPr lang="en-IN" sz="1400" b="0" i="0" err="1">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PestDiseaseRecord</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are linked to every single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Plant Profile</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which </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makes tracking diseases and pests easier and gives users plant-specific remedies.</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1400">
                <a:solidFill>
                  <a:schemeClr val="tx1"/>
                </a:solidFill>
                <a:latin typeface="Helvetica Neue" panose="02000503000000020004" charset="0"/>
                <a:ea typeface="Helvetica Neue" panose="02000503000000020004" charset="0"/>
                <a:cs typeface="Helvetica Neue" panose="02000503000000020004" charset="0"/>
              </a:rPr>
              <a:t>3.</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A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USER</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may regulate multiple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PLANT PROFILES</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allowing them to manage a wide range of plants </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in their collection, each with a distinct set of care requirements</a:t>
            </a:r>
            <a:r>
              <a:rPr lang="en-IN" sz="800" b="0" i="0">
                <a:solidFill>
                  <a:srgbClr val="252525"/>
                </a:solidFill>
                <a:effectLst/>
                <a:latin typeface="Open Sans" panose="020B0606030504020204" pitchFamily="34" charset="0"/>
              </a:rPr>
              <a:t>.</a:t>
            </a:r>
            <a:endParaRPr lang="en-IN" sz="800" b="0" i="0">
              <a:solidFill>
                <a:srgbClr val="252525"/>
              </a:solidFill>
              <a:effectLst/>
              <a:latin typeface="Open Sans" panose="020B0606030504020204" pitchFamily="34" charset="0"/>
            </a:endParaRPr>
          </a:p>
          <a:p>
            <a:pPr marL="0" indent="0">
              <a:spcBef>
                <a:spcPts val="0"/>
              </a:spcBef>
              <a:buSzPts val="3200"/>
              <a:buNone/>
            </a:pPr>
            <a:endParaRPr lang="en-IN" sz="14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1400">
                <a:solidFill>
                  <a:schemeClr val="tx1"/>
                </a:solidFill>
                <a:latin typeface="Helvetica Neue" panose="02000503000000020004" charset="0"/>
                <a:ea typeface="Helvetica Neue" panose="02000503000000020004" charset="0"/>
                <a:cs typeface="Helvetica Neue" panose="02000503000000020004" charset="0"/>
              </a:rPr>
              <a:t>4.</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Defined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watering schedules </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for every</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 Plant Profile </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according to the stage of growth and environmental conditions. </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IN" sz="14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1400">
                <a:solidFill>
                  <a:schemeClr val="tx1"/>
                </a:solidFill>
                <a:latin typeface="Helvetica Neue" panose="02000503000000020004" charset="0"/>
                <a:ea typeface="Helvetica Neue" panose="02000503000000020004" charset="0"/>
                <a:cs typeface="Helvetica Neue" panose="02000503000000020004" charset="0"/>
              </a:rPr>
              <a:t>5.The </a:t>
            </a:r>
            <a:r>
              <a:rPr lang="en-US" sz="1400">
                <a:solidFill>
                  <a:schemeClr val="tx1"/>
                </a:solidFill>
                <a:highlight>
                  <a:srgbClr val="FFFF00"/>
                </a:highlight>
                <a:latin typeface="Helvetica Neue" panose="02000503000000020004" charset="0"/>
                <a:ea typeface="Helvetica Neue" panose="02000503000000020004" charset="0"/>
                <a:cs typeface="Helvetica Neue" panose="02000503000000020004" charset="0"/>
              </a:rPr>
              <a:t>Harvest Recommendations </a:t>
            </a:r>
            <a:r>
              <a:rPr lang="en-US" sz="1400">
                <a:solidFill>
                  <a:schemeClr val="tx1"/>
                </a:solidFill>
                <a:latin typeface="Helvetica Neue" panose="02000503000000020004" charset="0"/>
                <a:ea typeface="Helvetica Neue" panose="02000503000000020004" charset="0"/>
                <a:cs typeface="Helvetica Neue" panose="02000503000000020004" charset="0"/>
              </a:rPr>
              <a:t>table (</a:t>
            </a:r>
            <a:r>
              <a:rPr lang="en-US" sz="1400" err="1">
                <a:solidFill>
                  <a:schemeClr val="tx1"/>
                </a:solidFill>
                <a:latin typeface="Helvetica Neue" panose="02000503000000020004" charset="0"/>
                <a:ea typeface="Helvetica Neue" panose="02000503000000020004" charset="0"/>
                <a:cs typeface="Helvetica Neue" panose="02000503000000020004" charset="0"/>
              </a:rPr>
              <a:t>HarvestRecommend</a:t>
            </a:r>
            <a:r>
              <a:rPr lang="en-US" sz="1400">
                <a:solidFill>
                  <a:schemeClr val="tx1"/>
                </a:solidFill>
                <a:latin typeface="Helvetica Neue" panose="02000503000000020004" charset="0"/>
                <a:ea typeface="Helvetica Neue" panose="02000503000000020004" charset="0"/>
                <a:cs typeface="Helvetica Neue" panose="02000503000000020004" charset="0"/>
              </a:rPr>
              <a:t>) linked with each </a:t>
            </a:r>
            <a:r>
              <a:rPr lang="en-US" sz="1400">
                <a:solidFill>
                  <a:schemeClr val="tx1"/>
                </a:solidFill>
                <a:highlight>
                  <a:srgbClr val="FFFF00"/>
                </a:highlight>
                <a:latin typeface="Helvetica Neue" panose="02000503000000020004" charset="0"/>
                <a:ea typeface="Helvetica Neue" panose="02000503000000020004" charset="0"/>
                <a:cs typeface="Helvetica Neue" panose="02000503000000020004" charset="0"/>
              </a:rPr>
              <a:t>Plant Profile </a:t>
            </a:r>
            <a:r>
              <a:rPr lang="en-US" sz="1400">
                <a:solidFill>
                  <a:schemeClr val="tx1"/>
                </a:solidFill>
                <a:latin typeface="Helvetica Neue" panose="02000503000000020004" charset="0"/>
                <a:ea typeface="Helvetica Neue" panose="02000503000000020004" charset="0"/>
                <a:cs typeface="Helvetica Neue" panose="02000503000000020004" charset="0"/>
              </a:rPr>
              <a:t>helps users make decisions about crop harvesting by providing the best harvest conditions and timing for particular Plant Profiles.</a:t>
            </a:r>
            <a:endParaRPr lang="en-US" sz="14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14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1400">
                <a:solidFill>
                  <a:schemeClr val="tx1"/>
                </a:solidFill>
                <a:latin typeface="Helvetica Neue" panose="02000503000000020004" charset="0"/>
                <a:ea typeface="Helvetica Neue" panose="02000503000000020004" charset="0"/>
                <a:cs typeface="Helvetica Neue" panose="02000503000000020004" charset="0"/>
              </a:rPr>
              <a:t>6.The </a:t>
            </a:r>
            <a:r>
              <a:rPr lang="en-US" sz="1400" err="1">
                <a:solidFill>
                  <a:schemeClr val="tx1"/>
                </a:solidFill>
                <a:highlight>
                  <a:srgbClr val="FFFF00"/>
                </a:highlight>
                <a:latin typeface="Helvetica Neue" panose="02000503000000020004" charset="0"/>
                <a:ea typeface="Helvetica Neue" panose="02000503000000020004" charset="0"/>
                <a:cs typeface="Helvetica Neue" panose="02000503000000020004" charset="0"/>
              </a:rPr>
              <a:t>PlantProfile</a:t>
            </a:r>
            <a:r>
              <a:rPr lang="en-US" sz="1400">
                <a:solidFill>
                  <a:schemeClr val="tx1"/>
                </a:solidFill>
                <a:latin typeface="Helvetica Neue" panose="02000503000000020004" charset="0"/>
                <a:ea typeface="Helvetica Neue" panose="02000503000000020004" charset="0"/>
                <a:cs typeface="Helvetica Neue" panose="02000503000000020004" charset="0"/>
              </a:rPr>
              <a:t> table, which is linked to </a:t>
            </a:r>
            <a:r>
              <a:rPr lang="en-IN" sz="1400" i="0" err="1">
                <a:effectLst/>
                <a:highlight>
                  <a:srgbClr val="FFFF00"/>
                </a:highlight>
                <a:latin typeface="Helvetica Neue" panose="02000503000000020004" charset="0"/>
                <a:ea typeface="Helvetica Neue" panose="02000503000000020004" charset="0"/>
                <a:cs typeface="Helvetica Neue" panose="02000503000000020004" charset="0"/>
              </a:rPr>
              <a:t>FertilizerRecommend</a:t>
            </a:r>
            <a:r>
              <a:rPr lang="en-US" sz="1400">
                <a:solidFill>
                  <a:schemeClr val="tx1"/>
                </a:solidFill>
                <a:latin typeface="Helvetica Neue" panose="02000503000000020004" charset="0"/>
                <a:ea typeface="Helvetica Neue" panose="02000503000000020004" charset="0"/>
                <a:cs typeface="Helvetica Neue" panose="02000503000000020004" charset="0"/>
              </a:rPr>
              <a:t>, provides a range of fertilizer solutions that are customized to meet the specific needs of various plant varieties.</a:t>
            </a:r>
            <a:endParaRPr lang="en-US" sz="14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140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1400">
                <a:solidFill>
                  <a:schemeClr val="tx1"/>
                </a:solidFill>
                <a:latin typeface="Helvetica Neue" panose="02000503000000020004" charset="0"/>
                <a:ea typeface="Helvetica Neue" panose="02000503000000020004" charset="0"/>
                <a:cs typeface="Helvetica Neue" panose="02000503000000020004" charset="0"/>
              </a:rPr>
              <a:t>7.</a:t>
            </a:r>
            <a:r>
              <a:rPr lang="en-IN" sz="800" b="0" i="0">
                <a:solidFill>
                  <a:srgbClr val="252525"/>
                </a:solidFill>
                <a:effectLst/>
                <a:latin typeface="Open Sans" panose="020B0606030504020204" pitchFamily="34" charset="0"/>
              </a:rPr>
              <a:t> </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The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Watering Guidelines </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table will be connected to the </a:t>
            </a:r>
            <a:r>
              <a:rPr lang="en-IN" sz="1400" b="0" i="0">
                <a:solidFill>
                  <a:schemeClr val="tx1"/>
                </a:solidFill>
                <a:effectLst/>
                <a:highlight>
                  <a:srgbClr val="FFFF00"/>
                </a:highlight>
                <a:latin typeface="Helvetica Neue" panose="02000503000000020004" charset="0"/>
                <a:ea typeface="Helvetica Neue" panose="02000503000000020004" charset="0"/>
                <a:cs typeface="Helvetica Neue" panose="02000503000000020004" charset="0"/>
              </a:rPr>
              <a:t>Sensor Readings </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table by which watering recommendations are continuously adjusted by considering </a:t>
            </a:r>
            <a:r>
              <a:rPr lang="en-IN" sz="1400" b="0" i="0" err="1">
                <a:solidFill>
                  <a:schemeClr val="tx1"/>
                </a:solidFill>
                <a:effectLst/>
                <a:latin typeface="Helvetica Neue" panose="02000503000000020004" charset="0"/>
                <a:ea typeface="Helvetica Neue" panose="02000503000000020004" charset="0"/>
                <a:cs typeface="Helvetica Neue" panose="02000503000000020004" charset="0"/>
              </a:rPr>
              <a:t>realtime</a:t>
            </a: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 sensor data, such as </a:t>
            </a:r>
            <a:endParaRPr lang="en-IN" sz="1400" b="0" i="0">
              <a:solidFill>
                <a:schemeClr val="tx1"/>
              </a:solidFill>
              <a:effectLst/>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IN" sz="1400" b="0" i="0">
                <a:solidFill>
                  <a:schemeClr val="tx1"/>
                </a:solidFill>
                <a:effectLst/>
                <a:latin typeface="Helvetica Neue" panose="02000503000000020004" charset="0"/>
                <a:ea typeface="Helvetica Neue" panose="02000503000000020004" charset="0"/>
                <a:cs typeface="Helvetica Neue" panose="02000503000000020004" charset="0"/>
              </a:rPr>
              <a:t>temperature and soil moisture levels.</a:t>
            </a:r>
            <a:endParaRPr lang="en-US" sz="140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Business Rules &amp; Facts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body" idx="1"/>
          </p:nvPr>
        </p:nvSpPr>
        <p:spPr>
          <a:xfrm>
            <a:off x="457199" y="1600200"/>
            <a:ext cx="8312727" cy="4842164"/>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n-US" sz="2000" dirty="0">
                <a:solidFill>
                  <a:schemeClr val="tx1"/>
                </a:solidFill>
                <a:latin typeface="Helvetica Neue" panose="02000503000000020004" charset="0"/>
                <a:ea typeface="Helvetica Neue" panose="02000503000000020004" charset="0"/>
                <a:cs typeface="Helvetica Neue" panose="02000503000000020004" charset="0"/>
              </a:rPr>
              <a:t>Major Constraints</a:t>
            </a:r>
            <a:endParaRPr lang="en-US" sz="20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20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1400" dirty="0">
                <a:solidFill>
                  <a:schemeClr val="tx1"/>
                </a:solidFill>
                <a:latin typeface="Helvetica Neue" panose="02000503000000020004" charset="0"/>
                <a:ea typeface="Helvetica Neue" panose="02000503000000020004" charset="0"/>
                <a:cs typeface="Helvetica Neue" panose="02000503000000020004" charset="0"/>
              </a:rPr>
              <a:t>- Developing high precision machine learning model as usefulness of the application's recommendations is supported by it. </a:t>
            </a:r>
            <a:endParaRPr lang="en-US" sz="14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14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1400" dirty="0">
                <a:solidFill>
                  <a:schemeClr val="tx1"/>
                </a:solidFill>
                <a:latin typeface="Helvetica Neue" panose="02000503000000020004" charset="0"/>
                <a:ea typeface="Helvetica Neue" panose="02000503000000020004" charset="0"/>
                <a:cs typeface="Helvetica Neue" panose="02000503000000020004" charset="0"/>
              </a:rPr>
              <a:t>- User assistance and training to fully utilize the application's features and correctly interpret recommendations.</a:t>
            </a:r>
            <a:endParaRPr lang="en-US" sz="14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14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1400" dirty="0">
                <a:solidFill>
                  <a:schemeClr val="tx1"/>
                </a:solidFill>
                <a:latin typeface="Helvetica Neue" panose="02000503000000020004" charset="0"/>
                <a:ea typeface="Helvetica Neue" panose="02000503000000020004" charset="0"/>
                <a:cs typeface="Helvetica Neue" panose="02000503000000020004" charset="0"/>
              </a:rPr>
              <a:t>- Environmental conditions and plant care practices can vary greatly between regions.</a:t>
            </a:r>
            <a:br>
              <a:rPr lang="en-US" sz="1000" dirty="0">
                <a:solidFill>
                  <a:schemeClr val="tx1"/>
                </a:solidFill>
                <a:latin typeface="Helvetica Neue" panose="02000503000000020004" charset="0"/>
                <a:ea typeface="Helvetica Neue" panose="02000503000000020004" charset="0"/>
                <a:cs typeface="Helvetica Neue" panose="02000503000000020004" charset="0"/>
              </a:rPr>
            </a:br>
            <a:endParaRPr lang="en-US" sz="10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endParaRPr lang="en-US" sz="1000" dirty="0">
              <a:solidFill>
                <a:schemeClr val="tx1"/>
              </a:solidFill>
              <a:latin typeface="Helvetica Neue" panose="02000503000000020004" charset="0"/>
              <a:ea typeface="Helvetica Neue" panose="02000503000000020004" charset="0"/>
              <a:cs typeface="Helvetica Neue" panose="02000503000000020004" charset="0"/>
            </a:endParaRPr>
          </a:p>
          <a:p>
            <a:pPr marL="0" indent="0">
              <a:spcBef>
                <a:spcPts val="0"/>
              </a:spcBef>
              <a:buSzPts val="3200"/>
              <a:buNone/>
            </a:pPr>
            <a:r>
              <a:rPr lang="en-US" sz="2000" dirty="0">
                <a:solidFill>
                  <a:schemeClr val="tx1"/>
                </a:solidFill>
                <a:latin typeface="Helvetica Neue" panose="02000503000000020004" charset="0"/>
                <a:ea typeface="Helvetica Neue" panose="02000503000000020004" charset="0"/>
                <a:cs typeface="Helvetica Neue" panose="02000503000000020004" charset="0"/>
              </a:rPr>
              <a:t>Scope</a:t>
            </a:r>
            <a:br>
              <a:rPr lang="en-US" sz="1000" dirty="0">
                <a:solidFill>
                  <a:schemeClr val="tx1"/>
                </a:solidFill>
                <a:latin typeface="Helvetica Neue" panose="02000503000000020004" charset="0"/>
                <a:ea typeface="Helvetica Neue" panose="02000503000000020004" charset="0"/>
                <a:cs typeface="Helvetica Neue" panose="02000503000000020004" charset="0"/>
              </a:rPr>
            </a:br>
            <a:br>
              <a:rPr lang="en-US" sz="1000" dirty="0">
                <a:solidFill>
                  <a:schemeClr val="tx1"/>
                </a:solidFill>
                <a:latin typeface="Helvetica Neue" panose="02000503000000020004" charset="0"/>
                <a:ea typeface="Helvetica Neue" panose="02000503000000020004" charset="0"/>
                <a:cs typeface="Helvetica Neue" panose="02000503000000020004" charset="0"/>
              </a:rPr>
            </a:br>
            <a:r>
              <a:rPr lang="en-IN" sz="1400" b="0" i="0" dirty="0">
                <a:solidFill>
                  <a:schemeClr val="tx1"/>
                </a:solidFill>
                <a:effectLst/>
                <a:latin typeface="Helvetica Neue" panose="02000503000000020004" charset="0"/>
                <a:ea typeface="Helvetica Neue" panose="02000503000000020004" charset="0"/>
                <a:cs typeface="Helvetica Neue" panose="02000503000000020004" charset="0"/>
              </a:rPr>
              <a:t>For the time being, database implementation has been completed in accordance with course requirements. ML learning model development is not currently a high priority, but it will undoubtedly be included in this project in the near future as the subject is the foundation for database design. </a:t>
            </a:r>
            <a:br>
              <a:rPr lang="en-IN" sz="1400" dirty="0">
                <a:solidFill>
                  <a:schemeClr val="tx1"/>
                </a:solidFill>
                <a:latin typeface="Helvetica Neue" panose="02000503000000020004" charset="0"/>
                <a:ea typeface="Helvetica Neue" panose="02000503000000020004" charset="0"/>
                <a:cs typeface="Helvetica Neue" panose="02000503000000020004" charset="0"/>
              </a:rPr>
            </a:br>
            <a:endParaRPr lang="en-US" sz="1400" dirty="0">
              <a:solidFill>
                <a:schemeClr val="tx1"/>
              </a:solidFill>
              <a:latin typeface="Helvetica Neue" panose="02000503000000020004" charset="0"/>
              <a:ea typeface="Helvetica Neue" panose="02000503000000020004" charset="0"/>
              <a:cs typeface="Helvetica Neue" panose="02000503000000020004" charset="0"/>
            </a:endParaRPr>
          </a:p>
        </p:txBody>
      </p:sp>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Business Rules &amp; Facts Cont'd</a:t>
            </a:r>
            <a:endParaRPr lang="en-US"/>
          </a:p>
        </p:txBody>
      </p:sp>
    </p:spTree>
  </p:cSld>
  <p:clrMapOvr>
    <a:masterClrMapping/>
  </p:clrMapOvr>
</p:sld>
</file>

<file path=ppt/theme/theme1.xml><?xml version="1.0" encoding="utf-8"?>
<a:theme xmlns:a="http://schemas.openxmlformats.org/drawingml/2006/main" name="powerpoint_newNE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12256</Words>
  <Application>WPS Spreadsheets</Application>
  <PresentationFormat>On-screen Show (4:3)</PresentationFormat>
  <Paragraphs>285</Paragraphs>
  <Slides>23</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Arial</vt:lpstr>
      <vt:lpstr>Helvetica Neue</vt:lpstr>
      <vt:lpstr>Calibri</vt:lpstr>
      <vt:lpstr>Helvetica Neue</vt:lpstr>
      <vt:lpstr>Open Sans</vt:lpstr>
      <vt:lpstr>苹方-简</vt:lpstr>
      <vt:lpstr>Microsoft YaHei</vt:lpstr>
      <vt:lpstr>汉仪旗黑</vt:lpstr>
      <vt:lpstr>Arial Unicode MS</vt:lpstr>
      <vt:lpstr>宋体-简</vt:lpstr>
      <vt:lpstr>powerpoint_newNEU</vt:lpstr>
      <vt:lpstr>ITC 6000  Database Management Systems Final Project Presentation Year Term 2023 Plant Care Management System </vt:lpstr>
      <vt:lpstr>Overview</vt:lpstr>
      <vt:lpstr>Project Overview</vt:lpstr>
      <vt:lpstr>Project Overview Cont'd.</vt:lpstr>
      <vt:lpstr>Personas </vt:lpstr>
      <vt:lpstr>Persona Cont'd</vt:lpstr>
      <vt:lpstr>ER Diagram</vt:lpstr>
      <vt:lpstr>Business Rules &amp; Facts</vt:lpstr>
      <vt:lpstr>Business Rules &amp; Facts Cont'd</vt:lpstr>
      <vt:lpstr>System Architecture </vt:lpstr>
      <vt:lpstr>SQL Examples</vt:lpstr>
      <vt:lpstr>SQL Examples</vt:lpstr>
      <vt:lpstr>SQL Examples</vt:lpstr>
      <vt:lpstr>Metrics and Analytics </vt:lpstr>
      <vt:lpstr>Metrics and Analytics Cont'd.</vt:lpstr>
      <vt:lpstr>Metrics and Analytics Cont'd.</vt:lpstr>
      <vt:lpstr>Metrics and Analytics Cont'd.</vt:lpstr>
      <vt:lpstr>Metrics and Analytics Cont'd.</vt:lpstr>
      <vt:lpstr>Security and Privacy</vt:lpstr>
      <vt:lpstr>Security and Privacy Cont'd.</vt:lpstr>
      <vt:lpstr>Next steps / Lessons Learned</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 6000  Database Management Systems Final Project Presentation Year Term A/B Plant Care Management System </dc:title>
  <dc:creator>m.lyons</dc:creator>
  <cp:lastModifiedBy>pruthvipatel</cp:lastModifiedBy>
  <cp:revision>9</cp:revision>
  <dcterms:created xsi:type="dcterms:W3CDTF">2023-12-11T21:04:00Z</dcterms:created>
  <dcterms:modified xsi:type="dcterms:W3CDTF">2023-12-11T21:04:00Z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