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812" r:id="rId2"/>
  </p:sldMasterIdLst>
  <p:notesMasterIdLst>
    <p:notesMasterId r:id="rId20"/>
  </p:notesMasterIdLst>
  <p:handoutMasterIdLst>
    <p:handoutMasterId r:id="rId21"/>
  </p:handoutMasterIdLst>
  <p:sldIdLst>
    <p:sldId id="359" r:id="rId3"/>
    <p:sldId id="350" r:id="rId4"/>
    <p:sldId id="351" r:id="rId5"/>
    <p:sldId id="362" r:id="rId6"/>
    <p:sldId id="368" r:id="rId7"/>
    <p:sldId id="352" r:id="rId8"/>
    <p:sldId id="364" r:id="rId9"/>
    <p:sldId id="363" r:id="rId10"/>
    <p:sldId id="361" r:id="rId11"/>
    <p:sldId id="372" r:id="rId12"/>
    <p:sldId id="373" r:id="rId13"/>
    <p:sldId id="374" r:id="rId14"/>
    <p:sldId id="357" r:id="rId15"/>
    <p:sldId id="365" r:id="rId16"/>
    <p:sldId id="366" r:id="rId17"/>
    <p:sldId id="358" r:id="rId18"/>
    <p:sldId id="371" r:id="rId19"/>
  </p:sldIdLst>
  <p:sldSz cx="9144000" cy="5143500" type="screen16x9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2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3E33"/>
    <a:srgbClr val="FF6666"/>
    <a:srgbClr val="FFFF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2" autoAdjust="0"/>
    <p:restoredTop sz="91869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590" y="72"/>
      </p:cViewPr>
      <p:guideLst>
        <p:guide orient="horz" pos="612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01F917-29C7-43F1-96BC-841C8E2E19E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54571A9-868F-4576-97C6-3FE99855E6ED}">
      <dgm:prSet/>
      <dgm:spPr/>
      <dgm:t>
        <a:bodyPr/>
        <a:lstStyle/>
        <a:p>
          <a:r>
            <a:rPr lang="en-US" b="0" i="0" baseline="0" dirty="0"/>
            <a:t>Identify the factors that affect customer churn in the Telco dataset. </a:t>
          </a:r>
          <a:endParaRPr lang="en-US" dirty="0"/>
        </a:p>
      </dgm:t>
    </dgm:pt>
    <dgm:pt modelId="{BCBEE0BD-ACD3-4733-AC0A-ECD8FFEDF9C1}" type="parTrans" cxnId="{48393239-0D1E-47E7-8169-CA3253CA7D63}">
      <dgm:prSet/>
      <dgm:spPr/>
      <dgm:t>
        <a:bodyPr/>
        <a:lstStyle/>
        <a:p>
          <a:endParaRPr lang="en-US"/>
        </a:p>
      </dgm:t>
    </dgm:pt>
    <dgm:pt modelId="{296CEAD4-2758-4571-8E47-26C133792695}" type="sibTrans" cxnId="{48393239-0D1E-47E7-8169-CA3253CA7D63}">
      <dgm:prSet/>
      <dgm:spPr/>
      <dgm:t>
        <a:bodyPr/>
        <a:lstStyle/>
        <a:p>
          <a:endParaRPr lang="en-US"/>
        </a:p>
      </dgm:t>
    </dgm:pt>
    <dgm:pt modelId="{3E8EFFF2-53B1-4A79-9C98-D1FD24D6BBF7}">
      <dgm:prSet/>
      <dgm:spPr/>
      <dgm:t>
        <a:bodyPr/>
        <a:lstStyle/>
        <a:p>
          <a:r>
            <a:rPr lang="en-US" b="0" i="0" baseline="0" dirty="0"/>
            <a:t>Predict customer churn using an ML model. </a:t>
          </a:r>
          <a:endParaRPr lang="en-US" dirty="0"/>
        </a:p>
      </dgm:t>
    </dgm:pt>
    <dgm:pt modelId="{83872F01-A11C-48E9-A696-4236287F500C}" type="parTrans" cxnId="{BCC2D708-BAC7-4549-88AF-8BA6060A9EE8}">
      <dgm:prSet/>
      <dgm:spPr/>
      <dgm:t>
        <a:bodyPr/>
        <a:lstStyle/>
        <a:p>
          <a:endParaRPr lang="en-US"/>
        </a:p>
      </dgm:t>
    </dgm:pt>
    <dgm:pt modelId="{6C01B940-C480-4131-97D0-F7014AF8A4FC}" type="sibTrans" cxnId="{BCC2D708-BAC7-4549-88AF-8BA6060A9EE8}">
      <dgm:prSet/>
      <dgm:spPr/>
      <dgm:t>
        <a:bodyPr/>
        <a:lstStyle/>
        <a:p>
          <a:endParaRPr lang="en-US"/>
        </a:p>
      </dgm:t>
    </dgm:pt>
    <dgm:pt modelId="{C9EA923D-4871-47AB-BBC7-DD2B2E43A413}">
      <dgm:prSet/>
      <dgm:spPr/>
      <dgm:t>
        <a:bodyPr/>
        <a:lstStyle/>
        <a:p>
          <a:r>
            <a:rPr lang="en-US" dirty="0"/>
            <a:t>I</a:t>
          </a:r>
          <a:r>
            <a:rPr lang="en-US" b="0" i="0" baseline="0" dirty="0"/>
            <a:t>dentify particular customers who are at the risk of churning. </a:t>
          </a:r>
          <a:endParaRPr lang="en-US" dirty="0"/>
        </a:p>
      </dgm:t>
    </dgm:pt>
    <dgm:pt modelId="{BA78ACBE-4759-48A9-9916-0C7964D6C542}" type="parTrans" cxnId="{F6583403-5912-45D4-8DA2-5FACF101ABA5}">
      <dgm:prSet/>
      <dgm:spPr/>
      <dgm:t>
        <a:bodyPr/>
        <a:lstStyle/>
        <a:p>
          <a:endParaRPr lang="en-US"/>
        </a:p>
      </dgm:t>
    </dgm:pt>
    <dgm:pt modelId="{1F79EC2E-F017-4773-A760-691291EFC557}" type="sibTrans" cxnId="{F6583403-5912-45D4-8DA2-5FACF101ABA5}">
      <dgm:prSet/>
      <dgm:spPr/>
      <dgm:t>
        <a:bodyPr/>
        <a:lstStyle/>
        <a:p>
          <a:endParaRPr lang="en-US"/>
        </a:p>
      </dgm:t>
    </dgm:pt>
    <dgm:pt modelId="{1A27B55E-EC14-48B4-850F-B569619C7610}">
      <dgm:prSet/>
      <dgm:spPr/>
      <dgm:t>
        <a:bodyPr/>
        <a:lstStyle/>
        <a:p>
          <a:r>
            <a:rPr lang="en-US" dirty="0"/>
            <a:t>S</a:t>
          </a:r>
          <a:r>
            <a:rPr lang="en-US" b="0" i="0" baseline="0" dirty="0"/>
            <a:t>uggest some actions based on insights from the customer churn analysis. </a:t>
          </a:r>
          <a:endParaRPr lang="en-US" dirty="0"/>
        </a:p>
      </dgm:t>
    </dgm:pt>
    <dgm:pt modelId="{F9F155AC-22CD-458A-BC54-04BE6D7B8950}" type="parTrans" cxnId="{4380252C-E43B-4DAC-A51B-5BA85DAE13ED}">
      <dgm:prSet/>
      <dgm:spPr/>
      <dgm:t>
        <a:bodyPr/>
        <a:lstStyle/>
        <a:p>
          <a:endParaRPr lang="en-US"/>
        </a:p>
      </dgm:t>
    </dgm:pt>
    <dgm:pt modelId="{E6AE8B95-83CC-47C9-B1D6-652E6F6C40B2}" type="sibTrans" cxnId="{4380252C-E43B-4DAC-A51B-5BA85DAE13ED}">
      <dgm:prSet/>
      <dgm:spPr/>
      <dgm:t>
        <a:bodyPr/>
        <a:lstStyle/>
        <a:p>
          <a:endParaRPr lang="en-US"/>
        </a:p>
      </dgm:t>
    </dgm:pt>
    <dgm:pt modelId="{3C5BA2CE-1903-4F4D-AC34-CA58B7F1A61C}" type="pres">
      <dgm:prSet presAssocID="{2601F917-29C7-43F1-96BC-841C8E2E19E8}" presName="root" presStyleCnt="0">
        <dgm:presLayoutVars>
          <dgm:dir/>
          <dgm:resizeHandles val="exact"/>
        </dgm:presLayoutVars>
      </dgm:prSet>
      <dgm:spPr/>
    </dgm:pt>
    <dgm:pt modelId="{8017261B-7520-4D58-907C-4A158D018C57}" type="pres">
      <dgm:prSet presAssocID="{D54571A9-868F-4576-97C6-3FE99855E6ED}" presName="compNode" presStyleCnt="0"/>
      <dgm:spPr/>
    </dgm:pt>
    <dgm:pt modelId="{85B998BC-4E7E-4808-BAF4-2661720DAEDA}" type="pres">
      <dgm:prSet presAssocID="{D54571A9-868F-4576-97C6-3FE99855E6ED}" presName="bgRect" presStyleLbl="bgShp" presStyleIdx="0" presStyleCnt="4"/>
      <dgm:spPr/>
    </dgm:pt>
    <dgm:pt modelId="{03A99115-52DE-40B6-988A-9267E5FD0860}" type="pres">
      <dgm:prSet presAssocID="{D54571A9-868F-4576-97C6-3FE99855E6E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ACBA32BB-7DB5-4401-BA41-B895ED87DB61}" type="pres">
      <dgm:prSet presAssocID="{D54571A9-868F-4576-97C6-3FE99855E6ED}" presName="spaceRect" presStyleCnt="0"/>
      <dgm:spPr/>
    </dgm:pt>
    <dgm:pt modelId="{83F069D9-BA75-445B-B946-0C3FBA0DF03B}" type="pres">
      <dgm:prSet presAssocID="{D54571A9-868F-4576-97C6-3FE99855E6ED}" presName="parTx" presStyleLbl="revTx" presStyleIdx="0" presStyleCnt="4">
        <dgm:presLayoutVars>
          <dgm:chMax val="0"/>
          <dgm:chPref val="0"/>
        </dgm:presLayoutVars>
      </dgm:prSet>
      <dgm:spPr/>
    </dgm:pt>
    <dgm:pt modelId="{3B81214F-1012-4427-A40F-1D8098A12F49}" type="pres">
      <dgm:prSet presAssocID="{296CEAD4-2758-4571-8E47-26C133792695}" presName="sibTrans" presStyleCnt="0"/>
      <dgm:spPr/>
    </dgm:pt>
    <dgm:pt modelId="{34D612C3-1BA0-423F-93D8-D570DD3DCD49}" type="pres">
      <dgm:prSet presAssocID="{3E8EFFF2-53B1-4A79-9C98-D1FD24D6BBF7}" presName="compNode" presStyleCnt="0"/>
      <dgm:spPr/>
    </dgm:pt>
    <dgm:pt modelId="{0054DBA7-4607-40F2-A716-903B7AA5183B}" type="pres">
      <dgm:prSet presAssocID="{3E8EFFF2-53B1-4A79-9C98-D1FD24D6BBF7}" presName="bgRect" presStyleLbl="bgShp" presStyleIdx="1" presStyleCnt="4"/>
      <dgm:spPr/>
    </dgm:pt>
    <dgm:pt modelId="{06BDE9A6-0E5C-4DC9-A05B-2492420A5654}" type="pres">
      <dgm:prSet presAssocID="{3E8EFFF2-53B1-4A79-9C98-D1FD24D6BBF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B85D287-12C5-4C81-A09E-6DB37959D09F}" type="pres">
      <dgm:prSet presAssocID="{3E8EFFF2-53B1-4A79-9C98-D1FD24D6BBF7}" presName="spaceRect" presStyleCnt="0"/>
      <dgm:spPr/>
    </dgm:pt>
    <dgm:pt modelId="{4F847C02-CEFD-4A66-9EB1-0E1A5F47FDAB}" type="pres">
      <dgm:prSet presAssocID="{3E8EFFF2-53B1-4A79-9C98-D1FD24D6BBF7}" presName="parTx" presStyleLbl="revTx" presStyleIdx="1" presStyleCnt="4">
        <dgm:presLayoutVars>
          <dgm:chMax val="0"/>
          <dgm:chPref val="0"/>
        </dgm:presLayoutVars>
      </dgm:prSet>
      <dgm:spPr/>
    </dgm:pt>
    <dgm:pt modelId="{A61289A9-1083-41EA-8A32-B78678EDC350}" type="pres">
      <dgm:prSet presAssocID="{6C01B940-C480-4131-97D0-F7014AF8A4FC}" presName="sibTrans" presStyleCnt="0"/>
      <dgm:spPr/>
    </dgm:pt>
    <dgm:pt modelId="{83E94037-2745-433E-8987-0CBEC0369D7B}" type="pres">
      <dgm:prSet presAssocID="{C9EA923D-4871-47AB-BBC7-DD2B2E43A413}" presName="compNode" presStyleCnt="0"/>
      <dgm:spPr/>
    </dgm:pt>
    <dgm:pt modelId="{E1523F93-5160-474E-9D9E-E7C334F61741}" type="pres">
      <dgm:prSet presAssocID="{C9EA923D-4871-47AB-BBC7-DD2B2E43A413}" presName="bgRect" presStyleLbl="bgShp" presStyleIdx="2" presStyleCnt="4"/>
      <dgm:spPr/>
    </dgm:pt>
    <dgm:pt modelId="{DD86333C-A663-4A2E-BA3B-1B084604CAD4}" type="pres">
      <dgm:prSet presAssocID="{C9EA923D-4871-47AB-BBC7-DD2B2E43A41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17B26FC7-1F5B-42A8-9DF9-F256BFA6C08B}" type="pres">
      <dgm:prSet presAssocID="{C9EA923D-4871-47AB-BBC7-DD2B2E43A413}" presName="spaceRect" presStyleCnt="0"/>
      <dgm:spPr/>
    </dgm:pt>
    <dgm:pt modelId="{383E9A3F-61E5-470D-97C2-706702AA69E9}" type="pres">
      <dgm:prSet presAssocID="{C9EA923D-4871-47AB-BBC7-DD2B2E43A413}" presName="parTx" presStyleLbl="revTx" presStyleIdx="2" presStyleCnt="4">
        <dgm:presLayoutVars>
          <dgm:chMax val="0"/>
          <dgm:chPref val="0"/>
        </dgm:presLayoutVars>
      </dgm:prSet>
      <dgm:spPr/>
    </dgm:pt>
    <dgm:pt modelId="{B8E9B988-313F-464D-BC50-5E909E046B91}" type="pres">
      <dgm:prSet presAssocID="{1F79EC2E-F017-4773-A760-691291EFC557}" presName="sibTrans" presStyleCnt="0"/>
      <dgm:spPr/>
    </dgm:pt>
    <dgm:pt modelId="{CCAA5F82-60A6-480A-BE1A-0CD43DE5D496}" type="pres">
      <dgm:prSet presAssocID="{1A27B55E-EC14-48B4-850F-B569619C7610}" presName="compNode" presStyleCnt="0"/>
      <dgm:spPr/>
    </dgm:pt>
    <dgm:pt modelId="{21CA5AD9-7E72-4D73-9198-1DB04E579DDA}" type="pres">
      <dgm:prSet presAssocID="{1A27B55E-EC14-48B4-850F-B569619C7610}" presName="bgRect" presStyleLbl="bgShp" presStyleIdx="3" presStyleCnt="4"/>
      <dgm:spPr/>
    </dgm:pt>
    <dgm:pt modelId="{1E0EBFB0-7557-4443-AABD-0F6B94E4E2EB}" type="pres">
      <dgm:prSet presAssocID="{1A27B55E-EC14-48B4-850F-B569619C76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5F46944-4DA7-46B1-AA03-2E3CB0FFDB29}" type="pres">
      <dgm:prSet presAssocID="{1A27B55E-EC14-48B4-850F-B569619C7610}" presName="spaceRect" presStyleCnt="0"/>
      <dgm:spPr/>
    </dgm:pt>
    <dgm:pt modelId="{962ABBD2-6B23-4282-94EE-C841A4BE81F8}" type="pres">
      <dgm:prSet presAssocID="{1A27B55E-EC14-48B4-850F-B569619C761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6583403-5912-45D4-8DA2-5FACF101ABA5}" srcId="{2601F917-29C7-43F1-96BC-841C8E2E19E8}" destId="{C9EA923D-4871-47AB-BBC7-DD2B2E43A413}" srcOrd="2" destOrd="0" parTransId="{BA78ACBE-4759-48A9-9916-0C7964D6C542}" sibTransId="{1F79EC2E-F017-4773-A760-691291EFC557}"/>
    <dgm:cxn modelId="{BCC2D708-BAC7-4549-88AF-8BA6060A9EE8}" srcId="{2601F917-29C7-43F1-96BC-841C8E2E19E8}" destId="{3E8EFFF2-53B1-4A79-9C98-D1FD24D6BBF7}" srcOrd="1" destOrd="0" parTransId="{83872F01-A11C-48E9-A696-4236287F500C}" sibTransId="{6C01B940-C480-4131-97D0-F7014AF8A4FC}"/>
    <dgm:cxn modelId="{4380252C-E43B-4DAC-A51B-5BA85DAE13ED}" srcId="{2601F917-29C7-43F1-96BC-841C8E2E19E8}" destId="{1A27B55E-EC14-48B4-850F-B569619C7610}" srcOrd="3" destOrd="0" parTransId="{F9F155AC-22CD-458A-BC54-04BE6D7B8950}" sibTransId="{E6AE8B95-83CC-47C9-B1D6-652E6F6C40B2}"/>
    <dgm:cxn modelId="{48393239-0D1E-47E7-8169-CA3253CA7D63}" srcId="{2601F917-29C7-43F1-96BC-841C8E2E19E8}" destId="{D54571A9-868F-4576-97C6-3FE99855E6ED}" srcOrd="0" destOrd="0" parTransId="{BCBEE0BD-ACD3-4733-AC0A-ECD8FFEDF9C1}" sibTransId="{296CEAD4-2758-4571-8E47-26C133792695}"/>
    <dgm:cxn modelId="{9736B860-97E1-4D73-8E27-44F8C5449A19}" type="presOf" srcId="{D54571A9-868F-4576-97C6-3FE99855E6ED}" destId="{83F069D9-BA75-445B-B946-0C3FBA0DF03B}" srcOrd="0" destOrd="0" presId="urn:microsoft.com/office/officeart/2018/2/layout/IconVerticalSolidList"/>
    <dgm:cxn modelId="{2DA40A6F-B9CB-4678-9AB3-F62DE0264C41}" type="presOf" srcId="{3E8EFFF2-53B1-4A79-9C98-D1FD24D6BBF7}" destId="{4F847C02-CEFD-4A66-9EB1-0E1A5F47FDAB}" srcOrd="0" destOrd="0" presId="urn:microsoft.com/office/officeart/2018/2/layout/IconVerticalSolidList"/>
    <dgm:cxn modelId="{E2795192-B96B-4C84-A114-C5CBD81C0857}" type="presOf" srcId="{2601F917-29C7-43F1-96BC-841C8E2E19E8}" destId="{3C5BA2CE-1903-4F4D-AC34-CA58B7F1A61C}" srcOrd="0" destOrd="0" presId="urn:microsoft.com/office/officeart/2018/2/layout/IconVerticalSolidList"/>
    <dgm:cxn modelId="{94F1969D-A43B-40AC-AEF8-4DC9DFD9D708}" type="presOf" srcId="{C9EA923D-4871-47AB-BBC7-DD2B2E43A413}" destId="{383E9A3F-61E5-470D-97C2-706702AA69E9}" srcOrd="0" destOrd="0" presId="urn:microsoft.com/office/officeart/2018/2/layout/IconVerticalSolidList"/>
    <dgm:cxn modelId="{06EE8CCD-A89C-4F45-89C1-10AE79C84072}" type="presOf" srcId="{1A27B55E-EC14-48B4-850F-B569619C7610}" destId="{962ABBD2-6B23-4282-94EE-C841A4BE81F8}" srcOrd="0" destOrd="0" presId="urn:microsoft.com/office/officeart/2018/2/layout/IconVerticalSolidList"/>
    <dgm:cxn modelId="{4006FCCB-3BC5-4E5C-870A-AF44B45B41AE}" type="presParOf" srcId="{3C5BA2CE-1903-4F4D-AC34-CA58B7F1A61C}" destId="{8017261B-7520-4D58-907C-4A158D018C57}" srcOrd="0" destOrd="0" presId="urn:microsoft.com/office/officeart/2018/2/layout/IconVerticalSolidList"/>
    <dgm:cxn modelId="{D5292654-6EC6-4483-A8D5-1D6E83EC38CA}" type="presParOf" srcId="{8017261B-7520-4D58-907C-4A158D018C57}" destId="{85B998BC-4E7E-4808-BAF4-2661720DAEDA}" srcOrd="0" destOrd="0" presId="urn:microsoft.com/office/officeart/2018/2/layout/IconVerticalSolidList"/>
    <dgm:cxn modelId="{CBE5CFCC-89C1-44E9-84DA-AA79CEE48A3E}" type="presParOf" srcId="{8017261B-7520-4D58-907C-4A158D018C57}" destId="{03A99115-52DE-40B6-988A-9267E5FD0860}" srcOrd="1" destOrd="0" presId="urn:microsoft.com/office/officeart/2018/2/layout/IconVerticalSolidList"/>
    <dgm:cxn modelId="{428016C9-D6F5-4286-BE92-72D0E210944C}" type="presParOf" srcId="{8017261B-7520-4D58-907C-4A158D018C57}" destId="{ACBA32BB-7DB5-4401-BA41-B895ED87DB61}" srcOrd="2" destOrd="0" presId="urn:microsoft.com/office/officeart/2018/2/layout/IconVerticalSolidList"/>
    <dgm:cxn modelId="{18BF4036-8645-47C8-AB35-0AF1615F700E}" type="presParOf" srcId="{8017261B-7520-4D58-907C-4A158D018C57}" destId="{83F069D9-BA75-445B-B946-0C3FBA0DF03B}" srcOrd="3" destOrd="0" presId="urn:microsoft.com/office/officeart/2018/2/layout/IconVerticalSolidList"/>
    <dgm:cxn modelId="{DFDEF4F5-34C5-421E-ABB0-9975F46836D5}" type="presParOf" srcId="{3C5BA2CE-1903-4F4D-AC34-CA58B7F1A61C}" destId="{3B81214F-1012-4427-A40F-1D8098A12F49}" srcOrd="1" destOrd="0" presId="urn:microsoft.com/office/officeart/2018/2/layout/IconVerticalSolidList"/>
    <dgm:cxn modelId="{79D725B6-52CA-4535-928D-893D133B96AA}" type="presParOf" srcId="{3C5BA2CE-1903-4F4D-AC34-CA58B7F1A61C}" destId="{34D612C3-1BA0-423F-93D8-D570DD3DCD49}" srcOrd="2" destOrd="0" presId="urn:microsoft.com/office/officeart/2018/2/layout/IconVerticalSolidList"/>
    <dgm:cxn modelId="{425CB51B-145C-4F7C-AC0D-984718620492}" type="presParOf" srcId="{34D612C3-1BA0-423F-93D8-D570DD3DCD49}" destId="{0054DBA7-4607-40F2-A716-903B7AA5183B}" srcOrd="0" destOrd="0" presId="urn:microsoft.com/office/officeart/2018/2/layout/IconVerticalSolidList"/>
    <dgm:cxn modelId="{C176DCF9-9170-4210-914E-241201919198}" type="presParOf" srcId="{34D612C3-1BA0-423F-93D8-D570DD3DCD49}" destId="{06BDE9A6-0E5C-4DC9-A05B-2492420A5654}" srcOrd="1" destOrd="0" presId="urn:microsoft.com/office/officeart/2018/2/layout/IconVerticalSolidList"/>
    <dgm:cxn modelId="{A8BD4AE8-A872-487C-865B-ABC7FF3FCCFB}" type="presParOf" srcId="{34D612C3-1BA0-423F-93D8-D570DD3DCD49}" destId="{4B85D287-12C5-4C81-A09E-6DB37959D09F}" srcOrd="2" destOrd="0" presId="urn:microsoft.com/office/officeart/2018/2/layout/IconVerticalSolidList"/>
    <dgm:cxn modelId="{8A692DEF-0627-421C-846A-F3116893BF9E}" type="presParOf" srcId="{34D612C3-1BA0-423F-93D8-D570DD3DCD49}" destId="{4F847C02-CEFD-4A66-9EB1-0E1A5F47FDAB}" srcOrd="3" destOrd="0" presId="urn:microsoft.com/office/officeart/2018/2/layout/IconVerticalSolidList"/>
    <dgm:cxn modelId="{6412386E-6796-4F13-8C60-41F1825B1BAA}" type="presParOf" srcId="{3C5BA2CE-1903-4F4D-AC34-CA58B7F1A61C}" destId="{A61289A9-1083-41EA-8A32-B78678EDC350}" srcOrd="3" destOrd="0" presId="urn:microsoft.com/office/officeart/2018/2/layout/IconVerticalSolidList"/>
    <dgm:cxn modelId="{8B7DDBFE-E52E-4868-9478-7062CEAAAF0D}" type="presParOf" srcId="{3C5BA2CE-1903-4F4D-AC34-CA58B7F1A61C}" destId="{83E94037-2745-433E-8987-0CBEC0369D7B}" srcOrd="4" destOrd="0" presId="urn:microsoft.com/office/officeart/2018/2/layout/IconVerticalSolidList"/>
    <dgm:cxn modelId="{54F17E06-8543-4CF8-944C-7AFCF96DB3AE}" type="presParOf" srcId="{83E94037-2745-433E-8987-0CBEC0369D7B}" destId="{E1523F93-5160-474E-9D9E-E7C334F61741}" srcOrd="0" destOrd="0" presId="urn:microsoft.com/office/officeart/2018/2/layout/IconVerticalSolidList"/>
    <dgm:cxn modelId="{9ABDCEE0-D4B2-4F63-86EC-E7676420392E}" type="presParOf" srcId="{83E94037-2745-433E-8987-0CBEC0369D7B}" destId="{DD86333C-A663-4A2E-BA3B-1B084604CAD4}" srcOrd="1" destOrd="0" presId="urn:microsoft.com/office/officeart/2018/2/layout/IconVerticalSolidList"/>
    <dgm:cxn modelId="{F495064C-A9E1-445F-9869-9ED21AF32605}" type="presParOf" srcId="{83E94037-2745-433E-8987-0CBEC0369D7B}" destId="{17B26FC7-1F5B-42A8-9DF9-F256BFA6C08B}" srcOrd="2" destOrd="0" presId="urn:microsoft.com/office/officeart/2018/2/layout/IconVerticalSolidList"/>
    <dgm:cxn modelId="{90976997-5A3B-4D86-A3A7-A758613F258F}" type="presParOf" srcId="{83E94037-2745-433E-8987-0CBEC0369D7B}" destId="{383E9A3F-61E5-470D-97C2-706702AA69E9}" srcOrd="3" destOrd="0" presId="urn:microsoft.com/office/officeart/2018/2/layout/IconVerticalSolidList"/>
    <dgm:cxn modelId="{3CE587F8-A67C-4829-A155-2E88C96CAB86}" type="presParOf" srcId="{3C5BA2CE-1903-4F4D-AC34-CA58B7F1A61C}" destId="{B8E9B988-313F-464D-BC50-5E909E046B91}" srcOrd="5" destOrd="0" presId="urn:microsoft.com/office/officeart/2018/2/layout/IconVerticalSolidList"/>
    <dgm:cxn modelId="{8FBE0C8C-C3ED-4579-BC97-672259960AF2}" type="presParOf" srcId="{3C5BA2CE-1903-4F4D-AC34-CA58B7F1A61C}" destId="{CCAA5F82-60A6-480A-BE1A-0CD43DE5D496}" srcOrd="6" destOrd="0" presId="urn:microsoft.com/office/officeart/2018/2/layout/IconVerticalSolidList"/>
    <dgm:cxn modelId="{C08C286A-9338-4D08-A90D-381CAD5B6AD1}" type="presParOf" srcId="{CCAA5F82-60A6-480A-BE1A-0CD43DE5D496}" destId="{21CA5AD9-7E72-4D73-9198-1DB04E579DDA}" srcOrd="0" destOrd="0" presId="urn:microsoft.com/office/officeart/2018/2/layout/IconVerticalSolidList"/>
    <dgm:cxn modelId="{5268F2FD-4B87-4FE8-B8CF-1C24C2D69B8E}" type="presParOf" srcId="{CCAA5F82-60A6-480A-BE1A-0CD43DE5D496}" destId="{1E0EBFB0-7557-4443-AABD-0F6B94E4E2EB}" srcOrd="1" destOrd="0" presId="urn:microsoft.com/office/officeart/2018/2/layout/IconVerticalSolidList"/>
    <dgm:cxn modelId="{21BD21B5-DC91-4B32-85AD-86E6943F6B0F}" type="presParOf" srcId="{CCAA5F82-60A6-480A-BE1A-0CD43DE5D496}" destId="{F5F46944-4DA7-46B1-AA03-2E3CB0FFDB29}" srcOrd="2" destOrd="0" presId="urn:microsoft.com/office/officeart/2018/2/layout/IconVerticalSolidList"/>
    <dgm:cxn modelId="{A59FC010-4356-41EB-BEDE-CB25F19562C9}" type="presParOf" srcId="{CCAA5F82-60A6-480A-BE1A-0CD43DE5D496}" destId="{962ABBD2-6B23-4282-94EE-C841A4BE81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6EC6F0-5E3E-4B12-80A5-9C028FC3CD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0242EB8-C3A9-4E72-8EC6-5A1E7A311AD4}">
      <dgm:prSet custT="1"/>
      <dgm:spPr/>
      <dgm:t>
        <a:bodyPr/>
        <a:lstStyle/>
        <a:p>
          <a:r>
            <a:rPr lang="en-US" sz="2000" b="0" i="0" baseline="0"/>
            <a:t>What are the factors affecting customer churn? </a:t>
          </a:r>
          <a:endParaRPr lang="en-US" sz="2000"/>
        </a:p>
      </dgm:t>
    </dgm:pt>
    <dgm:pt modelId="{C7EC1196-E1DD-4A7C-AB6E-B55FC96C379F}" type="parTrans" cxnId="{39DAC7C8-FBA0-433F-8A3C-EEDD216F38DC}">
      <dgm:prSet/>
      <dgm:spPr/>
      <dgm:t>
        <a:bodyPr/>
        <a:lstStyle/>
        <a:p>
          <a:endParaRPr lang="en-US"/>
        </a:p>
      </dgm:t>
    </dgm:pt>
    <dgm:pt modelId="{8855945E-376B-4EA0-A0FE-7D4D11AEF1BF}" type="sibTrans" cxnId="{39DAC7C8-FBA0-433F-8A3C-EEDD216F38DC}">
      <dgm:prSet/>
      <dgm:spPr/>
      <dgm:t>
        <a:bodyPr/>
        <a:lstStyle/>
        <a:p>
          <a:endParaRPr lang="en-US"/>
        </a:p>
      </dgm:t>
    </dgm:pt>
    <dgm:pt modelId="{380C05C4-5A5D-4869-9957-C8E8784EC86E}">
      <dgm:prSet custT="1"/>
      <dgm:spPr/>
      <dgm:t>
        <a:bodyPr/>
        <a:lstStyle/>
        <a:p>
          <a:r>
            <a:rPr lang="en-US" sz="2000" b="0" i="0" baseline="0"/>
            <a:t>Is it possible to predict customer churn using an ML model? </a:t>
          </a:r>
          <a:endParaRPr lang="en-US" sz="2000"/>
        </a:p>
      </dgm:t>
    </dgm:pt>
    <dgm:pt modelId="{B282905A-DE47-466C-B769-CB095263573A}" type="parTrans" cxnId="{A9F4040C-2DFE-4EAC-998B-F44B3C6F4EE7}">
      <dgm:prSet/>
      <dgm:spPr/>
      <dgm:t>
        <a:bodyPr/>
        <a:lstStyle/>
        <a:p>
          <a:endParaRPr lang="en-US"/>
        </a:p>
      </dgm:t>
    </dgm:pt>
    <dgm:pt modelId="{2C0C7E5B-6D3F-4B7F-B52B-D3647A53411E}" type="sibTrans" cxnId="{A9F4040C-2DFE-4EAC-998B-F44B3C6F4EE7}">
      <dgm:prSet/>
      <dgm:spPr/>
      <dgm:t>
        <a:bodyPr/>
        <a:lstStyle/>
        <a:p>
          <a:endParaRPr lang="en-US"/>
        </a:p>
      </dgm:t>
    </dgm:pt>
    <dgm:pt modelId="{9FC27862-0792-48A2-86CA-A1C6BA46ABD2}">
      <dgm:prSet custT="1"/>
      <dgm:spPr/>
      <dgm:t>
        <a:bodyPr/>
        <a:lstStyle/>
        <a:p>
          <a:r>
            <a:rPr lang="en-US" sz="2000" b="0" i="0" baseline="0"/>
            <a:t>Which specific customers are at risk for churning? </a:t>
          </a:r>
          <a:endParaRPr lang="en-US" sz="2000"/>
        </a:p>
      </dgm:t>
    </dgm:pt>
    <dgm:pt modelId="{EAC314E1-78F3-4009-8CF9-AB87C7F96497}" type="parTrans" cxnId="{1A2EC85D-F1D1-402F-8D7A-2CC65773C8AB}">
      <dgm:prSet/>
      <dgm:spPr/>
      <dgm:t>
        <a:bodyPr/>
        <a:lstStyle/>
        <a:p>
          <a:endParaRPr lang="en-US"/>
        </a:p>
      </dgm:t>
    </dgm:pt>
    <dgm:pt modelId="{401C898B-1CC1-478D-8C1F-A0EA574C56B1}" type="sibTrans" cxnId="{1A2EC85D-F1D1-402F-8D7A-2CC65773C8AB}">
      <dgm:prSet/>
      <dgm:spPr/>
      <dgm:t>
        <a:bodyPr/>
        <a:lstStyle/>
        <a:p>
          <a:endParaRPr lang="en-US"/>
        </a:p>
      </dgm:t>
    </dgm:pt>
    <dgm:pt modelId="{F944ED2C-E720-43E6-993D-CD4CDEB336AC}">
      <dgm:prSet custT="1"/>
      <dgm:spPr/>
      <dgm:t>
        <a:bodyPr/>
        <a:lstStyle/>
        <a:p>
          <a:r>
            <a:rPr lang="en-US" sz="2000" b="0" i="0" baseline="0" dirty="0"/>
            <a:t>What are the actionable insights from the customer churn analysis? </a:t>
          </a:r>
          <a:endParaRPr lang="en-US" sz="2000" dirty="0"/>
        </a:p>
      </dgm:t>
    </dgm:pt>
    <dgm:pt modelId="{916534C6-4E97-4908-96C7-486CE8CAA656}" type="parTrans" cxnId="{FA15FC87-2BEE-4924-BC62-D9F1CB81DA5A}">
      <dgm:prSet/>
      <dgm:spPr/>
      <dgm:t>
        <a:bodyPr/>
        <a:lstStyle/>
        <a:p>
          <a:endParaRPr lang="en-US"/>
        </a:p>
      </dgm:t>
    </dgm:pt>
    <dgm:pt modelId="{9ABB648D-1F91-480C-B54E-6D254E797249}" type="sibTrans" cxnId="{FA15FC87-2BEE-4924-BC62-D9F1CB81DA5A}">
      <dgm:prSet/>
      <dgm:spPr/>
      <dgm:t>
        <a:bodyPr/>
        <a:lstStyle/>
        <a:p>
          <a:endParaRPr lang="en-US"/>
        </a:p>
      </dgm:t>
    </dgm:pt>
    <dgm:pt modelId="{94C5E356-2E63-46B1-B1DF-86F030E391B3}" type="pres">
      <dgm:prSet presAssocID="{4A6EC6F0-5E3E-4B12-80A5-9C028FC3CD3B}" presName="linear" presStyleCnt="0">
        <dgm:presLayoutVars>
          <dgm:animLvl val="lvl"/>
          <dgm:resizeHandles val="exact"/>
        </dgm:presLayoutVars>
      </dgm:prSet>
      <dgm:spPr/>
    </dgm:pt>
    <dgm:pt modelId="{2978AC56-0419-453E-A922-EE42555E73A5}" type="pres">
      <dgm:prSet presAssocID="{60242EB8-C3A9-4E72-8EC6-5A1E7A311AD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CC7D1CA-5914-4325-9CBA-D84270D24D55}" type="pres">
      <dgm:prSet presAssocID="{8855945E-376B-4EA0-A0FE-7D4D11AEF1BF}" presName="spacer" presStyleCnt="0"/>
      <dgm:spPr/>
    </dgm:pt>
    <dgm:pt modelId="{69985977-A339-4D0D-B84D-C2AF78ACA3B1}" type="pres">
      <dgm:prSet presAssocID="{380C05C4-5A5D-4869-9957-C8E8784EC86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BB345A5-AF33-44CA-95A3-E8D760C4AEF9}" type="pres">
      <dgm:prSet presAssocID="{2C0C7E5B-6D3F-4B7F-B52B-D3647A53411E}" presName="spacer" presStyleCnt="0"/>
      <dgm:spPr/>
    </dgm:pt>
    <dgm:pt modelId="{B3CD7928-7CBD-40DF-9738-C9A1EABABD40}" type="pres">
      <dgm:prSet presAssocID="{9FC27862-0792-48A2-86CA-A1C6BA46ABD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A335251-9457-4494-B3D5-AA096894ACB3}" type="pres">
      <dgm:prSet presAssocID="{401C898B-1CC1-478D-8C1F-A0EA574C56B1}" presName="spacer" presStyleCnt="0"/>
      <dgm:spPr/>
    </dgm:pt>
    <dgm:pt modelId="{63D31EE0-D3E7-45B0-8519-1ED4D3BDA896}" type="pres">
      <dgm:prSet presAssocID="{F944ED2C-E720-43E6-993D-CD4CDEB336A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9F4040C-2DFE-4EAC-998B-F44B3C6F4EE7}" srcId="{4A6EC6F0-5E3E-4B12-80A5-9C028FC3CD3B}" destId="{380C05C4-5A5D-4869-9957-C8E8784EC86E}" srcOrd="1" destOrd="0" parTransId="{B282905A-DE47-466C-B769-CB095263573A}" sibTransId="{2C0C7E5B-6D3F-4B7F-B52B-D3647A53411E}"/>
    <dgm:cxn modelId="{D014DB1D-A6FD-462B-9D01-F80C0F919C6C}" type="presOf" srcId="{F944ED2C-E720-43E6-993D-CD4CDEB336AC}" destId="{63D31EE0-D3E7-45B0-8519-1ED4D3BDA896}" srcOrd="0" destOrd="0" presId="urn:microsoft.com/office/officeart/2005/8/layout/vList2"/>
    <dgm:cxn modelId="{1A2EC85D-F1D1-402F-8D7A-2CC65773C8AB}" srcId="{4A6EC6F0-5E3E-4B12-80A5-9C028FC3CD3B}" destId="{9FC27862-0792-48A2-86CA-A1C6BA46ABD2}" srcOrd="2" destOrd="0" parTransId="{EAC314E1-78F3-4009-8CF9-AB87C7F96497}" sibTransId="{401C898B-1CC1-478D-8C1F-A0EA574C56B1}"/>
    <dgm:cxn modelId="{7F0D4E5E-DD87-4B31-B819-202F03B8E2AE}" type="presOf" srcId="{9FC27862-0792-48A2-86CA-A1C6BA46ABD2}" destId="{B3CD7928-7CBD-40DF-9738-C9A1EABABD40}" srcOrd="0" destOrd="0" presId="urn:microsoft.com/office/officeart/2005/8/layout/vList2"/>
    <dgm:cxn modelId="{E30CE761-223B-48E9-92F2-63BEBB23AB82}" type="presOf" srcId="{380C05C4-5A5D-4869-9957-C8E8784EC86E}" destId="{69985977-A339-4D0D-B84D-C2AF78ACA3B1}" srcOrd="0" destOrd="0" presId="urn:microsoft.com/office/officeart/2005/8/layout/vList2"/>
    <dgm:cxn modelId="{FA15FC87-2BEE-4924-BC62-D9F1CB81DA5A}" srcId="{4A6EC6F0-5E3E-4B12-80A5-9C028FC3CD3B}" destId="{F944ED2C-E720-43E6-993D-CD4CDEB336AC}" srcOrd="3" destOrd="0" parTransId="{916534C6-4E97-4908-96C7-486CE8CAA656}" sibTransId="{9ABB648D-1F91-480C-B54E-6D254E797249}"/>
    <dgm:cxn modelId="{39DAC7C8-FBA0-433F-8A3C-EEDD216F38DC}" srcId="{4A6EC6F0-5E3E-4B12-80A5-9C028FC3CD3B}" destId="{60242EB8-C3A9-4E72-8EC6-5A1E7A311AD4}" srcOrd="0" destOrd="0" parTransId="{C7EC1196-E1DD-4A7C-AB6E-B55FC96C379F}" sibTransId="{8855945E-376B-4EA0-A0FE-7D4D11AEF1BF}"/>
    <dgm:cxn modelId="{A8DFFEC9-3C6A-4340-8580-F8F19F8B5D60}" type="presOf" srcId="{60242EB8-C3A9-4E72-8EC6-5A1E7A311AD4}" destId="{2978AC56-0419-453E-A922-EE42555E73A5}" srcOrd="0" destOrd="0" presId="urn:microsoft.com/office/officeart/2005/8/layout/vList2"/>
    <dgm:cxn modelId="{7454ABDE-3152-4CD2-AACD-12D11D9102E0}" type="presOf" srcId="{4A6EC6F0-5E3E-4B12-80A5-9C028FC3CD3B}" destId="{94C5E356-2E63-46B1-B1DF-86F030E391B3}" srcOrd="0" destOrd="0" presId="urn:microsoft.com/office/officeart/2005/8/layout/vList2"/>
    <dgm:cxn modelId="{A56558FE-19BC-4809-90B2-D440B47477EE}" type="presParOf" srcId="{94C5E356-2E63-46B1-B1DF-86F030E391B3}" destId="{2978AC56-0419-453E-A922-EE42555E73A5}" srcOrd="0" destOrd="0" presId="urn:microsoft.com/office/officeart/2005/8/layout/vList2"/>
    <dgm:cxn modelId="{76E0A1CF-1A88-450B-B436-A4EFC8E392AD}" type="presParOf" srcId="{94C5E356-2E63-46B1-B1DF-86F030E391B3}" destId="{0CC7D1CA-5914-4325-9CBA-D84270D24D55}" srcOrd="1" destOrd="0" presId="urn:microsoft.com/office/officeart/2005/8/layout/vList2"/>
    <dgm:cxn modelId="{387FC7A1-64B9-4F04-B7EC-D845ACC659D0}" type="presParOf" srcId="{94C5E356-2E63-46B1-B1DF-86F030E391B3}" destId="{69985977-A339-4D0D-B84D-C2AF78ACA3B1}" srcOrd="2" destOrd="0" presId="urn:microsoft.com/office/officeart/2005/8/layout/vList2"/>
    <dgm:cxn modelId="{D9A17EE3-9C4D-4055-AB12-968B1551C825}" type="presParOf" srcId="{94C5E356-2E63-46B1-B1DF-86F030E391B3}" destId="{3BB345A5-AF33-44CA-95A3-E8D760C4AEF9}" srcOrd="3" destOrd="0" presId="urn:microsoft.com/office/officeart/2005/8/layout/vList2"/>
    <dgm:cxn modelId="{5DC35CBF-132E-4B4E-82EF-4B895127004A}" type="presParOf" srcId="{94C5E356-2E63-46B1-B1DF-86F030E391B3}" destId="{B3CD7928-7CBD-40DF-9738-C9A1EABABD40}" srcOrd="4" destOrd="0" presId="urn:microsoft.com/office/officeart/2005/8/layout/vList2"/>
    <dgm:cxn modelId="{8BE10DC8-BD16-4E30-A91E-1AF018E406E3}" type="presParOf" srcId="{94C5E356-2E63-46B1-B1DF-86F030E391B3}" destId="{FA335251-9457-4494-B3D5-AA096894ACB3}" srcOrd="5" destOrd="0" presId="urn:microsoft.com/office/officeart/2005/8/layout/vList2"/>
    <dgm:cxn modelId="{77E0D75F-EFB1-4273-8CBC-986E3CA250BC}" type="presParOf" srcId="{94C5E356-2E63-46B1-B1DF-86F030E391B3}" destId="{63D31EE0-D3E7-45B0-8519-1ED4D3BDA89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0CE4BA-2414-48B4-B7A6-ED4ADCA6F0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608922-E290-4FD0-AAE3-9C2EA98374F9}">
      <dgm:prSet custT="1"/>
      <dgm:spPr/>
      <dgm:t>
        <a:bodyPr/>
        <a:lstStyle/>
        <a:p>
          <a:r>
            <a:rPr lang="en-US" sz="2000" b="0" i="0" baseline="0" dirty="0"/>
            <a:t>Factors affecting the churn rate: </a:t>
          </a:r>
          <a:r>
            <a:rPr lang="en-US" sz="2000" b="1" i="0" baseline="0" dirty="0"/>
            <a:t>monthly charges, contract, and tenure</a:t>
          </a:r>
          <a:endParaRPr lang="en-US" sz="2000" dirty="0"/>
        </a:p>
      </dgm:t>
    </dgm:pt>
    <dgm:pt modelId="{A4EEAB4F-56B8-4559-AA6E-9921BFD5C3A6}" type="parTrans" cxnId="{19B9FC85-3B4A-49AE-A14A-AE28FE3AC376}">
      <dgm:prSet/>
      <dgm:spPr/>
      <dgm:t>
        <a:bodyPr/>
        <a:lstStyle/>
        <a:p>
          <a:endParaRPr lang="en-US"/>
        </a:p>
      </dgm:t>
    </dgm:pt>
    <dgm:pt modelId="{C50D58CF-B6DC-4BD0-8785-A4BAD16E291D}" type="sibTrans" cxnId="{19B9FC85-3B4A-49AE-A14A-AE28FE3AC376}">
      <dgm:prSet/>
      <dgm:spPr/>
      <dgm:t>
        <a:bodyPr/>
        <a:lstStyle/>
        <a:p>
          <a:endParaRPr lang="en-US"/>
        </a:p>
      </dgm:t>
    </dgm:pt>
    <dgm:pt modelId="{349978A7-A701-4AD5-9F4A-4E68A287448F}">
      <dgm:prSet custT="1"/>
      <dgm:spPr/>
      <dgm:t>
        <a:bodyPr/>
        <a:lstStyle/>
        <a:p>
          <a:pPr>
            <a:buNone/>
          </a:pPr>
          <a:r>
            <a:rPr lang="en-US" sz="1800" b="1" u="sng" baseline="0" dirty="0"/>
            <a:t>M</a:t>
          </a:r>
          <a:r>
            <a:rPr lang="en-US" sz="1800" b="1" i="0" u="sng" baseline="0" dirty="0"/>
            <a:t>onthly charges</a:t>
          </a:r>
          <a:endParaRPr lang="en-US" sz="1800" dirty="0"/>
        </a:p>
      </dgm:t>
    </dgm:pt>
    <dgm:pt modelId="{DD7165E2-B8D5-4C73-AFCE-73DBD3BEDA6F}" type="parTrans" cxnId="{ED4B518F-8EF2-4B98-ACD9-DF035D2E80B7}">
      <dgm:prSet/>
      <dgm:spPr/>
      <dgm:t>
        <a:bodyPr/>
        <a:lstStyle/>
        <a:p>
          <a:endParaRPr lang="en-US"/>
        </a:p>
      </dgm:t>
    </dgm:pt>
    <dgm:pt modelId="{D4658EE8-F5DF-4215-A82D-4DFB5274B238}" type="sibTrans" cxnId="{ED4B518F-8EF2-4B98-ACD9-DF035D2E80B7}">
      <dgm:prSet/>
      <dgm:spPr/>
      <dgm:t>
        <a:bodyPr/>
        <a:lstStyle/>
        <a:p>
          <a:endParaRPr lang="en-US"/>
        </a:p>
      </dgm:t>
    </dgm:pt>
    <dgm:pt modelId="{37943CB6-4D67-4350-B8DC-CF18C21D4398}">
      <dgm:prSet/>
      <dgm:spPr/>
      <dgm:t>
        <a:bodyPr/>
        <a:lstStyle/>
        <a:p>
          <a:r>
            <a:rPr lang="en-US" sz="1600" b="0" baseline="0" dirty="0"/>
            <a:t>C</a:t>
          </a:r>
          <a:r>
            <a:rPr lang="en-US" sz="1600" b="0" i="0" baseline="0" dirty="0"/>
            <a:t>ompanies to offer a good continued service for the customers </a:t>
          </a:r>
          <a:endParaRPr lang="en-US" sz="1600" dirty="0"/>
        </a:p>
      </dgm:t>
    </dgm:pt>
    <dgm:pt modelId="{53309EAE-8961-44D3-8169-97EDF08DB715}" type="parTrans" cxnId="{14888C2E-A8BA-4D7B-A7D9-4BC9D769F26A}">
      <dgm:prSet/>
      <dgm:spPr/>
      <dgm:t>
        <a:bodyPr/>
        <a:lstStyle/>
        <a:p>
          <a:endParaRPr lang="en-US"/>
        </a:p>
      </dgm:t>
    </dgm:pt>
    <dgm:pt modelId="{2E920DFA-A3B7-4452-B759-A0B361DDF6B7}" type="sibTrans" cxnId="{14888C2E-A8BA-4D7B-A7D9-4BC9D769F26A}">
      <dgm:prSet/>
      <dgm:spPr/>
      <dgm:t>
        <a:bodyPr/>
        <a:lstStyle/>
        <a:p>
          <a:endParaRPr lang="en-US"/>
        </a:p>
      </dgm:t>
    </dgm:pt>
    <dgm:pt modelId="{7A25BB94-4FAF-4FBD-A44D-B1F8DD764A30}">
      <dgm:prSet/>
      <dgm:spPr/>
      <dgm:t>
        <a:bodyPr/>
        <a:lstStyle/>
        <a:p>
          <a:r>
            <a:rPr lang="en-US" sz="1600" b="0" baseline="0" dirty="0"/>
            <a:t>C</a:t>
          </a:r>
          <a:r>
            <a:rPr lang="en-US" sz="1600" b="0" i="0" baseline="0" dirty="0"/>
            <a:t>reate surveys to check for the customer satisfaction scores</a:t>
          </a:r>
          <a:endParaRPr lang="en-US" sz="1600" dirty="0"/>
        </a:p>
      </dgm:t>
    </dgm:pt>
    <dgm:pt modelId="{53E8F47E-F4CC-4BB2-840C-B4C2E943910C}" type="parTrans" cxnId="{42A5FCEA-B77D-4222-8464-BCA7F849A21D}">
      <dgm:prSet/>
      <dgm:spPr/>
      <dgm:t>
        <a:bodyPr/>
        <a:lstStyle/>
        <a:p>
          <a:endParaRPr lang="en-US"/>
        </a:p>
      </dgm:t>
    </dgm:pt>
    <dgm:pt modelId="{E59E9E62-75DD-492A-8B41-6A211D093CD3}" type="sibTrans" cxnId="{42A5FCEA-B77D-4222-8464-BCA7F849A21D}">
      <dgm:prSet/>
      <dgm:spPr/>
      <dgm:t>
        <a:bodyPr/>
        <a:lstStyle/>
        <a:p>
          <a:endParaRPr lang="en-US"/>
        </a:p>
      </dgm:t>
    </dgm:pt>
    <dgm:pt modelId="{56F0C25C-B7F0-4190-ACE9-73324C724C13}">
      <dgm:prSet custT="1"/>
      <dgm:spPr/>
      <dgm:t>
        <a:bodyPr/>
        <a:lstStyle/>
        <a:p>
          <a:pPr>
            <a:buNone/>
          </a:pPr>
          <a:r>
            <a:rPr lang="en-US" sz="1800" b="1" i="0" u="sng" baseline="0" dirty="0"/>
            <a:t>Contract</a:t>
          </a:r>
          <a:endParaRPr lang="en-US" sz="1800" dirty="0"/>
        </a:p>
      </dgm:t>
    </dgm:pt>
    <dgm:pt modelId="{7185FE18-0972-4270-B942-891A2E34F817}" type="parTrans" cxnId="{B6224B81-6344-4957-BF31-11B510F873E6}">
      <dgm:prSet/>
      <dgm:spPr/>
      <dgm:t>
        <a:bodyPr/>
        <a:lstStyle/>
        <a:p>
          <a:endParaRPr lang="en-US"/>
        </a:p>
      </dgm:t>
    </dgm:pt>
    <dgm:pt modelId="{ED55BF52-38EB-490C-8B02-A938BD3FBEF7}" type="sibTrans" cxnId="{B6224B81-6344-4957-BF31-11B510F873E6}">
      <dgm:prSet/>
      <dgm:spPr/>
      <dgm:t>
        <a:bodyPr/>
        <a:lstStyle/>
        <a:p>
          <a:endParaRPr lang="en-US"/>
        </a:p>
      </dgm:t>
    </dgm:pt>
    <dgm:pt modelId="{5672A4DF-0690-45E9-90DF-6F52CECA09A8}">
      <dgm:prSet/>
      <dgm:spPr/>
      <dgm:t>
        <a:bodyPr/>
        <a:lstStyle/>
        <a:p>
          <a:r>
            <a:rPr lang="en-US" sz="1600" b="0" baseline="0" dirty="0"/>
            <a:t>C</a:t>
          </a:r>
          <a:r>
            <a:rPr lang="en-US" sz="1600" b="0" i="0" baseline="0" dirty="0"/>
            <a:t>ompany to try promote longer contracts to customers by offering them better deals </a:t>
          </a:r>
          <a:endParaRPr lang="en-US" sz="1600" dirty="0"/>
        </a:p>
      </dgm:t>
    </dgm:pt>
    <dgm:pt modelId="{B5311BDD-FABB-4523-B225-227BB6DE5B3E}" type="parTrans" cxnId="{5A5E917E-EE32-4276-8FE5-2691EEC33A72}">
      <dgm:prSet/>
      <dgm:spPr/>
      <dgm:t>
        <a:bodyPr/>
        <a:lstStyle/>
        <a:p>
          <a:endParaRPr lang="en-US"/>
        </a:p>
      </dgm:t>
    </dgm:pt>
    <dgm:pt modelId="{95D3E169-C206-4EAA-A3E3-C64CCB9325CC}" type="sibTrans" cxnId="{5A5E917E-EE32-4276-8FE5-2691EEC33A72}">
      <dgm:prSet/>
      <dgm:spPr/>
      <dgm:t>
        <a:bodyPr/>
        <a:lstStyle/>
        <a:p>
          <a:endParaRPr lang="en-US"/>
        </a:p>
      </dgm:t>
    </dgm:pt>
    <dgm:pt modelId="{5F824B6A-BD19-4A0F-ADBC-24C2F40DA7D3}">
      <dgm:prSet/>
      <dgm:spPr/>
      <dgm:t>
        <a:bodyPr/>
        <a:lstStyle/>
        <a:p>
          <a:r>
            <a:rPr lang="en-US" sz="1600" b="0" i="0" baseline="0" dirty="0"/>
            <a:t>Offers in comparison with the prices for month-to-month contract</a:t>
          </a:r>
          <a:endParaRPr lang="en-US" sz="1600" dirty="0"/>
        </a:p>
      </dgm:t>
    </dgm:pt>
    <dgm:pt modelId="{CE7D1DD4-1C35-4991-B22B-DF2273A23B50}" type="parTrans" cxnId="{616E195B-3545-472E-ABBF-6AD02D4F046C}">
      <dgm:prSet/>
      <dgm:spPr/>
      <dgm:t>
        <a:bodyPr/>
        <a:lstStyle/>
        <a:p>
          <a:endParaRPr lang="en-US"/>
        </a:p>
      </dgm:t>
    </dgm:pt>
    <dgm:pt modelId="{DFDD8A61-4343-4699-9E5E-4A15E1029897}" type="sibTrans" cxnId="{616E195B-3545-472E-ABBF-6AD02D4F046C}">
      <dgm:prSet/>
      <dgm:spPr/>
      <dgm:t>
        <a:bodyPr/>
        <a:lstStyle/>
        <a:p>
          <a:endParaRPr lang="en-US"/>
        </a:p>
      </dgm:t>
    </dgm:pt>
    <dgm:pt modelId="{7850B775-CBD9-4BD1-98F1-5F851BEF5966}">
      <dgm:prSet custT="1"/>
      <dgm:spPr/>
      <dgm:t>
        <a:bodyPr/>
        <a:lstStyle/>
        <a:p>
          <a:pPr>
            <a:buNone/>
          </a:pPr>
          <a:r>
            <a:rPr lang="en-US" sz="1800" b="1" u="sng" baseline="0" dirty="0"/>
            <a:t>T</a:t>
          </a:r>
          <a:r>
            <a:rPr lang="en-US" sz="1800" b="1" i="0" u="sng" baseline="0" dirty="0"/>
            <a:t>enure</a:t>
          </a:r>
          <a:endParaRPr lang="en-US" sz="1800" dirty="0"/>
        </a:p>
      </dgm:t>
    </dgm:pt>
    <dgm:pt modelId="{944A04D4-4619-4ED0-9C7F-61CF66CCA617}" type="parTrans" cxnId="{C7B52284-8018-4F21-8394-9128F997E00D}">
      <dgm:prSet/>
      <dgm:spPr/>
      <dgm:t>
        <a:bodyPr/>
        <a:lstStyle/>
        <a:p>
          <a:endParaRPr lang="en-US"/>
        </a:p>
      </dgm:t>
    </dgm:pt>
    <dgm:pt modelId="{68E4A5E6-DA61-4481-85D4-8F87075EBF38}" type="sibTrans" cxnId="{C7B52284-8018-4F21-8394-9128F997E00D}">
      <dgm:prSet/>
      <dgm:spPr/>
      <dgm:t>
        <a:bodyPr/>
        <a:lstStyle/>
        <a:p>
          <a:endParaRPr lang="en-US"/>
        </a:p>
      </dgm:t>
    </dgm:pt>
    <dgm:pt modelId="{E0254CEA-F8F6-4E46-8882-25894501DEC3}">
      <dgm:prSet/>
      <dgm:spPr/>
      <dgm:t>
        <a:bodyPr/>
        <a:lstStyle/>
        <a:p>
          <a:r>
            <a:rPr lang="en-US" sz="1600" b="0" baseline="0" dirty="0"/>
            <a:t>C</a:t>
          </a:r>
          <a:r>
            <a:rPr lang="en-US" sz="1600" b="0" i="0" baseline="0" dirty="0"/>
            <a:t>ompany to check for customer satisfaction and match the pricing of the competitors</a:t>
          </a:r>
          <a:endParaRPr lang="en-US" sz="1600" dirty="0"/>
        </a:p>
      </dgm:t>
    </dgm:pt>
    <dgm:pt modelId="{178D4BE9-886B-44D3-863D-A06AAB164CA8}" type="parTrans" cxnId="{8A30258D-FE1E-41BC-8F28-43AF23A090FF}">
      <dgm:prSet/>
      <dgm:spPr/>
      <dgm:t>
        <a:bodyPr/>
        <a:lstStyle/>
        <a:p>
          <a:endParaRPr lang="en-US"/>
        </a:p>
      </dgm:t>
    </dgm:pt>
    <dgm:pt modelId="{3B92F45F-BEB0-4D63-9AAD-CCB66E9383E9}" type="sibTrans" cxnId="{8A30258D-FE1E-41BC-8F28-43AF23A090FF}">
      <dgm:prSet/>
      <dgm:spPr/>
      <dgm:t>
        <a:bodyPr/>
        <a:lstStyle/>
        <a:p>
          <a:endParaRPr lang="en-US"/>
        </a:p>
      </dgm:t>
    </dgm:pt>
    <dgm:pt modelId="{7584C378-81E9-4360-A65E-CC0AD299EEC7}">
      <dgm:prSet/>
      <dgm:spPr/>
      <dgm:t>
        <a:bodyPr/>
        <a:lstStyle/>
        <a:p>
          <a:r>
            <a:rPr lang="en-US" sz="1600" dirty="0"/>
            <a:t>Quality of Service</a:t>
          </a:r>
        </a:p>
      </dgm:t>
    </dgm:pt>
    <dgm:pt modelId="{282D491D-1FC4-4C17-B2AD-8BBF2F78A1C5}" type="parTrans" cxnId="{9E04EC12-FA84-424F-9523-27812A847F2A}">
      <dgm:prSet/>
      <dgm:spPr/>
      <dgm:t>
        <a:bodyPr/>
        <a:lstStyle/>
        <a:p>
          <a:endParaRPr lang="en-IN"/>
        </a:p>
      </dgm:t>
    </dgm:pt>
    <dgm:pt modelId="{D2C206CC-D775-467F-BC30-F44B1C90E40E}" type="sibTrans" cxnId="{9E04EC12-FA84-424F-9523-27812A847F2A}">
      <dgm:prSet/>
      <dgm:spPr/>
      <dgm:t>
        <a:bodyPr/>
        <a:lstStyle/>
        <a:p>
          <a:endParaRPr lang="en-IN"/>
        </a:p>
      </dgm:t>
    </dgm:pt>
    <dgm:pt modelId="{49615713-C1DE-4A29-8388-1ACF93E1D0C0}" type="pres">
      <dgm:prSet presAssocID="{290CE4BA-2414-48B4-B7A6-ED4ADCA6F01F}" presName="linear" presStyleCnt="0">
        <dgm:presLayoutVars>
          <dgm:animLvl val="lvl"/>
          <dgm:resizeHandles val="exact"/>
        </dgm:presLayoutVars>
      </dgm:prSet>
      <dgm:spPr/>
    </dgm:pt>
    <dgm:pt modelId="{9CB86FB3-8A76-43F7-BF5E-904942417718}" type="pres">
      <dgm:prSet presAssocID="{92608922-E290-4FD0-AAE3-9C2EA98374F9}" presName="parentText" presStyleLbl="node1" presStyleIdx="0" presStyleCnt="1" custScaleY="71577">
        <dgm:presLayoutVars>
          <dgm:chMax val="0"/>
          <dgm:bulletEnabled val="1"/>
        </dgm:presLayoutVars>
      </dgm:prSet>
      <dgm:spPr/>
    </dgm:pt>
    <dgm:pt modelId="{0A3D9F55-6F4F-47F2-9BD9-B4F5137F42A1}" type="pres">
      <dgm:prSet presAssocID="{92608922-E290-4FD0-AAE3-9C2EA98374F9}" presName="childText" presStyleLbl="revTx" presStyleIdx="0" presStyleCnt="1" custScaleY="95261">
        <dgm:presLayoutVars>
          <dgm:bulletEnabled val="1"/>
        </dgm:presLayoutVars>
      </dgm:prSet>
      <dgm:spPr/>
    </dgm:pt>
  </dgm:ptLst>
  <dgm:cxnLst>
    <dgm:cxn modelId="{445FFB02-7152-4348-ABFC-D8C54661C48B}" type="presOf" srcId="{7850B775-CBD9-4BD1-98F1-5F851BEF5966}" destId="{0A3D9F55-6F4F-47F2-9BD9-B4F5137F42A1}" srcOrd="0" destOrd="6" presId="urn:microsoft.com/office/officeart/2005/8/layout/vList2"/>
    <dgm:cxn modelId="{9E04EC12-FA84-424F-9523-27812A847F2A}" srcId="{7850B775-CBD9-4BD1-98F1-5F851BEF5966}" destId="{7584C378-81E9-4360-A65E-CC0AD299EEC7}" srcOrd="0" destOrd="0" parTransId="{282D491D-1FC4-4C17-B2AD-8BBF2F78A1C5}" sibTransId="{D2C206CC-D775-467F-BC30-F44B1C90E40E}"/>
    <dgm:cxn modelId="{7835A620-679D-48AD-8D8F-896BE1BD8601}" type="presOf" srcId="{349978A7-A701-4AD5-9F4A-4E68A287448F}" destId="{0A3D9F55-6F4F-47F2-9BD9-B4F5137F42A1}" srcOrd="0" destOrd="0" presId="urn:microsoft.com/office/officeart/2005/8/layout/vList2"/>
    <dgm:cxn modelId="{A216FE25-63C0-42B9-AE0C-3253D06F1B4F}" type="presOf" srcId="{37943CB6-4D67-4350-B8DC-CF18C21D4398}" destId="{0A3D9F55-6F4F-47F2-9BD9-B4F5137F42A1}" srcOrd="0" destOrd="1" presId="urn:microsoft.com/office/officeart/2005/8/layout/vList2"/>
    <dgm:cxn modelId="{83E61128-70C3-46C5-8969-A3853EEB69E9}" type="presOf" srcId="{92608922-E290-4FD0-AAE3-9C2EA98374F9}" destId="{9CB86FB3-8A76-43F7-BF5E-904942417718}" srcOrd="0" destOrd="0" presId="urn:microsoft.com/office/officeart/2005/8/layout/vList2"/>
    <dgm:cxn modelId="{14888C2E-A8BA-4D7B-A7D9-4BC9D769F26A}" srcId="{349978A7-A701-4AD5-9F4A-4E68A287448F}" destId="{37943CB6-4D67-4350-B8DC-CF18C21D4398}" srcOrd="0" destOrd="0" parTransId="{53309EAE-8961-44D3-8169-97EDF08DB715}" sibTransId="{2E920DFA-A3B7-4452-B759-A0B361DDF6B7}"/>
    <dgm:cxn modelId="{616E195B-3545-472E-ABBF-6AD02D4F046C}" srcId="{56F0C25C-B7F0-4190-ACE9-73324C724C13}" destId="{5F824B6A-BD19-4A0F-ADBC-24C2F40DA7D3}" srcOrd="1" destOrd="0" parTransId="{CE7D1DD4-1C35-4991-B22B-DF2273A23B50}" sibTransId="{DFDD8A61-4343-4699-9E5E-4A15E1029897}"/>
    <dgm:cxn modelId="{B227246F-6FBB-4CEA-AD55-7FB055269586}" type="presOf" srcId="{290CE4BA-2414-48B4-B7A6-ED4ADCA6F01F}" destId="{49615713-C1DE-4A29-8388-1ACF93E1D0C0}" srcOrd="0" destOrd="0" presId="urn:microsoft.com/office/officeart/2005/8/layout/vList2"/>
    <dgm:cxn modelId="{894FB976-2E51-4693-8908-5F1C317744F8}" type="presOf" srcId="{56F0C25C-B7F0-4190-ACE9-73324C724C13}" destId="{0A3D9F55-6F4F-47F2-9BD9-B4F5137F42A1}" srcOrd="0" destOrd="3" presId="urn:microsoft.com/office/officeart/2005/8/layout/vList2"/>
    <dgm:cxn modelId="{5A5E917E-EE32-4276-8FE5-2691EEC33A72}" srcId="{56F0C25C-B7F0-4190-ACE9-73324C724C13}" destId="{5672A4DF-0690-45E9-90DF-6F52CECA09A8}" srcOrd="0" destOrd="0" parTransId="{B5311BDD-FABB-4523-B225-227BB6DE5B3E}" sibTransId="{95D3E169-C206-4EAA-A3E3-C64CCB9325CC}"/>
    <dgm:cxn modelId="{B6224B81-6344-4957-BF31-11B510F873E6}" srcId="{92608922-E290-4FD0-AAE3-9C2EA98374F9}" destId="{56F0C25C-B7F0-4190-ACE9-73324C724C13}" srcOrd="1" destOrd="0" parTransId="{7185FE18-0972-4270-B942-891A2E34F817}" sibTransId="{ED55BF52-38EB-490C-8B02-A938BD3FBEF7}"/>
    <dgm:cxn modelId="{C7B52284-8018-4F21-8394-9128F997E00D}" srcId="{92608922-E290-4FD0-AAE3-9C2EA98374F9}" destId="{7850B775-CBD9-4BD1-98F1-5F851BEF5966}" srcOrd="2" destOrd="0" parTransId="{944A04D4-4619-4ED0-9C7F-61CF66CCA617}" sibTransId="{68E4A5E6-DA61-4481-85D4-8F87075EBF38}"/>
    <dgm:cxn modelId="{19B9FC85-3B4A-49AE-A14A-AE28FE3AC376}" srcId="{290CE4BA-2414-48B4-B7A6-ED4ADCA6F01F}" destId="{92608922-E290-4FD0-AAE3-9C2EA98374F9}" srcOrd="0" destOrd="0" parTransId="{A4EEAB4F-56B8-4559-AA6E-9921BFD5C3A6}" sibTransId="{C50D58CF-B6DC-4BD0-8785-A4BAD16E291D}"/>
    <dgm:cxn modelId="{8A30258D-FE1E-41BC-8F28-43AF23A090FF}" srcId="{7850B775-CBD9-4BD1-98F1-5F851BEF5966}" destId="{E0254CEA-F8F6-4E46-8882-25894501DEC3}" srcOrd="1" destOrd="0" parTransId="{178D4BE9-886B-44D3-863D-A06AAB164CA8}" sibTransId="{3B92F45F-BEB0-4D63-9AAD-CCB66E9383E9}"/>
    <dgm:cxn modelId="{ED4B518F-8EF2-4B98-ACD9-DF035D2E80B7}" srcId="{92608922-E290-4FD0-AAE3-9C2EA98374F9}" destId="{349978A7-A701-4AD5-9F4A-4E68A287448F}" srcOrd="0" destOrd="0" parTransId="{DD7165E2-B8D5-4C73-AFCE-73DBD3BEDA6F}" sibTransId="{D4658EE8-F5DF-4215-A82D-4DFB5274B238}"/>
    <dgm:cxn modelId="{CCA9FBB7-DDD6-4FCA-B06F-9D75B400682B}" type="presOf" srcId="{7584C378-81E9-4360-A65E-CC0AD299EEC7}" destId="{0A3D9F55-6F4F-47F2-9BD9-B4F5137F42A1}" srcOrd="0" destOrd="7" presId="urn:microsoft.com/office/officeart/2005/8/layout/vList2"/>
    <dgm:cxn modelId="{7083A7D3-769D-483F-BBBC-E249DA3B1F39}" type="presOf" srcId="{E0254CEA-F8F6-4E46-8882-25894501DEC3}" destId="{0A3D9F55-6F4F-47F2-9BD9-B4F5137F42A1}" srcOrd="0" destOrd="8" presId="urn:microsoft.com/office/officeart/2005/8/layout/vList2"/>
    <dgm:cxn modelId="{FB7201D6-CB29-4A0A-B67D-0494A910BA5A}" type="presOf" srcId="{5F824B6A-BD19-4A0F-ADBC-24C2F40DA7D3}" destId="{0A3D9F55-6F4F-47F2-9BD9-B4F5137F42A1}" srcOrd="0" destOrd="5" presId="urn:microsoft.com/office/officeart/2005/8/layout/vList2"/>
    <dgm:cxn modelId="{AAB62FDB-E4F9-4E2D-BBD0-C366649A952E}" type="presOf" srcId="{7A25BB94-4FAF-4FBD-A44D-B1F8DD764A30}" destId="{0A3D9F55-6F4F-47F2-9BD9-B4F5137F42A1}" srcOrd="0" destOrd="2" presId="urn:microsoft.com/office/officeart/2005/8/layout/vList2"/>
    <dgm:cxn modelId="{42A5FCEA-B77D-4222-8464-BCA7F849A21D}" srcId="{349978A7-A701-4AD5-9F4A-4E68A287448F}" destId="{7A25BB94-4FAF-4FBD-A44D-B1F8DD764A30}" srcOrd="1" destOrd="0" parTransId="{53E8F47E-F4CC-4BB2-840C-B4C2E943910C}" sibTransId="{E59E9E62-75DD-492A-8B41-6A211D093CD3}"/>
    <dgm:cxn modelId="{39E049F4-9185-4D5A-8BFD-E3E77363262F}" type="presOf" srcId="{5672A4DF-0690-45E9-90DF-6F52CECA09A8}" destId="{0A3D9F55-6F4F-47F2-9BD9-B4F5137F42A1}" srcOrd="0" destOrd="4" presId="urn:microsoft.com/office/officeart/2005/8/layout/vList2"/>
    <dgm:cxn modelId="{35A1DFF4-BC8D-41B0-9E64-FDE84804B9C6}" type="presParOf" srcId="{49615713-C1DE-4A29-8388-1ACF93E1D0C0}" destId="{9CB86FB3-8A76-43F7-BF5E-904942417718}" srcOrd="0" destOrd="0" presId="urn:microsoft.com/office/officeart/2005/8/layout/vList2"/>
    <dgm:cxn modelId="{DB6E176B-315C-4F73-AE03-02900BE8DB48}" type="presParOf" srcId="{49615713-C1DE-4A29-8388-1ACF93E1D0C0}" destId="{0A3D9F55-6F4F-47F2-9BD9-B4F5137F42A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998BC-4E7E-4808-BAF4-2661720DAEDA}">
      <dsp:nvSpPr>
        <dsp:cNvPr id="0" name=""/>
        <dsp:cNvSpPr/>
      </dsp:nvSpPr>
      <dsp:spPr>
        <a:xfrm>
          <a:off x="0" y="1832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99115-52DE-40B6-988A-9267E5FD0860}">
      <dsp:nvSpPr>
        <dsp:cNvPr id="0" name=""/>
        <dsp:cNvSpPr/>
      </dsp:nvSpPr>
      <dsp:spPr>
        <a:xfrm>
          <a:off x="280873" y="210745"/>
          <a:ext cx="510678" cy="5106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069D9-BA75-445B-B946-0C3FBA0DF03B}">
      <dsp:nvSpPr>
        <dsp:cNvPr id="0" name=""/>
        <dsp:cNvSpPr/>
      </dsp:nvSpPr>
      <dsp:spPr>
        <a:xfrm>
          <a:off x="1072424" y="1832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Identify the factors that affect customer churn in the Telco dataset. </a:t>
          </a:r>
          <a:endParaRPr lang="en-US" sz="1700" kern="1200" dirty="0"/>
        </a:p>
      </dsp:txBody>
      <dsp:txXfrm>
        <a:off x="1072424" y="1832"/>
        <a:ext cx="3812778" cy="928506"/>
      </dsp:txXfrm>
    </dsp:sp>
    <dsp:sp modelId="{0054DBA7-4607-40F2-A716-903B7AA5183B}">
      <dsp:nvSpPr>
        <dsp:cNvPr id="0" name=""/>
        <dsp:cNvSpPr/>
      </dsp:nvSpPr>
      <dsp:spPr>
        <a:xfrm>
          <a:off x="0" y="1162464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BDE9A6-0E5C-4DC9-A05B-2492420A5654}">
      <dsp:nvSpPr>
        <dsp:cNvPr id="0" name=""/>
        <dsp:cNvSpPr/>
      </dsp:nvSpPr>
      <dsp:spPr>
        <a:xfrm>
          <a:off x="280873" y="1371378"/>
          <a:ext cx="510678" cy="5106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47C02-CEFD-4A66-9EB1-0E1A5F47FDAB}">
      <dsp:nvSpPr>
        <dsp:cNvPr id="0" name=""/>
        <dsp:cNvSpPr/>
      </dsp:nvSpPr>
      <dsp:spPr>
        <a:xfrm>
          <a:off x="1072424" y="1162464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Predict customer churn using an ML model. </a:t>
          </a:r>
          <a:endParaRPr lang="en-US" sz="1700" kern="1200" dirty="0"/>
        </a:p>
      </dsp:txBody>
      <dsp:txXfrm>
        <a:off x="1072424" y="1162464"/>
        <a:ext cx="3812778" cy="928506"/>
      </dsp:txXfrm>
    </dsp:sp>
    <dsp:sp modelId="{E1523F93-5160-474E-9D9E-E7C334F61741}">
      <dsp:nvSpPr>
        <dsp:cNvPr id="0" name=""/>
        <dsp:cNvSpPr/>
      </dsp:nvSpPr>
      <dsp:spPr>
        <a:xfrm>
          <a:off x="0" y="2323097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6333C-A663-4A2E-BA3B-1B084604CAD4}">
      <dsp:nvSpPr>
        <dsp:cNvPr id="0" name=""/>
        <dsp:cNvSpPr/>
      </dsp:nvSpPr>
      <dsp:spPr>
        <a:xfrm>
          <a:off x="280873" y="2532011"/>
          <a:ext cx="510678" cy="5106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E9A3F-61E5-470D-97C2-706702AA69E9}">
      <dsp:nvSpPr>
        <dsp:cNvPr id="0" name=""/>
        <dsp:cNvSpPr/>
      </dsp:nvSpPr>
      <dsp:spPr>
        <a:xfrm>
          <a:off x="1072424" y="2323097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</a:t>
          </a:r>
          <a:r>
            <a:rPr lang="en-US" sz="1700" b="0" i="0" kern="1200" baseline="0" dirty="0"/>
            <a:t>dentify particular customers who are at the risk of churning. </a:t>
          </a:r>
          <a:endParaRPr lang="en-US" sz="1700" kern="1200" dirty="0"/>
        </a:p>
      </dsp:txBody>
      <dsp:txXfrm>
        <a:off x="1072424" y="2323097"/>
        <a:ext cx="3812778" cy="928506"/>
      </dsp:txXfrm>
    </dsp:sp>
    <dsp:sp modelId="{21CA5AD9-7E72-4D73-9198-1DB04E579DDA}">
      <dsp:nvSpPr>
        <dsp:cNvPr id="0" name=""/>
        <dsp:cNvSpPr/>
      </dsp:nvSpPr>
      <dsp:spPr>
        <a:xfrm>
          <a:off x="0" y="3483730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0EBFB0-7557-4443-AABD-0F6B94E4E2EB}">
      <dsp:nvSpPr>
        <dsp:cNvPr id="0" name=""/>
        <dsp:cNvSpPr/>
      </dsp:nvSpPr>
      <dsp:spPr>
        <a:xfrm>
          <a:off x="280873" y="3692644"/>
          <a:ext cx="510678" cy="5106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ABBD2-6B23-4282-94EE-C841A4BE81F8}">
      <dsp:nvSpPr>
        <dsp:cNvPr id="0" name=""/>
        <dsp:cNvSpPr/>
      </dsp:nvSpPr>
      <dsp:spPr>
        <a:xfrm>
          <a:off x="1072424" y="3483730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</a:t>
          </a:r>
          <a:r>
            <a:rPr lang="en-US" sz="1700" b="0" i="0" kern="1200" baseline="0" dirty="0"/>
            <a:t>uggest some actions based on insights from the customer churn analysis. </a:t>
          </a:r>
          <a:endParaRPr lang="en-US" sz="1700" kern="1200" dirty="0"/>
        </a:p>
      </dsp:txBody>
      <dsp:txXfrm>
        <a:off x="1072424" y="3483730"/>
        <a:ext cx="3812778" cy="928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8AC56-0419-453E-A922-EE42555E73A5}">
      <dsp:nvSpPr>
        <dsp:cNvPr id="0" name=""/>
        <dsp:cNvSpPr/>
      </dsp:nvSpPr>
      <dsp:spPr>
        <a:xfrm>
          <a:off x="0" y="3176"/>
          <a:ext cx="4938364" cy="861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What are the factors affecting customer churn? </a:t>
          </a:r>
          <a:endParaRPr lang="en-US" sz="2000" kern="1200"/>
        </a:p>
      </dsp:txBody>
      <dsp:txXfrm>
        <a:off x="42036" y="45212"/>
        <a:ext cx="4854292" cy="777048"/>
      </dsp:txXfrm>
    </dsp:sp>
    <dsp:sp modelId="{69985977-A339-4D0D-B84D-C2AF78ACA3B1}">
      <dsp:nvSpPr>
        <dsp:cNvPr id="0" name=""/>
        <dsp:cNvSpPr/>
      </dsp:nvSpPr>
      <dsp:spPr>
        <a:xfrm>
          <a:off x="0" y="996776"/>
          <a:ext cx="4938364" cy="861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Is it possible to predict customer churn using an ML model? </a:t>
          </a:r>
          <a:endParaRPr lang="en-US" sz="2000" kern="1200"/>
        </a:p>
      </dsp:txBody>
      <dsp:txXfrm>
        <a:off x="42036" y="1038812"/>
        <a:ext cx="4854292" cy="777048"/>
      </dsp:txXfrm>
    </dsp:sp>
    <dsp:sp modelId="{B3CD7928-7CBD-40DF-9738-C9A1EABABD40}">
      <dsp:nvSpPr>
        <dsp:cNvPr id="0" name=""/>
        <dsp:cNvSpPr/>
      </dsp:nvSpPr>
      <dsp:spPr>
        <a:xfrm>
          <a:off x="0" y="1990376"/>
          <a:ext cx="4938364" cy="861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Which specific customers are at risk for churning? </a:t>
          </a:r>
          <a:endParaRPr lang="en-US" sz="2000" kern="1200"/>
        </a:p>
      </dsp:txBody>
      <dsp:txXfrm>
        <a:off x="42036" y="2032412"/>
        <a:ext cx="4854292" cy="777048"/>
      </dsp:txXfrm>
    </dsp:sp>
    <dsp:sp modelId="{63D31EE0-D3E7-45B0-8519-1ED4D3BDA896}">
      <dsp:nvSpPr>
        <dsp:cNvPr id="0" name=""/>
        <dsp:cNvSpPr/>
      </dsp:nvSpPr>
      <dsp:spPr>
        <a:xfrm>
          <a:off x="0" y="2983976"/>
          <a:ext cx="4938364" cy="861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/>
            <a:t>What are the actionable insights from the customer churn analysis? </a:t>
          </a:r>
          <a:endParaRPr lang="en-US" sz="2000" kern="1200" dirty="0"/>
        </a:p>
      </dsp:txBody>
      <dsp:txXfrm>
        <a:off x="42036" y="3026012"/>
        <a:ext cx="4854292" cy="7770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86FB3-8A76-43F7-BF5E-904942417718}">
      <dsp:nvSpPr>
        <dsp:cNvPr id="0" name=""/>
        <dsp:cNvSpPr/>
      </dsp:nvSpPr>
      <dsp:spPr>
        <a:xfrm>
          <a:off x="0" y="91853"/>
          <a:ext cx="5613728" cy="8567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/>
            <a:t>Factors affecting the churn rate: </a:t>
          </a:r>
          <a:r>
            <a:rPr lang="en-US" sz="2000" b="1" i="0" kern="1200" baseline="0" dirty="0"/>
            <a:t>monthly charges, contract, and tenure</a:t>
          </a:r>
          <a:endParaRPr lang="en-US" sz="2000" kern="1200" dirty="0"/>
        </a:p>
      </dsp:txBody>
      <dsp:txXfrm>
        <a:off x="41821" y="133674"/>
        <a:ext cx="5530086" cy="773070"/>
      </dsp:txXfrm>
    </dsp:sp>
    <dsp:sp modelId="{0A3D9F55-6F4F-47F2-9BD9-B4F5137F42A1}">
      <dsp:nvSpPr>
        <dsp:cNvPr id="0" name=""/>
        <dsp:cNvSpPr/>
      </dsp:nvSpPr>
      <dsp:spPr>
        <a:xfrm>
          <a:off x="0" y="948565"/>
          <a:ext cx="5613728" cy="3341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36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800" b="1" u="sng" kern="1200" baseline="0" dirty="0"/>
            <a:t>M</a:t>
          </a:r>
          <a:r>
            <a:rPr lang="en-US" sz="1800" b="1" i="0" u="sng" kern="1200" baseline="0" dirty="0"/>
            <a:t>onthly charges</a:t>
          </a:r>
          <a:endParaRPr lang="en-US" sz="18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kern="1200" baseline="0" dirty="0"/>
            <a:t>C</a:t>
          </a:r>
          <a:r>
            <a:rPr lang="en-US" sz="1600" b="0" i="0" kern="1200" baseline="0" dirty="0"/>
            <a:t>ompanies to offer a good continued service for the customers 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kern="1200" baseline="0" dirty="0"/>
            <a:t>C</a:t>
          </a:r>
          <a:r>
            <a:rPr lang="en-US" sz="1600" b="0" i="0" kern="1200" baseline="0" dirty="0"/>
            <a:t>reate surveys to check for the customer satisfaction scores</a:t>
          </a:r>
          <a:endParaRPr lang="en-US" sz="16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800" b="1" i="0" u="sng" kern="1200" baseline="0" dirty="0"/>
            <a:t>Contract</a:t>
          </a:r>
          <a:endParaRPr lang="en-US" sz="18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kern="1200" baseline="0" dirty="0"/>
            <a:t>C</a:t>
          </a:r>
          <a:r>
            <a:rPr lang="en-US" sz="1600" b="0" i="0" kern="1200" baseline="0" dirty="0"/>
            <a:t>ompany to try promote longer contracts to customers by offering them better deals 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baseline="0" dirty="0"/>
            <a:t>Offers in comparison with the prices for month-to-month contract</a:t>
          </a:r>
          <a:endParaRPr lang="en-US" sz="16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800" b="1" u="sng" kern="1200" baseline="0" dirty="0"/>
            <a:t>T</a:t>
          </a:r>
          <a:r>
            <a:rPr lang="en-US" sz="1800" b="1" i="0" u="sng" kern="1200" baseline="0" dirty="0"/>
            <a:t>enure</a:t>
          </a:r>
          <a:endParaRPr lang="en-US" sz="18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Quality of Service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kern="1200" baseline="0" dirty="0"/>
            <a:t>C</a:t>
          </a:r>
          <a:r>
            <a:rPr lang="en-US" sz="1600" b="0" i="0" kern="1200" baseline="0" dirty="0"/>
            <a:t>ompany to check for customer satisfaction and match the pricing of the competitors</a:t>
          </a:r>
          <a:endParaRPr lang="en-US" sz="1600" kern="1200" dirty="0"/>
        </a:p>
      </dsp:txBody>
      <dsp:txXfrm>
        <a:off x="0" y="948565"/>
        <a:ext cx="5613728" cy="3341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347D1-B861-CB4C-B4CF-6AF7884FAC12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93F71-0E83-294B-AA61-9BF064BCC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85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8F421-1F06-904A-839E-EBF4F53DCCF2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A6F6B-7B0B-BE4A-91C6-2C07BBB7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428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36" y="2472687"/>
            <a:ext cx="8230243" cy="411480"/>
          </a:xfrm>
        </p:spPr>
        <p:txBody>
          <a:bodyPr>
            <a:noAutofit/>
          </a:bodyPr>
          <a:lstStyle>
            <a:lvl1pPr algn="ctr">
              <a:defRPr sz="2800" b="1" i="0" baseline="0">
                <a:latin typeface="Arial"/>
                <a:cs typeface="Arial"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36" y="2876551"/>
            <a:ext cx="8230243" cy="1234440"/>
          </a:xfrm>
        </p:spPr>
        <p:txBody>
          <a:bodyPr>
            <a:normAutofit/>
          </a:bodyPr>
          <a:lstStyle>
            <a:lvl1pPr marL="0" indent="0" algn="ctr">
              <a:buNone/>
              <a:defRPr sz="1800" kern="200" baseline="0">
                <a:solidFill>
                  <a:srgbClr val="737373"/>
                </a:solidFill>
                <a:latin typeface="Arial"/>
                <a:cs typeface="Arial"/>
              </a:defRPr>
            </a:lvl1pPr>
            <a:lvl2pPr marL="408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2" descr="ppt-background-marketi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26666" r="5000" b="39999"/>
          <a:stretch>
            <a:fillRect/>
          </a:stretch>
        </p:blipFill>
        <p:spPr bwMode="auto">
          <a:xfrm>
            <a:off x="240050" y="708660"/>
            <a:ext cx="3703609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66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F4ED-B1F3-4E69-83E7-0EFBAC94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17B02-408D-440D-91BC-882708220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89652-AB9F-4512-895D-9FE4B37AC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BA397-B73B-420C-8120-767655426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B3578-791C-43E9-9666-716145E92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0EF34A-3685-410F-8072-2F4E12B6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3BE5-6D61-9A45-A18D-AD3B12A0B235}" type="datetime1">
              <a:rPr lang="en-CA" smtClean="0"/>
              <a:t>2021-08-12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B07C5-16BC-4575-A61E-AB4FB379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v1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1712B1-2C93-47AA-A5E4-22B806A1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30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DA41-B4BA-4A2E-8019-901F622F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23F3D-77A9-46C4-9927-E7403FCC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3BE5-6D61-9A45-A18D-AD3B12A0B235}" type="datetime1">
              <a:rPr lang="en-CA" smtClean="0"/>
              <a:t>2021-08-12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09219-22E0-46E1-B0E7-D1A0A1BB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v1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A2B6A-3BA9-4B4C-994A-9B660C5A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8839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0BE0A-7421-46E6-9E3E-DB347D6E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3BE5-6D61-9A45-A18D-AD3B12A0B235}" type="datetime1">
              <a:rPr lang="en-CA" smtClean="0"/>
              <a:t>2021-08-12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0CFA9-ED3B-4C1B-B145-23CBF5E2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v1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CD3A8-7DE6-42DD-AA72-E4402528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351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CD0C9-BD31-4FB5-A6DF-E9CD0CB35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C3C6D-1953-4401-A95A-8A44087DB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D2D1B-76E6-452D-9626-C827E23B5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5BE44-F9F5-4559-9CBC-702D8CAF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3BE5-6D61-9A45-A18D-AD3B12A0B235}" type="datetime1">
              <a:rPr lang="en-CA" smtClean="0"/>
              <a:t>2021-08-12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8BCC1-4AF0-402B-ADAD-0BED3E5F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v1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25B57-E1F4-4506-A248-1DBB7F7F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015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64CE-9E0B-4C5A-AA98-2A90F3856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016B6-6D1C-4E1E-A515-5AD58E1F6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DE760-8E87-4AA4-84A4-F723DB8E3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2DA5C-5CBB-4A91-8384-CB72BAC9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3BE5-6D61-9A45-A18D-AD3B12A0B235}" type="datetime1">
              <a:rPr lang="en-CA" smtClean="0"/>
              <a:t>2021-08-12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C1191-12C5-460D-AC14-EB058C6A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v1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A8561-4786-43D6-97EF-C4727BCA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0499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9B84-6ED3-4FB6-B4D4-688C255B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15E01-C9E1-4A56-BD9A-3A7B4EB76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FA0A-79BE-45C2-836B-6D7D4D0C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3BE5-6D61-9A45-A18D-AD3B12A0B235}" type="datetime1">
              <a:rPr lang="en-CA" smtClean="0"/>
              <a:t>2021-08-12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AD5BE-90AF-40ED-8788-50A26BF1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v1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35AE3-63C9-45F7-B3FA-95485B5F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8598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DF340-07B5-4936-BD46-29F09C83D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7C260-499B-4CBE-95BF-05A9AD586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68EFB-BB01-42B3-8FEE-BBE1D48F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3BE5-6D61-9A45-A18D-AD3B12A0B235}" type="datetime1">
              <a:rPr lang="en-CA" smtClean="0"/>
              <a:t>2021-08-12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18780-9A5A-4A02-B465-6FF4B518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v1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70CB2-3701-4302-92E3-7E5BE9CD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4672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D6F9-79A9-5C47-8970-C35B85576C6B}" type="datetime1">
              <a:rPr lang="en-CA" smtClean="0"/>
              <a:t>2021-08-12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v1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9380" y="701040"/>
            <a:ext cx="8230243" cy="3806190"/>
          </a:xfrm>
          <a:noFill/>
          <a:ln>
            <a:noFill/>
          </a:ln>
        </p:spPr>
        <p:txBody>
          <a:bodyPr>
            <a:normAutofit/>
          </a:bodyPr>
          <a:lstStyle>
            <a:lvl1pPr marL="306124" indent="-306124">
              <a:spcBef>
                <a:spcPts val="900"/>
              </a:spcBef>
              <a:spcAft>
                <a:spcPts val="600"/>
              </a:spcAft>
              <a:buSzPct val="100000"/>
              <a:buFont typeface="Arial"/>
              <a:buChar char="•"/>
              <a:defRPr sz="2400" b="1" kern="6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663269" indent="-255104">
              <a:spcBef>
                <a:spcPts val="600"/>
              </a:spcBef>
              <a:spcAft>
                <a:spcPts val="600"/>
              </a:spcAft>
              <a:buSzPct val="100000"/>
              <a:buFont typeface="Arial"/>
              <a:buChar char="•"/>
              <a:defRPr sz="1800" b="1" kern="6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1020414" indent="-204083">
              <a:spcBef>
                <a:spcPts val="600"/>
              </a:spcBef>
              <a:buSzPct val="100000"/>
              <a:buFont typeface="Arial"/>
              <a:buChar char="•"/>
              <a:defRPr sz="1800" kern="600" baseline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buNone/>
              <a:defRPr sz="1600"/>
            </a:lvl4pPr>
            <a:lvl5pPr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55498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rgbClr val="E7191C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456879" y="561499"/>
            <a:ext cx="823024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1407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D6F9-79A9-5C47-8970-C35B85576C6B}" type="datetime1">
              <a:rPr lang="en-CA" smtClean="0"/>
              <a:t>2021-08-12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v1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9380" y="701040"/>
            <a:ext cx="8230243" cy="3806190"/>
          </a:xfrm>
          <a:noFill/>
          <a:ln>
            <a:noFill/>
          </a:ln>
        </p:spPr>
        <p:txBody>
          <a:bodyPr>
            <a:normAutofit/>
          </a:bodyPr>
          <a:lstStyle>
            <a:lvl1pPr marL="306124" indent="-306124">
              <a:spcBef>
                <a:spcPts val="900"/>
              </a:spcBef>
              <a:spcAft>
                <a:spcPts val="600"/>
              </a:spcAft>
              <a:buSzPct val="100000"/>
              <a:buFont typeface="Arial"/>
              <a:buChar char="•"/>
              <a:defRPr sz="2400" b="1" kern="6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663269" indent="-255104">
              <a:spcBef>
                <a:spcPts val="600"/>
              </a:spcBef>
              <a:spcAft>
                <a:spcPts val="600"/>
              </a:spcAft>
              <a:buSzPct val="100000"/>
              <a:buFont typeface="Arial"/>
              <a:buChar char="•"/>
              <a:defRPr sz="1800" b="1" kern="6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1020414" indent="-204083">
              <a:spcBef>
                <a:spcPts val="600"/>
              </a:spcBef>
              <a:buSzPct val="100000"/>
              <a:buFont typeface="Arial"/>
              <a:buChar char="•"/>
              <a:defRPr sz="1800" kern="600" baseline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buNone/>
              <a:defRPr sz="1600"/>
            </a:lvl4pPr>
            <a:lvl5pPr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55498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rgbClr val="E7191C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456879" y="561499"/>
            <a:ext cx="823024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1421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55498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rgbClr val="E7191C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5E6F-6590-4047-AC1E-B1B45B7243FC}" type="datetime1">
              <a:rPr lang="en-CA" smtClean="0"/>
              <a:t>2021-08-12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v1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56700" y="693420"/>
            <a:ext cx="8230600" cy="3804285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56879" y="561499"/>
            <a:ext cx="823024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0906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55498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rgbClr val="E7191C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5E6F-6590-4047-AC1E-B1B45B7243FC}" type="datetime1">
              <a:rPr lang="en-CA" smtClean="0"/>
              <a:t>2021-08-12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v1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56879" y="561499"/>
            <a:ext cx="823024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1" y="693738"/>
            <a:ext cx="4021138" cy="380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659313" y="693420"/>
            <a:ext cx="4038600" cy="380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629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D6F9-79A9-5C47-8970-C35B85576C6B}" type="datetime1">
              <a:rPr lang="en-CA" smtClean="0"/>
              <a:t>2021-08-12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v1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9380" y="701040"/>
            <a:ext cx="8230243" cy="3806190"/>
          </a:xfrm>
          <a:noFill/>
          <a:ln>
            <a:noFill/>
          </a:ln>
        </p:spPr>
        <p:txBody>
          <a:bodyPr>
            <a:normAutofit/>
          </a:bodyPr>
          <a:lstStyle>
            <a:lvl1pPr marL="306124" indent="-306124">
              <a:spcBef>
                <a:spcPts val="900"/>
              </a:spcBef>
              <a:spcAft>
                <a:spcPts val="600"/>
              </a:spcAft>
              <a:buSzPct val="100000"/>
              <a:buFont typeface="Arial"/>
              <a:buChar char="•"/>
              <a:defRPr sz="2400" b="1" kern="6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663269" indent="-255104">
              <a:spcBef>
                <a:spcPts val="600"/>
              </a:spcBef>
              <a:spcAft>
                <a:spcPts val="600"/>
              </a:spcAft>
              <a:buSzPct val="100000"/>
              <a:buFont typeface="Arial"/>
              <a:buChar char="•"/>
              <a:defRPr sz="1800" b="1" kern="6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1020414" indent="-204083">
              <a:spcBef>
                <a:spcPts val="600"/>
              </a:spcBef>
              <a:buSzPct val="100000"/>
              <a:buFont typeface="Arial"/>
              <a:buChar char="•"/>
              <a:defRPr sz="1800" kern="600" baseline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buNone/>
              <a:defRPr sz="1600"/>
            </a:lvl4pPr>
            <a:lvl5pPr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55498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rgbClr val="E7191C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456879" y="561499"/>
            <a:ext cx="823024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9800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8653-37BE-40E1-A15F-101C5329D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C4A5E-9951-472D-AA84-821DB56A7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BFEBF-E8E3-4F17-8034-690FD19A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3BE5-6D61-9A45-A18D-AD3B12A0B235}" type="datetime1">
              <a:rPr lang="en-CA" smtClean="0"/>
              <a:t>2021-08-12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BB5F8-01EB-46E2-A0B7-F14A9392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v1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4162D-93D0-4070-87E1-B03956E6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2199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00151-BCC5-4DDB-AC70-5736F4C3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F04DE-C9F6-4950-8020-0B27DD1DC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561D7-B55B-4AB6-A4FD-E1951E95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3BE5-6D61-9A45-A18D-AD3B12A0B235}" type="datetime1">
              <a:rPr lang="en-CA" smtClean="0"/>
              <a:t>2021-08-12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FAC06-ECE4-4AD5-8EEA-8BC75FD2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v1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6A69E-EFEA-4E58-9502-05641D5FF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9971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EEC1-CE78-46B8-8A63-6C0F94AE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ED654-5D1D-48B3-8CFD-AA9E68736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E5A36-B605-48B9-9F73-D38212515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3BE5-6D61-9A45-A18D-AD3B12A0B235}" type="datetime1">
              <a:rPr lang="en-CA" smtClean="0"/>
              <a:t>2021-08-12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E4E89-BDFB-44AF-9584-40F6EACEC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v1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33591-BA09-47C8-B128-11E30234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4206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D91D-AA42-45D3-B2A8-CB2E32F0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B5824-B104-42BA-9FB5-0E82D454B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03DEA-24A4-4FEC-96E1-57041B95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0FC6F-73C6-4640-A6F3-8692206F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3BE5-6D61-9A45-A18D-AD3B12A0B235}" type="datetime1">
              <a:rPr lang="en-CA" smtClean="0"/>
              <a:t>2021-08-12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42288-82E1-406A-A192-D2C962CA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v1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21384-EFBA-44F1-AA0A-0551D5E4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9781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 txBox="1">
            <a:spLocks/>
          </p:cNvSpPr>
          <p:nvPr/>
        </p:nvSpPr>
        <p:spPr>
          <a:xfrm>
            <a:off x="0" y="4732020"/>
            <a:ext cx="9144000" cy="411480"/>
          </a:xfrm>
          <a:prstGeom prst="rect">
            <a:avLst/>
          </a:prstGeom>
          <a:solidFill>
            <a:srgbClr val="E7191C"/>
          </a:solidFill>
          <a:ln>
            <a:noFill/>
          </a:ln>
        </p:spPr>
        <p:txBody>
          <a:bodyPr vert="horz" lIns="82296" tIns="41148" rIns="82296" bIns="41148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E7191C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81634" tIns="40817" rIns="81634" bIns="40817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81634" tIns="40817" rIns="81634" bIns="40817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81634" tIns="40817" rIns="81634" bIns="40817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AFB93BE5-6D61-9A45-A18D-AD3B12A0B235}" type="datetime1">
              <a:rPr lang="en-CA" smtClean="0"/>
              <a:t>2021-08-12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81634" tIns="40817" rIns="81634" bIns="40817" rtlCol="0" anchor="ctr"/>
          <a:lstStyle>
            <a:lvl1pPr algn="ct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DRAFT v1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81634" tIns="40817" rIns="81634" bIns="40817" rtlCol="0" anchor="ctr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Seneca-Logo-White-300px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05" y="4783455"/>
            <a:ext cx="1200244" cy="28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72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721" r:id="rId5"/>
  </p:sldLayoutIdLst>
  <p:hf sldNum="0" hdr="0" ftr="0" dt="0"/>
  <p:txStyles>
    <p:titleStyle>
      <a:lvl1pPr algn="ctr" defTabSz="816332" rtl="0" eaLnBrk="1" latinLnBrk="0" hangingPunct="1">
        <a:spcBef>
          <a:spcPct val="0"/>
        </a:spcBef>
        <a:buNone/>
        <a:defRPr sz="3600" b="1" kern="1200">
          <a:solidFill>
            <a:srgbClr val="E83E33"/>
          </a:solidFill>
          <a:latin typeface="Arial"/>
          <a:ea typeface="+mj-ea"/>
          <a:cs typeface="Arial"/>
        </a:defRPr>
      </a:lvl1pPr>
    </p:titleStyle>
    <p:bodyStyle>
      <a:lvl1pPr marL="306124" indent="-306124" algn="l" defTabSz="816332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•"/>
        <a:defRPr sz="28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663269" indent="-255104" algn="l" defTabSz="816332" rtl="0" eaLnBrk="1" latinLnBrk="0" hangingPunct="1">
        <a:spcBef>
          <a:spcPts val="600"/>
        </a:spcBef>
        <a:spcAft>
          <a:spcPts val="0"/>
        </a:spcAft>
        <a:buFont typeface="Arial" pitchFamily="34" charset="0"/>
        <a:buChar char="–"/>
        <a:defRPr sz="2400" b="1" kern="1200">
          <a:solidFill>
            <a:schemeClr val="tx1"/>
          </a:solidFill>
          <a:latin typeface="Arial"/>
          <a:ea typeface="+mn-ea"/>
          <a:cs typeface="Arial"/>
        </a:defRPr>
      </a:lvl2pPr>
      <a:lvl3pPr marL="1020414" indent="-204083" algn="l" defTabSz="816332" rtl="0" eaLnBrk="1" latinLnBrk="0" hangingPunct="1">
        <a:spcBef>
          <a:spcPts val="300"/>
        </a:spcBef>
        <a:buFont typeface="Arial" pitchFamily="34" charset="0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428580" indent="-204083" algn="l" defTabSz="816332" rtl="0" eaLnBrk="1" latinLnBrk="0" hangingPunct="1">
        <a:spcBef>
          <a:spcPts val="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1836746" indent="-204083" algn="l" defTabSz="816332" rtl="0" eaLnBrk="1" latinLnBrk="0" hangingPunct="1">
        <a:spcBef>
          <a:spcPts val="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244911" indent="-204083" algn="l" defTabSz="81633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77" indent="-204083" algn="l" defTabSz="81633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242" indent="-204083" algn="l" defTabSz="81633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408" indent="-204083" algn="l" defTabSz="81633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3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66" algn="l" defTabSz="8163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32" algn="l" defTabSz="8163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97" algn="l" defTabSz="8163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63" algn="l" defTabSz="8163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29" algn="l" defTabSz="8163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95" algn="l" defTabSz="8163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160" algn="l" defTabSz="8163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326" algn="l" defTabSz="8163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38E4B-4B40-4047-821B-728B34A9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F9242-F6AA-4D6C-80D6-C5F88877C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BC431-E8D1-4C51-8419-6FB04A534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93BE5-6D61-9A45-A18D-AD3B12A0B235}" type="datetime1">
              <a:rPr lang="en-CA" smtClean="0"/>
              <a:t>2021-08-12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8F436-8698-4A97-82CE-EFAD7709F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DRAFT v1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75BB3-0F15-425F-9B3E-5AA030335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38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sdaq.com/articles/in-telecom-wireless-still-the-key-industry-outlook-2014-09-11" TargetMode="External"/><Relationship Id="rId2" Type="http://schemas.openxmlformats.org/officeDocument/2006/relationships/hyperlink" Target="http://www.ringover.com/blog/telecom-industry-trends-2021.%20Accessed%202%20June%202021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doi.org/10.1145/3387168.3387219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5A13E8-E22A-4F30-A328-BDAF3B006B23}"/>
              </a:ext>
            </a:extLst>
          </p:cNvPr>
          <p:cNvSpPr txBox="1">
            <a:spLocks/>
          </p:cNvSpPr>
          <p:nvPr/>
        </p:nvSpPr>
        <p:spPr>
          <a:xfrm>
            <a:off x="320040" y="1248366"/>
            <a:ext cx="8267700" cy="1419643"/>
          </a:xfrm>
          <a:prstGeom prst="rect">
            <a:avLst/>
          </a:prstGeom>
        </p:spPr>
        <p:txBody>
          <a:bodyPr vert="horz" lIns="81634" tIns="40817" rIns="81634" bIns="40817" rtlCol="0" anchor="b">
            <a:noAutofit/>
          </a:bodyPr>
          <a:lstStyle>
            <a:lvl1pPr algn="l" defTabSz="816332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E7191C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br>
              <a:rPr lang="en-IN" sz="2000" b="0" dirty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Customer Churn Analysis on Telco Dataset: A Big Data Perspective</a:t>
            </a:r>
          </a:p>
          <a:p>
            <a:pPr algn="ctr"/>
            <a:endParaRPr lang="en-US" sz="1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Section: NBB</a:t>
            </a:r>
          </a:p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Professor : Stephen Perelgut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A330C77-9FB4-4758-823E-17887203494A}"/>
              </a:ext>
            </a:extLst>
          </p:cNvPr>
          <p:cNvSpPr txBox="1">
            <a:spLocks/>
          </p:cNvSpPr>
          <p:nvPr/>
        </p:nvSpPr>
        <p:spPr>
          <a:xfrm>
            <a:off x="5328408" y="2643618"/>
            <a:ext cx="3348868" cy="20491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306124" indent="-306124" algn="l" defTabSz="816332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63269" indent="-255104" algn="l" defTabSz="816332" rtl="0" eaLnBrk="1" latinLnBrk="0" hangingPunct="1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020414" indent="-204083" algn="l" defTabSz="816332" rtl="0" eaLnBrk="1" latinLnBrk="0" hangingPunct="1">
              <a:spcBef>
                <a:spcPts val="3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428580" indent="-204083" algn="l" defTabSz="816332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36746" indent="-204083" algn="l" defTabSz="816332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44911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077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242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408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2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Presented by : Group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b="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Pratik Andrade (106837206)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b="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Ronn Kurien Kollamana (165680190)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b="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Tanviben</a:t>
            </a:r>
            <a:r>
              <a:rPr lang="en-IN" sz="1200" b="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n-IN" sz="1200" b="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Becharbhai</a:t>
            </a:r>
            <a:r>
              <a:rPr lang="en-IN" sz="1200" b="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Patel (126904200)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b="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Laher Gregory Pereira (106873201)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b="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Pruthviben Jaimin Patel (139602205)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200" b="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CD519-7693-426B-B91E-01C524D65081}"/>
              </a:ext>
            </a:extLst>
          </p:cNvPr>
          <p:cNvSpPr txBox="1"/>
          <p:nvPr/>
        </p:nvSpPr>
        <p:spPr>
          <a:xfrm>
            <a:off x="-22861" y="73931"/>
            <a:ext cx="9143999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CA" sz="2800" b="1" dirty="0">
                <a:solidFill>
                  <a:schemeClr val="accent5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BAN240 – Business Analytics Consulting Capstone Project</a:t>
            </a:r>
          </a:p>
          <a:p>
            <a:pPr algn="ctr">
              <a:spcBef>
                <a:spcPts val="600"/>
              </a:spcBef>
            </a:pPr>
            <a:r>
              <a:rPr lang="en-CA" sz="2800" b="1" dirty="0">
                <a:solidFill>
                  <a:schemeClr val="accent5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Telecommunication industry</a:t>
            </a:r>
            <a:endParaRPr lang="en-IN" sz="2800" b="1" dirty="0">
              <a:solidFill>
                <a:schemeClr val="accent5">
                  <a:lumMod val="5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8194" name="Picture 2" descr="5 Emerging Telecommunications Industry Trends To Watch In 2020">
            <a:extLst>
              <a:ext uri="{FF2B5EF4-FFF2-40B4-BE49-F238E27FC236}">
                <a16:creationId xmlns:a16="http://schemas.microsoft.com/office/drawing/2014/main" id="{21AF9C2C-D945-48D7-893E-3FAB1FB5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6" y="2571750"/>
            <a:ext cx="3348868" cy="223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629939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6473511" y="367870"/>
            <a:ext cx="2240924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C3E801-7B15-4BED-8710-203396194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36" y="81208"/>
            <a:ext cx="8436077" cy="994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200" b="0" dirty="0">
                <a:solidFill>
                  <a:schemeClr val="tx1"/>
                </a:solidFill>
              </a:rPr>
              <a:t>VISUALIZATIONS AND INSIGHTS</a:t>
            </a:r>
            <a:endParaRPr lang="en-US" sz="3200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4800"/>
            <a:ext cx="2004647" cy="10287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36E180-B6D2-40CD-AFD4-F629E360F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1" t="34145" r="37620" b="24656"/>
          <a:stretch/>
        </p:blipFill>
        <p:spPr>
          <a:xfrm>
            <a:off x="1121557" y="1368992"/>
            <a:ext cx="6763177" cy="276552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B97669-5920-4378-9A86-9D5D1686A393}"/>
              </a:ext>
            </a:extLst>
          </p:cNvPr>
          <p:cNvSpPr txBox="1"/>
          <p:nvPr/>
        </p:nvSpPr>
        <p:spPr>
          <a:xfrm>
            <a:off x="2422272" y="4425481"/>
            <a:ext cx="6510704" cy="3852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Month to month churn rate is higher compared to yearly contracts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A7AD51-CEB8-4264-89FE-AFFEEE08E11E}"/>
              </a:ext>
            </a:extLst>
          </p:cNvPr>
          <p:cNvSpPr txBox="1"/>
          <p:nvPr/>
        </p:nvSpPr>
        <p:spPr>
          <a:xfrm>
            <a:off x="3344292" y="953756"/>
            <a:ext cx="1974468" cy="3852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Contract vs. Churn</a:t>
            </a:r>
          </a:p>
        </p:txBody>
      </p:sp>
    </p:spTree>
    <p:extLst>
      <p:ext uri="{BB962C8B-B14F-4D97-AF65-F5344CB8AC3E}">
        <p14:creationId xmlns:p14="http://schemas.microsoft.com/office/powerpoint/2010/main" val="296110206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6473511" y="367870"/>
            <a:ext cx="2240924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C3E801-7B15-4BED-8710-203396194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77" y="149213"/>
            <a:ext cx="8281220" cy="820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200" b="0" dirty="0">
                <a:solidFill>
                  <a:schemeClr val="tx1"/>
                </a:solidFill>
              </a:rPr>
              <a:t>VISUALIZATIONS AND INSIGHTS</a:t>
            </a:r>
            <a:endParaRPr lang="en-US" sz="3200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4800"/>
            <a:ext cx="2004647" cy="10287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EFE468-15DE-4C37-A468-B1D3A384D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7" t="26000" r="37382" b="31569"/>
          <a:stretch/>
        </p:blipFill>
        <p:spPr>
          <a:xfrm>
            <a:off x="1096928" y="1243650"/>
            <a:ext cx="6950144" cy="29562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446AB5-42D6-4985-AB56-92089141010C}"/>
              </a:ext>
            </a:extLst>
          </p:cNvPr>
          <p:cNvSpPr txBox="1"/>
          <p:nvPr/>
        </p:nvSpPr>
        <p:spPr>
          <a:xfrm>
            <a:off x="3250964" y="4420306"/>
            <a:ext cx="528835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Churn rate decreases with increase in length of tenure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902A2F-572F-44EB-A691-DD2C74CA4C59}"/>
              </a:ext>
            </a:extLst>
          </p:cNvPr>
          <p:cNvSpPr txBox="1"/>
          <p:nvPr/>
        </p:nvSpPr>
        <p:spPr>
          <a:xfrm>
            <a:off x="3344292" y="830627"/>
            <a:ext cx="1974468" cy="3852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Tenure vs. Churn</a:t>
            </a:r>
          </a:p>
        </p:txBody>
      </p:sp>
    </p:spTree>
    <p:extLst>
      <p:ext uri="{BB962C8B-B14F-4D97-AF65-F5344CB8AC3E}">
        <p14:creationId xmlns:p14="http://schemas.microsoft.com/office/powerpoint/2010/main" val="39087417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6473511" y="367870"/>
            <a:ext cx="2240924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C3E801-7B15-4BED-8710-203396194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49" y="11667"/>
            <a:ext cx="8436077" cy="994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200" b="0" dirty="0">
                <a:solidFill>
                  <a:schemeClr val="tx1"/>
                </a:solidFill>
              </a:rPr>
              <a:t>VISUALIZATIONS AND INSIGHTS</a:t>
            </a:r>
            <a:endParaRPr lang="en-US" sz="3200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4800"/>
            <a:ext cx="2004647" cy="10287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8D9FC3-6174-42C3-9BDA-05E6C161A6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4" t="21023" r="50000" b="44127"/>
          <a:stretch/>
        </p:blipFill>
        <p:spPr>
          <a:xfrm>
            <a:off x="1175135" y="1166646"/>
            <a:ext cx="6793730" cy="29610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F698C4-EECC-41D2-A66C-5A9EBF827422}"/>
              </a:ext>
            </a:extLst>
          </p:cNvPr>
          <p:cNvSpPr txBox="1"/>
          <p:nvPr/>
        </p:nvSpPr>
        <p:spPr>
          <a:xfrm>
            <a:off x="3333135" y="4444484"/>
            <a:ext cx="475635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High monthly charges cause customers to defect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59BAFF-194A-49A8-B4F2-BC0B7E0139BE}"/>
              </a:ext>
            </a:extLst>
          </p:cNvPr>
          <p:cNvSpPr txBox="1"/>
          <p:nvPr/>
        </p:nvSpPr>
        <p:spPr>
          <a:xfrm>
            <a:off x="3344292" y="870592"/>
            <a:ext cx="2492628" cy="3852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/>
          <a:p>
            <a:r>
              <a:rPr lang="en-US" dirty="0" err="1"/>
              <a:t>MonthlyCharges</a:t>
            </a:r>
            <a:r>
              <a:rPr lang="en-US" dirty="0"/>
              <a:t> vs. Churn</a:t>
            </a:r>
          </a:p>
        </p:txBody>
      </p:sp>
    </p:spTree>
    <p:extLst>
      <p:ext uri="{BB962C8B-B14F-4D97-AF65-F5344CB8AC3E}">
        <p14:creationId xmlns:p14="http://schemas.microsoft.com/office/powerpoint/2010/main" val="3202537310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EFD637-754E-ED49-B2B0-68E7609E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52" y="872799"/>
            <a:ext cx="2963221" cy="33458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dirty="0">
                <a:solidFill>
                  <a:srgbClr val="FFFFFF"/>
                </a:solidFill>
                <a:latin typeface="+mj-lt"/>
                <a:cs typeface="+mj-cs"/>
              </a:rPr>
              <a:t>RECOMMENDATIONS</a:t>
            </a:r>
            <a:endParaRPr lang="en-US" sz="2800" dirty="0">
              <a:solidFill>
                <a:srgbClr val="FFFFFF"/>
              </a:solidFill>
              <a:latin typeface="+mj-lt"/>
              <a:cs typeface="+mj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E4C533F-A020-4046-843A-C34D5FFE6C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6414184"/>
              </p:ext>
            </p:extLst>
          </p:nvPr>
        </p:nvGraphicFramePr>
        <p:xfrm>
          <a:off x="3300639" y="201216"/>
          <a:ext cx="5613728" cy="438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098" name="Picture 2" descr="Customer Retention in the Telecom Industry - How to Do It the Right Way |  CommBox">
            <a:extLst>
              <a:ext uri="{FF2B5EF4-FFF2-40B4-BE49-F238E27FC236}">
                <a16:creationId xmlns:a16="http://schemas.microsoft.com/office/drawing/2014/main" id="{752A6493-8C4B-4E98-86E6-7A8AE0EB5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24" y="3248126"/>
            <a:ext cx="2080126" cy="1218736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48515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A1E67E-37E7-4936-8DA5-4F2F9EAAB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13" y="865179"/>
            <a:ext cx="2824612" cy="33458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LIMITATIONS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09684B-9C4B-4986-A638-056349816E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16267" y="714970"/>
            <a:ext cx="5836920" cy="41892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kern="1200" dirty="0">
                <a:effectLst/>
                <a:latin typeface="+mn-lt"/>
                <a:cs typeface="+mn-cs"/>
              </a:rPr>
              <a:t>Very limited data which makes the model results limited. If more data, better accurate prediction.</a:t>
            </a:r>
            <a:endParaRPr lang="en-US" sz="2000" b="1" kern="1200" dirty="0">
              <a:effectLst/>
              <a:latin typeface="+mn-lt"/>
              <a:cs typeface="+mn-cs"/>
            </a:endParaRPr>
          </a:p>
          <a:p>
            <a:pPr indent="-228600" defTabSz="9144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kern="1200" dirty="0">
                <a:effectLst/>
                <a:latin typeface="+mn-lt"/>
                <a:cs typeface="+mn-cs"/>
              </a:rPr>
              <a:t>Use a quantitative method for data collection because of the time constraint.</a:t>
            </a:r>
            <a:endParaRPr lang="en-US" sz="2000" b="1" kern="1200" dirty="0">
              <a:effectLst/>
              <a:latin typeface="+mn-lt"/>
              <a:cs typeface="+mn-cs"/>
            </a:endParaRPr>
          </a:p>
          <a:p>
            <a:pPr indent="-228600" defTabSz="9144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kern="1200" dirty="0">
                <a:effectLst/>
                <a:latin typeface="+mn-lt"/>
                <a:cs typeface="+mn-cs"/>
              </a:rPr>
              <a:t>The results of the models could be improved by adding more features such as region wise customer segmentation.</a:t>
            </a:r>
          </a:p>
          <a:p>
            <a:pPr indent="-228600" defTabSz="9144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kern="1200" dirty="0">
                <a:latin typeface="+mn-lt"/>
                <a:cs typeface="+mn-cs"/>
              </a:rPr>
              <a:t>Not focused on a particular telecom company, focusing on the aspects of a company will make the model more usable.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2000" kern="1200" dirty="0">
              <a:latin typeface="+mn-lt"/>
              <a:cs typeface="+mn-cs"/>
            </a:endParaRPr>
          </a:p>
        </p:txBody>
      </p:sp>
      <p:pic>
        <p:nvPicPr>
          <p:cNvPr id="5124" name="Picture 4" descr="Why the Telecom Industry needs Conversational Chatbots">
            <a:extLst>
              <a:ext uri="{FF2B5EF4-FFF2-40B4-BE49-F238E27FC236}">
                <a16:creationId xmlns:a16="http://schemas.microsoft.com/office/drawing/2014/main" id="{60CE4095-3E08-4D14-8036-719F9E3EEC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77" r="31250"/>
          <a:stretch/>
        </p:blipFill>
        <p:spPr bwMode="auto">
          <a:xfrm>
            <a:off x="702695" y="3259732"/>
            <a:ext cx="1645444" cy="1487528"/>
          </a:xfrm>
          <a:prstGeom prst="pent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378586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11DD60-F471-4F1E-867A-DBC3CD693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865179"/>
            <a:ext cx="2724925" cy="33458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DD926D-5848-482B-8B49-59B323855D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83557" y="443508"/>
            <a:ext cx="5541819" cy="41892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 defTabSz="9144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Predictive modelling could be used to predict customer churn.</a:t>
            </a:r>
          </a:p>
          <a:p>
            <a:pPr indent="-228600" algn="just" defTabSz="9144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n-US" sz="2000" b="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ajor three factors affecting churn are monthly charges, contract, and tenure.</a:t>
            </a:r>
          </a:p>
          <a:p>
            <a:pPr indent="-228600" algn="just" defTabSz="9144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Loyal customers who have been using the service for a longer period of time, who have yearlong contracts and pay low monthly charges are likely to be retained.</a:t>
            </a:r>
            <a:endParaRPr lang="en-US" sz="2000" b="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-228600" algn="just" defTabSz="914400">
              <a:buFont typeface="Arial" panose="020B0604020202020204" pitchFamily="34" charset="0"/>
              <a:buChar char="•"/>
            </a:pPr>
            <a:r>
              <a:rPr lang="en-US" sz="2000" b="0" dirty="0" err="1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OnlineSecurity</a:t>
            </a:r>
            <a:r>
              <a:rPr lang="en-US" sz="2000" b="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InternetServices</a:t>
            </a:r>
            <a:r>
              <a:rPr lang="en-US" sz="2000" b="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TechSupport</a:t>
            </a:r>
            <a:r>
              <a:rPr lang="en-US" sz="2000" b="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 are also important to retain customers.</a:t>
            </a:r>
          </a:p>
        </p:txBody>
      </p:sp>
    </p:spTree>
    <p:extLst>
      <p:ext uri="{BB962C8B-B14F-4D97-AF65-F5344CB8AC3E}">
        <p14:creationId xmlns:p14="http://schemas.microsoft.com/office/powerpoint/2010/main" val="4226208613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CB8ED28-F8B9-4B13-8C0C-6A8A1C6A80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762634"/>
            <a:ext cx="8231187" cy="406844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sz="2000" b="0" dirty="0">
                <a:latin typeface="+mn-lt"/>
              </a:rPr>
              <a:t>Dataset: https://www.kaggle.com/blastchar/telco-customer-churn </a:t>
            </a:r>
          </a:p>
          <a:p>
            <a:r>
              <a:rPr lang="en-US" sz="2000" b="0" dirty="0">
                <a:latin typeface="+mn-lt"/>
              </a:rPr>
              <a:t>“Top 10 Trends That Will Dominate the Telecom Industry in 2021 | </a:t>
            </a:r>
            <a:r>
              <a:rPr lang="en-US" sz="2000" b="0" dirty="0" err="1">
                <a:latin typeface="+mn-lt"/>
              </a:rPr>
              <a:t>Ringover</a:t>
            </a:r>
            <a:r>
              <a:rPr lang="en-US" sz="2000" b="0" dirty="0">
                <a:latin typeface="+mn-lt"/>
              </a:rPr>
              <a:t> Blog.” </a:t>
            </a:r>
            <a:r>
              <a:rPr lang="en-US" sz="2000" b="0" dirty="0" err="1">
                <a:latin typeface="+mn-lt"/>
              </a:rPr>
              <a:t>Ringover</a:t>
            </a:r>
            <a:r>
              <a:rPr lang="en-US" sz="2000" b="0" dirty="0">
                <a:latin typeface="+mn-lt"/>
              </a:rPr>
              <a:t>, </a:t>
            </a:r>
            <a:r>
              <a:rPr lang="en-US" sz="2000" b="0" dirty="0">
                <a:latin typeface="+mn-lt"/>
                <a:hlinkClick r:id="rId2"/>
              </a:rPr>
              <a:t>www.ringover.com/blog/telecom-industry-trends-2021. Accessed 2 June 2021</a:t>
            </a:r>
            <a:r>
              <a:rPr lang="en-US" sz="2000" b="0" dirty="0">
                <a:latin typeface="+mn-lt"/>
              </a:rPr>
              <a:t>.</a:t>
            </a:r>
          </a:p>
          <a:p>
            <a:r>
              <a:rPr lang="en-US" sz="2000" b="0" dirty="0">
                <a:latin typeface="+mn-lt"/>
              </a:rPr>
              <a:t>Zacks. “In Telecom, Wireless Still the Key - Industry Outlook.” Nasdaq, 11 Sept. 2014, </a:t>
            </a:r>
            <a:r>
              <a:rPr lang="en-US" sz="2000" b="0" dirty="0">
                <a:latin typeface="+mn-lt"/>
                <a:hlinkClick r:id="rId3"/>
              </a:rPr>
              <a:t>www.nasdaq.com/articles/in-telecom-wireless-still-the-key-industry-outlook-2014-09-11</a:t>
            </a:r>
            <a:r>
              <a:rPr lang="en-US" sz="2000" b="0" dirty="0">
                <a:latin typeface="+mn-lt"/>
              </a:rPr>
              <a:t>.</a:t>
            </a:r>
          </a:p>
          <a:p>
            <a:r>
              <a:rPr lang="en-US" sz="2000" b="0" dirty="0">
                <a:latin typeface="+mn-lt"/>
              </a:rPr>
              <a:t>Asamoah, D. A., Sharda, R., </a:t>
            </a:r>
            <a:r>
              <a:rPr lang="en-US" sz="2000" b="0" dirty="0" err="1">
                <a:latin typeface="+mn-lt"/>
              </a:rPr>
              <a:t>Kalgotra</a:t>
            </a:r>
            <a:r>
              <a:rPr lang="en-US" sz="2000" b="0" dirty="0">
                <a:latin typeface="+mn-lt"/>
              </a:rPr>
              <a:t>, P., &amp; Ott, M. (2016). Who renews? Who leaves? Identifying customer churn in a telecom company using big data techniques. Journal of Information Systems Education, 27(4), 223–.</a:t>
            </a:r>
          </a:p>
          <a:p>
            <a:r>
              <a:rPr lang="en-US" sz="2000" b="0" dirty="0">
                <a:latin typeface="+mn-lt"/>
              </a:rPr>
              <a:t>Mohammad, N., Ismail, S., Kama, M., </a:t>
            </a:r>
            <a:r>
              <a:rPr lang="en-US" sz="2000" b="0" dirty="0" err="1">
                <a:latin typeface="+mn-lt"/>
              </a:rPr>
              <a:t>Yusop</a:t>
            </a:r>
            <a:r>
              <a:rPr lang="en-US" sz="2000" b="0" dirty="0">
                <a:latin typeface="+mn-lt"/>
              </a:rPr>
              <a:t>, O., &amp; Azmi, A. (2019). Customer Churn Prediction In Telecommunication Industry Using Machine Learning Classifiers. Proceedings of the 3rd International Conference on Vision, Image and Signal Processing, 1–7. </a:t>
            </a:r>
            <a:r>
              <a:rPr lang="en-US" sz="2000" b="0" dirty="0">
                <a:latin typeface="+mn-lt"/>
                <a:hlinkClick r:id="rId4"/>
              </a:rPr>
              <a:t>https://doi.org/10.1145/3387168.3387219</a:t>
            </a:r>
            <a:endParaRPr lang="en-US" sz="2000" b="0" dirty="0">
              <a:latin typeface="+mn-lt"/>
            </a:endParaRPr>
          </a:p>
          <a:p>
            <a:r>
              <a:rPr lang="en-US" sz="2000" b="0" dirty="0">
                <a:latin typeface="+mn-lt"/>
              </a:rPr>
              <a:t>Ullah, Irfan, et al. “A Churn Prediction Model Using Random Forest: Analysis of Machine Learning Techniques for Churn Prediction and Factor Identification in Telecom Sector.” IEEE Access, vol. 7, IEEE, 2019, pp. 60134–49, doi:10.1109/ACCESS.2019.2914999.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EFD637-754E-ED49-B2B0-68E7609E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"/>
            <a:ext cx="8229600" cy="5556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878983803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8EDC77-DB35-44C7-98B5-C02F103679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THANK YOU !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2800" dirty="0"/>
              <a:t>ANY QUESTIONS ?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85769071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EFD637-754E-ED49-B2B0-68E7609E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122" y="681258"/>
            <a:ext cx="4333277" cy="1153597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700" i="0" u="none" strike="noStrike" kern="1200" baseline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AIM OF THE PROJECT</a:t>
            </a:r>
            <a:endParaRPr lang="en-US" sz="3700" kern="1200" dirty="0">
              <a:ln w="12700">
                <a:solidFill>
                  <a:schemeClr val="accent1"/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649688" y="1264239"/>
            <a:ext cx="2456259" cy="3306366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4643" y="558351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3" name="Graphic 12" descr="Head with Gears">
            <a:extLst>
              <a:ext uri="{FF2B5EF4-FFF2-40B4-BE49-F238E27FC236}">
                <a16:creationId xmlns:a16="http://schemas.microsoft.com/office/drawing/2014/main" id="{7924063E-21A2-48FA-AC07-1D9F5B6EF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129" y="1343049"/>
            <a:ext cx="2450957" cy="24509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83DE19-4CA5-427D-ADB1-B7C26AD5893C}"/>
              </a:ext>
            </a:extLst>
          </p:cNvPr>
          <p:cNvSpPr txBox="1"/>
          <p:nvPr/>
        </p:nvSpPr>
        <p:spPr>
          <a:xfrm>
            <a:off x="4433368" y="2030148"/>
            <a:ext cx="4037739" cy="2602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0" i="0" u="none" strike="noStrike" baseline="0" dirty="0"/>
              <a:t>To analyze customer churn in Telco dataset and make actionable insights to identify the factors that affect customer churn. </a:t>
            </a:r>
          </a:p>
        </p:txBody>
      </p:sp>
    </p:spTree>
    <p:extLst>
      <p:ext uri="{BB962C8B-B14F-4D97-AF65-F5344CB8AC3E}">
        <p14:creationId xmlns:p14="http://schemas.microsoft.com/office/powerpoint/2010/main" val="130586525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EFD637-754E-ED49-B2B0-68E7609E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25937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70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OBJECTIVES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96E8E170-42AD-485D-9ED7-D555876D0D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090906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Telecom Industry Customer Churn Prediction with K Nearest Neighbor | by  Rajas Sanjay Ubhare | Chatbots Life">
            <a:extLst>
              <a:ext uri="{FF2B5EF4-FFF2-40B4-BE49-F238E27FC236}">
                <a16:creationId xmlns:a16="http://schemas.microsoft.com/office/drawing/2014/main" id="{BFE5A7E5-B2B7-4B4B-B3DA-54DC7CEF9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3" r="12965"/>
          <a:stretch/>
        </p:blipFill>
        <p:spPr bwMode="auto">
          <a:xfrm>
            <a:off x="432361" y="3053671"/>
            <a:ext cx="3147177" cy="1213530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41240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8B19CB-945E-447B-A254-147AF91CE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INDUSTRY OVERVIEW</a:t>
            </a:r>
          </a:p>
        </p:txBody>
      </p:sp>
      <p:sp>
        <p:nvSpPr>
          <p:cNvPr id="1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D27669-F9B7-4B0E-B5B4-6656FD9D7D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1988" y="537803"/>
            <a:ext cx="5838171" cy="28350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 defTabSz="914400">
              <a:buFont typeface="Arial" panose="020B0604020202020204" pitchFamily="34" charset="0"/>
              <a:buChar char="•"/>
            </a:pPr>
            <a:r>
              <a:rPr lang="en-US" sz="2000" b="0" i="0" u="none" strike="noStrike" kern="1200" dirty="0">
                <a:effectLst/>
                <a:latin typeface="+mn-lt"/>
                <a:cs typeface="+mn-cs"/>
              </a:rPr>
              <a:t>M</a:t>
            </a:r>
            <a:r>
              <a:rPr lang="en-US" sz="2000" b="0" kern="1200" dirty="0">
                <a:latin typeface="+mn-lt"/>
                <a:cs typeface="+mn-cs"/>
              </a:rPr>
              <a:t>ost valuable market in the world: Asia Pacific region</a:t>
            </a:r>
          </a:p>
          <a:p>
            <a:pPr indent="-228600" algn="just" defTabSz="914400">
              <a:buFont typeface="Arial" panose="020B0604020202020204" pitchFamily="34" charset="0"/>
              <a:buChar char="•"/>
            </a:pPr>
            <a:r>
              <a:rPr lang="en-US" sz="2000" b="0" kern="1200" dirty="0">
                <a:latin typeface="+mn-lt"/>
                <a:cs typeface="+mn-cs"/>
              </a:rPr>
              <a:t>From 2021 to 2024, the worldwide telecom services industry to rise at a CAGR of 5.4 %</a:t>
            </a:r>
          </a:p>
          <a:p>
            <a:pPr indent="-228600" algn="just" defTabSz="914400">
              <a:buFont typeface="Arial" panose="020B0604020202020204" pitchFamily="34" charset="0"/>
              <a:buChar char="•"/>
            </a:pPr>
            <a:r>
              <a:rPr lang="en-US" sz="2000" b="0" kern="1200" dirty="0">
                <a:latin typeface="+mn-lt"/>
                <a:cs typeface="+mn-cs"/>
              </a:rPr>
              <a:t>Top competitors: AT&amp;T Inc, Verizon Communications Inc., Nippon Telegraph &amp; Telephone Corp, Deutsche Telekom AG, T-Mobile US Inc, etc.</a:t>
            </a:r>
          </a:p>
        </p:txBody>
      </p:sp>
      <p:pic>
        <p:nvPicPr>
          <p:cNvPr id="1028" name="Picture 4" descr="Top 3 Applications of Artificial Intelligence and Machine Learning in the Telecom  Industry">
            <a:extLst>
              <a:ext uri="{FF2B5EF4-FFF2-40B4-BE49-F238E27FC236}">
                <a16:creationId xmlns:a16="http://schemas.microsoft.com/office/drawing/2014/main" id="{EE6E39FD-366C-4C17-BED4-2FB90AEE8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287" y="3183264"/>
            <a:ext cx="2953100" cy="1910552"/>
          </a:xfrm>
          <a:prstGeom prst="flowChartMagneticDisk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55877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51BDFE-7D27-4746-9BBB-0625E313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D5467C-8C9D-42C6-9BF1-9D97F72754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1195" y="0"/>
            <a:ext cx="5774706" cy="36357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b="0" i="0" u="none" strike="noStrike" kern="1200" dirty="0">
                <a:effectLst/>
                <a:latin typeface="+mn-lt"/>
                <a:cs typeface="+mn-cs"/>
              </a:rPr>
              <a:t>Growing amount of data especially due to remote working and IoT devices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b="0" i="0" u="none" strike="noStrike" kern="1200" dirty="0">
                <a:effectLst/>
                <a:latin typeface="+mn-lt"/>
                <a:cs typeface="+mn-cs"/>
              </a:rPr>
              <a:t>Upgrade existing infrastructure  and create opportunities for new coming generations of technology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b="0" kern="1200" dirty="0">
                <a:latin typeface="+mn-lt"/>
                <a:cs typeface="+mn-cs"/>
              </a:rPr>
              <a:t>How to provide</a:t>
            </a:r>
            <a:r>
              <a:rPr lang="en-US" b="0" i="0" u="none" strike="noStrike" kern="1200" dirty="0">
                <a:effectLst/>
                <a:latin typeface="+mn-lt"/>
                <a:cs typeface="+mn-cs"/>
              </a:rPr>
              <a:t> better quality of service at affordable rates?</a:t>
            </a:r>
          </a:p>
        </p:txBody>
      </p:sp>
      <p:pic>
        <p:nvPicPr>
          <p:cNvPr id="2050" name="Picture 2" descr="How to Fight With Customer Churn in 2021">
            <a:extLst>
              <a:ext uri="{FF2B5EF4-FFF2-40B4-BE49-F238E27FC236}">
                <a16:creationId xmlns:a16="http://schemas.microsoft.com/office/drawing/2014/main" id="{CE5A38E1-CBCF-420E-83A4-6A46C5DD02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8132" r="4412" b="27023"/>
          <a:stretch/>
        </p:blipFill>
        <p:spPr bwMode="auto">
          <a:xfrm>
            <a:off x="5786404" y="2989302"/>
            <a:ext cx="3201148" cy="20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00684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EFD637-754E-ED49-B2B0-68E7609E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905729"/>
            <a:ext cx="2400300" cy="23136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70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RESEARCH QUESTIONS 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66A230B-2A8D-42A6-A19D-11F597AE7E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3828901"/>
              </p:ext>
            </p:extLst>
          </p:nvPr>
        </p:nvGraphicFramePr>
        <p:xfrm>
          <a:off x="3335481" y="443508"/>
          <a:ext cx="4938364" cy="3848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146" name="Picture 2" descr="Telecom operators and reducing customer churn – Inside Telecom">
            <a:extLst>
              <a:ext uri="{FF2B5EF4-FFF2-40B4-BE49-F238E27FC236}">
                <a16:creationId xmlns:a16="http://schemas.microsoft.com/office/drawing/2014/main" id="{7CF02FC5-49AA-42C1-BCEE-2401918DA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74960"/>
            <a:ext cx="2400300" cy="1350169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57076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06AEF4-8222-4608-8234-17E653D33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27" y="1335332"/>
            <a:ext cx="2400300" cy="22622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COLLECTION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D97C6D-1982-463B-BBAC-6C045811CF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31232" y="352625"/>
            <a:ext cx="5974632" cy="34986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 defTabSz="914400">
              <a:buFont typeface="Arial" panose="020B0604020202020204" pitchFamily="34" charset="0"/>
              <a:buChar char="•"/>
            </a:pPr>
            <a:r>
              <a:rPr lang="en-US" sz="2000" kern="1200" dirty="0">
                <a:latin typeface="+mn-lt"/>
                <a:cs typeface="+mn-cs"/>
              </a:rPr>
              <a:t>Dataset: </a:t>
            </a:r>
            <a:r>
              <a:rPr lang="en-US" sz="2000" b="0" i="0" u="none" strike="noStrike" kern="1200" baseline="0" dirty="0">
                <a:latin typeface="+mn-lt"/>
                <a:cs typeface="+mn-cs"/>
              </a:rPr>
              <a:t>Telco dataset from Kaggle; 7043 customers data, 21 features (not region specific)</a:t>
            </a:r>
          </a:p>
          <a:p>
            <a:pPr indent="-228600" algn="just" defTabSz="914400">
              <a:buFont typeface="Arial" panose="020B0604020202020204" pitchFamily="34" charset="0"/>
              <a:buChar char="•"/>
            </a:pPr>
            <a:r>
              <a:rPr lang="en-US" sz="2000" b="0" kern="1200" dirty="0">
                <a:latin typeface="+mn-lt"/>
                <a:cs typeface="+mn-cs"/>
              </a:rPr>
              <a:t>T</a:t>
            </a:r>
            <a:r>
              <a:rPr lang="en-US" sz="2000" b="0" i="0" u="none" strike="noStrike" kern="1200" baseline="0" dirty="0">
                <a:latin typeface="+mn-lt"/>
                <a:cs typeface="+mn-cs"/>
              </a:rPr>
              <a:t>he high number of features available to explore</a:t>
            </a:r>
          </a:p>
          <a:p>
            <a:pPr indent="-228600" algn="just" defTabSz="914400">
              <a:buFont typeface="Arial" panose="020B0604020202020204" pitchFamily="34" charset="0"/>
              <a:buChar char="•"/>
            </a:pPr>
            <a:r>
              <a:rPr lang="en-US" sz="2000" b="0" i="0" u="none" strike="noStrike" kern="1200" baseline="0" dirty="0">
                <a:latin typeface="+mn-lt"/>
                <a:cs typeface="+mn-cs"/>
              </a:rPr>
              <a:t>A high usability and no missing values</a:t>
            </a:r>
          </a:p>
          <a:p>
            <a:pPr indent="-228600" algn="just" defTabSz="914400">
              <a:buFont typeface="Arial" panose="020B0604020202020204" pitchFamily="34" charset="0"/>
              <a:buChar char="•"/>
            </a:pPr>
            <a:r>
              <a:rPr lang="en-US" sz="2000" b="0" i="0" u="none" strike="noStrike" kern="1200" baseline="0" dirty="0">
                <a:latin typeface="+mn-lt"/>
                <a:cs typeface="+mn-cs"/>
              </a:rPr>
              <a:t>Target column “Churn” used for classifying the customers into two categories, customers who were retained and those who were not.</a:t>
            </a:r>
          </a:p>
          <a:p>
            <a:pPr indent="-228600" algn="just" defTabSz="914400">
              <a:buFont typeface="Arial" panose="020B0604020202020204" pitchFamily="34" charset="0"/>
              <a:buChar char="•"/>
            </a:pPr>
            <a:r>
              <a:rPr lang="en-US" sz="2000" b="0" i="0" u="none" strike="noStrike" kern="1200" baseline="0" dirty="0">
                <a:latin typeface="+mn-lt"/>
                <a:cs typeface="+mn-cs"/>
              </a:rPr>
              <a:t>Will help us to determine if the customer is unhappy with the support, the competition</a:t>
            </a:r>
          </a:p>
        </p:txBody>
      </p:sp>
      <p:pic>
        <p:nvPicPr>
          <p:cNvPr id="9" name="Picture 2" descr="Telco Customer Churn : Exploratory Data Analysis | Kaggle">
            <a:extLst>
              <a:ext uri="{FF2B5EF4-FFF2-40B4-BE49-F238E27FC236}">
                <a16:creationId xmlns:a16="http://schemas.microsoft.com/office/drawing/2014/main" id="{32A00116-2171-4AAC-AB1D-C70A5DA190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2" t="9037" r="7936" b="21065"/>
          <a:stretch/>
        </p:blipFill>
        <p:spPr bwMode="auto">
          <a:xfrm>
            <a:off x="4019363" y="3900469"/>
            <a:ext cx="2642629" cy="1096090"/>
          </a:xfrm>
          <a:prstGeom prst="round1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23784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409" y="758283"/>
            <a:ext cx="3277394" cy="3277395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B0D30B-3845-41BC-AB65-C22E174C2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19" y="834726"/>
            <a:ext cx="2952974" cy="19389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896" y="0"/>
            <a:ext cx="866357" cy="443256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71133" y="0"/>
            <a:ext cx="1303051" cy="719651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202623"/>
            <a:ext cx="119805" cy="414747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75EDAC-5413-4577-9576-5E704E9506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92437" y="834726"/>
            <a:ext cx="5144883" cy="35420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63274" indent="-285750" algn="just" defTabSz="914400"/>
            <a:r>
              <a:rPr lang="en-US" sz="1800" b="0" i="0" kern="1200" dirty="0">
                <a:effectLst/>
                <a:latin typeface="+mn-lt"/>
                <a:cs typeface="+mn-cs"/>
              </a:rPr>
              <a:t>The data collection – research and finalizing data</a:t>
            </a:r>
          </a:p>
          <a:p>
            <a:pPr marL="363274" indent="-285750" algn="just" defTabSz="914400"/>
            <a:r>
              <a:rPr lang="en-US" sz="1800" b="0" kern="1200" dirty="0">
                <a:latin typeface="+mn-lt"/>
                <a:cs typeface="+mn-cs"/>
              </a:rPr>
              <a:t>Data Preprocessing – data cleaning, transformation, Features grouping</a:t>
            </a:r>
          </a:p>
          <a:p>
            <a:pPr marL="363274" indent="-285750" algn="just" defTabSz="914400"/>
            <a:r>
              <a:rPr lang="en-US" sz="1800" b="0" kern="1200" dirty="0">
                <a:latin typeface="+mn-lt"/>
                <a:cs typeface="+mn-cs"/>
              </a:rPr>
              <a:t>Visualization – Correlation between churn and other features</a:t>
            </a:r>
          </a:p>
          <a:p>
            <a:pPr marL="363274" indent="-285750" algn="just" defTabSz="914400"/>
            <a:r>
              <a:rPr lang="en-US" sz="1800" b="0" i="0" kern="1200" dirty="0">
                <a:effectLst/>
                <a:latin typeface="+mn-lt"/>
                <a:cs typeface="+mn-cs"/>
              </a:rPr>
              <a:t>Model Training – Scaling and one hot encoding, Machine learning models: Logistic Regression and </a:t>
            </a:r>
            <a:r>
              <a:rPr lang="en-US" sz="1800" b="0" i="0" kern="1200" dirty="0" err="1">
                <a:effectLst/>
                <a:latin typeface="+mn-lt"/>
                <a:cs typeface="+mn-cs"/>
              </a:rPr>
              <a:t>catBoost</a:t>
            </a:r>
            <a:endParaRPr lang="en-US" sz="1800" b="0" i="0" kern="1200" dirty="0">
              <a:effectLst/>
              <a:latin typeface="+mn-lt"/>
              <a:cs typeface="+mn-cs"/>
            </a:endParaRPr>
          </a:p>
          <a:p>
            <a:pPr marL="363274" indent="-285750" algn="just" defTabSz="914400"/>
            <a:r>
              <a:rPr lang="en-US" sz="1800" b="0" kern="1200" dirty="0">
                <a:latin typeface="+mn-lt"/>
                <a:cs typeface="+mn-cs"/>
              </a:rPr>
              <a:t>Identifying feature importance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376736"/>
            <a:ext cx="1161135" cy="766764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563731" y="4288428"/>
            <a:ext cx="1328706" cy="855072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99729" y="4694066"/>
            <a:ext cx="1174455" cy="449434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" name="Picture 2" descr="How Costly Is Customer Churn in the Telecom Industry? - The European  Business Review">
            <a:extLst>
              <a:ext uri="{FF2B5EF4-FFF2-40B4-BE49-F238E27FC236}">
                <a16:creationId xmlns:a16="http://schemas.microsoft.com/office/drawing/2014/main" id="{8CA5035B-51E0-43BD-B089-ABD139B11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35" y="2528284"/>
            <a:ext cx="1956658" cy="130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76766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6473511" y="367870"/>
            <a:ext cx="2240924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C3E801-7B15-4BED-8710-203396194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841" y="477702"/>
            <a:ext cx="4094129" cy="994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FINDINGS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4800"/>
            <a:ext cx="2004647" cy="10287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B97669-5920-4378-9A86-9D5D1686A393}"/>
              </a:ext>
            </a:extLst>
          </p:cNvPr>
          <p:cNvSpPr txBox="1"/>
          <p:nvPr/>
        </p:nvSpPr>
        <p:spPr>
          <a:xfrm>
            <a:off x="5485497" y="1659943"/>
            <a:ext cx="3496819" cy="2845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Using predictive scores of model, important features identified are:</a:t>
            </a:r>
          </a:p>
          <a:p>
            <a:pPr marL="28575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Monthly service charges</a:t>
            </a:r>
          </a:p>
          <a:p>
            <a:pPr marL="28575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Length of contract</a:t>
            </a:r>
          </a:p>
          <a:p>
            <a:pPr marL="28575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Tenure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E6AD66E-392F-4921-B1E1-C819662CD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2" y="597190"/>
            <a:ext cx="4442458" cy="35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97882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3"/>
  <p:tag name="ARTICULATE_PROJECT_OPEN" val="0"/>
</p:tagLst>
</file>

<file path=ppt/theme/theme1.xml><?xml version="1.0" encoding="utf-8"?>
<a:theme xmlns:a="http://schemas.openxmlformats.org/drawingml/2006/main" name="Seneca-Red-Bar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necac College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eca-Red-Bar-Template-16x9" id="{FD6E7155-3916-4366-B5D5-74A94254083F}" vid="{B821C8C6-9E16-46F5-B2CC-333771FE9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2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5.xml><?xml version="1.0" encoding="utf-8"?>
<a:themeOverride xmlns:a="http://schemas.openxmlformats.org/drawingml/2006/main">
  <a:clrScheme name="Violet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40103</TotalTime>
  <Words>917</Words>
  <Application>Microsoft Office PowerPoint</Application>
  <PresentationFormat>On-screen Show (16:9)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Univers</vt:lpstr>
      <vt:lpstr>Wingdings</vt:lpstr>
      <vt:lpstr>Seneca-Red-Bar-Template-16x9</vt:lpstr>
      <vt:lpstr>Office Theme</vt:lpstr>
      <vt:lpstr>PowerPoint Presentation</vt:lpstr>
      <vt:lpstr>AIM OF THE PROJECT</vt:lpstr>
      <vt:lpstr>OBJECTIVES</vt:lpstr>
      <vt:lpstr>INDUSTRY OVERVIEW</vt:lpstr>
      <vt:lpstr>CHALLENGES</vt:lpstr>
      <vt:lpstr>RESEARCH QUESTIONS </vt:lpstr>
      <vt:lpstr>DATA COLLECTION</vt:lpstr>
      <vt:lpstr>METHODOLOGY</vt:lpstr>
      <vt:lpstr>FINDINGS</vt:lpstr>
      <vt:lpstr>VISUALIZATIONS AND INSIGHTS</vt:lpstr>
      <vt:lpstr>VISUALIZATIONS AND INSIGHTS</vt:lpstr>
      <vt:lpstr>VISUALIZATIONS AND INSIGHTS</vt:lpstr>
      <vt:lpstr>RECOMMENDATIONS</vt:lpstr>
      <vt:lpstr>LIMITATIONS</vt:lpstr>
      <vt:lpstr>CONCLUSION</vt:lpstr>
      <vt:lpstr>REFERENCES</vt:lpstr>
      <vt:lpstr>PowerPoint Presentation</vt:lpstr>
    </vt:vector>
  </TitlesOfParts>
  <Manager/>
  <Company>Seneca College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Kevin Maly</dc:creator>
  <cp:keywords/>
  <dc:description/>
  <cp:lastModifiedBy>pruthvi patel</cp:lastModifiedBy>
  <cp:revision>286</cp:revision>
  <dcterms:created xsi:type="dcterms:W3CDTF">2020-11-26T22:39:20Z</dcterms:created>
  <dcterms:modified xsi:type="dcterms:W3CDTF">2021-08-12T17:03:43Z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ABC1C362-0A14-40EA-BFE2-4FED71FFEE3D</vt:lpwstr>
  </property>
  <property fmtid="{D5CDD505-2E9C-101B-9397-08002B2CF9AE}" pid="3" name="ArticulatePath">
    <vt:lpwstr>Seneca-Red-Bar-Template-16x9</vt:lpwstr>
  </property>
</Properties>
</file>