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67" d="100"/>
          <a:sy n="67" d="100"/>
        </p:scale>
        <p:origin x="6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B4487-E6D0-40C5-B033-E75CB290C8B5}" type="datetimeFigureOut">
              <a:rPr lang="en-CA" smtClean="0"/>
              <a:t>2021-04-14</a:t>
            </a:fld>
            <a:endParaRPr lang="en-CA"/>
          </a:p>
        </p:txBody>
      </p:sp>
      <p:sp>
        <p:nvSpPr>
          <p:cNvPr id="5" name="Footer Placeholder 4"/>
          <p:cNvSpPr>
            <a:spLocks noGrp="1"/>
          </p:cNvSpPr>
          <p:nvPr>
            <p:ph type="ftr" sz="quarter" idx="11"/>
          </p:nvPr>
        </p:nvSpPr>
        <p:spPr>
          <a:xfrm>
            <a:off x="2416500" y="329307"/>
            <a:ext cx="4973915" cy="309201"/>
          </a:xfrm>
        </p:spPr>
        <p:txBody>
          <a:bodyPr/>
          <a:lstStyle/>
          <a:p>
            <a:endParaRPr lang="en-CA"/>
          </a:p>
        </p:txBody>
      </p:sp>
      <p:sp>
        <p:nvSpPr>
          <p:cNvPr id="6" name="Slide Number Placeholder 5"/>
          <p:cNvSpPr>
            <a:spLocks noGrp="1"/>
          </p:cNvSpPr>
          <p:nvPr>
            <p:ph type="sldNum" sz="quarter" idx="12"/>
          </p:nvPr>
        </p:nvSpPr>
        <p:spPr>
          <a:xfrm>
            <a:off x="1437664" y="798973"/>
            <a:ext cx="811019" cy="503578"/>
          </a:xfrm>
        </p:spPr>
        <p:txBody>
          <a:bodyPr/>
          <a:lstStyle/>
          <a:p>
            <a:fld id="{4197B2B6-1F16-4842-AC0F-A35A11EC7F03}" type="slidenum">
              <a:rPr lang="en-CA" smtClean="0"/>
              <a:t>‹#›</a:t>
            </a:fld>
            <a:endParaRPr lang="en-CA"/>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5751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B4487-E6D0-40C5-B033-E75CB290C8B5}" type="datetimeFigureOut">
              <a:rPr lang="en-CA" smtClean="0"/>
              <a:t>2021-04-14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197B2B6-1F16-4842-AC0F-A35A11EC7F03}" type="slidenum">
              <a:rPr lang="en-CA" smtClean="0"/>
              <a:t>‹#›</a:t>
            </a:fld>
            <a:endParaRPr lang="en-CA"/>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5490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B4487-E6D0-40C5-B033-E75CB290C8B5}" type="datetimeFigureOut">
              <a:rPr lang="en-CA" smtClean="0"/>
              <a:t>2021-04-14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197B2B6-1F16-4842-AC0F-A35A11EC7F03}" type="slidenum">
              <a:rPr lang="en-CA" smtClean="0"/>
              <a:t>‹#›</a:t>
            </a:fld>
            <a:endParaRPr lang="en-CA"/>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5540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B4487-E6D0-40C5-B033-E75CB290C8B5}" type="datetimeFigureOut">
              <a:rPr lang="en-CA" smtClean="0"/>
              <a:t>2021-04-14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197B2B6-1F16-4842-AC0F-A35A11EC7F03}" type="slidenum">
              <a:rPr lang="en-CA" smtClean="0"/>
              <a:t>‹#›</a:t>
            </a:fld>
            <a:endParaRPr lang="en-CA"/>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4192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B4487-E6D0-40C5-B033-E75CB290C8B5}" type="datetimeFigureOut">
              <a:rPr lang="en-CA" smtClean="0"/>
              <a:t>2021-04-14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197B2B6-1F16-4842-AC0F-A35A11EC7F03}" type="slidenum">
              <a:rPr lang="en-CA" smtClean="0"/>
              <a:t>‹#›</a:t>
            </a:fld>
            <a:endParaRPr lang="en-CA"/>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4148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4B4487-E6D0-40C5-B033-E75CB290C8B5}" type="datetimeFigureOut">
              <a:rPr lang="en-CA" smtClean="0"/>
              <a:t>2021-04-14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197B2B6-1F16-4842-AC0F-A35A11EC7F03}" type="slidenum">
              <a:rPr lang="en-CA" smtClean="0"/>
              <a:t>‹#›</a:t>
            </a:fld>
            <a:endParaRPr lang="en-CA"/>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9667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4B4487-E6D0-40C5-B033-E75CB290C8B5}" type="datetimeFigureOut">
              <a:rPr lang="en-CA" smtClean="0"/>
              <a:t>2021-04-14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197B2B6-1F16-4842-AC0F-A35A11EC7F03}" type="slidenum">
              <a:rPr lang="en-CA" smtClean="0"/>
              <a:t>‹#›</a:t>
            </a:fld>
            <a:endParaRPr lang="en-CA"/>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1353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4B4487-E6D0-40C5-B033-E75CB290C8B5}" type="datetimeFigureOut">
              <a:rPr lang="en-CA" smtClean="0"/>
              <a:t>2021-04-14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197B2B6-1F16-4842-AC0F-A35A11EC7F03}" type="slidenum">
              <a:rPr lang="en-CA" smtClean="0"/>
              <a:t>‹#›</a:t>
            </a:fld>
            <a:endParaRPr lang="en-CA"/>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5803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B4487-E6D0-40C5-B033-E75CB290C8B5}" type="datetimeFigureOut">
              <a:rPr lang="en-CA" smtClean="0"/>
              <a:t>2021-04-14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197B2B6-1F16-4842-AC0F-A35A11EC7F03}" type="slidenum">
              <a:rPr lang="en-CA" smtClean="0"/>
              <a:t>‹#›</a:t>
            </a:fld>
            <a:endParaRPr lang="en-CA"/>
          </a:p>
        </p:txBody>
      </p:sp>
    </p:spTree>
    <p:extLst>
      <p:ext uri="{BB962C8B-B14F-4D97-AF65-F5344CB8AC3E}">
        <p14:creationId xmlns:p14="http://schemas.microsoft.com/office/powerpoint/2010/main" val="3269059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B4487-E6D0-40C5-B033-E75CB290C8B5}" type="datetimeFigureOut">
              <a:rPr lang="en-CA" smtClean="0"/>
              <a:t>2021-04-14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197B2B6-1F16-4842-AC0F-A35A11EC7F03}" type="slidenum">
              <a:rPr lang="en-CA" smtClean="0"/>
              <a:t>‹#›</a:t>
            </a:fld>
            <a:endParaRPr lang="en-CA"/>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3981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A4B4487-E6D0-40C5-B033-E75CB290C8B5}" type="datetimeFigureOut">
              <a:rPr lang="en-CA" smtClean="0"/>
              <a:t>2021-04-14</a:t>
            </a:fld>
            <a:endParaRPr lang="en-CA"/>
          </a:p>
        </p:txBody>
      </p:sp>
      <p:sp>
        <p:nvSpPr>
          <p:cNvPr id="6" name="Footer Placeholder 5"/>
          <p:cNvSpPr>
            <a:spLocks noGrp="1"/>
          </p:cNvSpPr>
          <p:nvPr>
            <p:ph type="ftr" sz="quarter" idx="11"/>
          </p:nvPr>
        </p:nvSpPr>
        <p:spPr>
          <a:xfrm>
            <a:off x="1447382" y="318640"/>
            <a:ext cx="5541004" cy="320931"/>
          </a:xfrm>
        </p:spPr>
        <p:txBody>
          <a:bodyPr/>
          <a:lstStyle/>
          <a:p>
            <a:endParaRPr lang="en-CA"/>
          </a:p>
        </p:txBody>
      </p:sp>
      <p:sp>
        <p:nvSpPr>
          <p:cNvPr id="7" name="Slide Number Placeholder 6"/>
          <p:cNvSpPr>
            <a:spLocks noGrp="1"/>
          </p:cNvSpPr>
          <p:nvPr>
            <p:ph type="sldNum" sz="quarter" idx="12"/>
          </p:nvPr>
        </p:nvSpPr>
        <p:spPr/>
        <p:txBody>
          <a:bodyPr/>
          <a:lstStyle/>
          <a:p>
            <a:fld id="{4197B2B6-1F16-4842-AC0F-A35A11EC7F03}" type="slidenum">
              <a:rPr lang="en-CA" smtClean="0"/>
              <a:t>‹#›</a:t>
            </a:fld>
            <a:endParaRPr lang="en-CA"/>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7609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A4B4487-E6D0-40C5-B033-E75CB290C8B5}" type="datetimeFigureOut">
              <a:rPr lang="en-CA" smtClean="0"/>
              <a:t>2021-04-14</a:t>
            </a:fld>
            <a:endParaRPr lang="en-CA"/>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197B2B6-1F16-4842-AC0F-A35A11EC7F03}" type="slidenum">
              <a:rPr lang="en-CA" smtClean="0"/>
              <a:t>‹#›</a:t>
            </a:fld>
            <a:endParaRPr lang="en-CA"/>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561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5776A-AD44-4A2B-8BDE-B0E9B61B4666}"/>
              </a:ext>
            </a:extLst>
          </p:cNvPr>
          <p:cNvSpPr>
            <a:spLocks noGrp="1"/>
          </p:cNvSpPr>
          <p:nvPr>
            <p:ph type="ctrTitle"/>
          </p:nvPr>
        </p:nvSpPr>
        <p:spPr>
          <a:xfrm>
            <a:off x="2247648" y="2135203"/>
            <a:ext cx="7621733" cy="2656510"/>
          </a:xfrm>
          <a:noFill/>
        </p:spPr>
        <p:txBody>
          <a:bodyPr anchor="ctr">
            <a:normAutofit/>
          </a:bodyPr>
          <a:lstStyle/>
          <a:p>
            <a:r>
              <a:rPr lang="en-CA" sz="3200" kern="1400" spc="-50" dirty="0">
                <a:effectLst/>
                <a:latin typeface="Calibri Light" panose="020F0302020204030204" pitchFamily="34" charset="0"/>
                <a:ea typeface="Times New Roman" panose="02020603050405020304" pitchFamily="18" charset="0"/>
                <a:cs typeface="Times New Roman" panose="02020603050405020304" pitchFamily="18" charset="0"/>
              </a:rPr>
              <a:t>Analyzing the various regions in New Brunswick for Starting a Convenience Store</a:t>
            </a:r>
            <a:r>
              <a:rPr lang="en-CA" sz="3200" dirty="0">
                <a:effectLst/>
                <a:latin typeface="Calibri" panose="020F0502020204030204" pitchFamily="34" charset="0"/>
                <a:ea typeface="Calibri" panose="020F0502020204030204" pitchFamily="34" charset="0"/>
                <a:cs typeface="Times New Roman" panose="02020603050405020304" pitchFamily="18" charset="0"/>
              </a:rPr>
              <a:t> </a:t>
            </a:r>
            <a:endParaRPr lang="en-CA" sz="5400" dirty="0">
              <a:solidFill>
                <a:srgbClr val="080808"/>
              </a:solidFill>
            </a:endParaRPr>
          </a:p>
        </p:txBody>
      </p:sp>
      <p:sp>
        <p:nvSpPr>
          <p:cNvPr id="3" name="Subtitle 2">
            <a:extLst>
              <a:ext uri="{FF2B5EF4-FFF2-40B4-BE49-F238E27FC236}">
                <a16:creationId xmlns:a16="http://schemas.microsoft.com/office/drawing/2014/main" id="{DAD795DA-6950-4205-85A5-C2A9F7888128}"/>
              </a:ext>
            </a:extLst>
          </p:cNvPr>
          <p:cNvSpPr>
            <a:spLocks noGrp="1"/>
          </p:cNvSpPr>
          <p:nvPr>
            <p:ph type="subTitle" idx="1"/>
          </p:nvPr>
        </p:nvSpPr>
        <p:spPr>
          <a:xfrm>
            <a:off x="4439633" y="4518923"/>
            <a:ext cx="3312734" cy="1141851"/>
          </a:xfrm>
          <a:noFill/>
        </p:spPr>
        <p:txBody>
          <a:bodyPr>
            <a:normAutofit fontScale="92500" lnSpcReduction="20000"/>
          </a:bodyPr>
          <a:lstStyle/>
          <a:p>
            <a:pPr algn="ctr">
              <a:lnSpc>
                <a:spcPct val="107000"/>
              </a:lnSpc>
              <a:spcAft>
                <a:spcPts val="800"/>
              </a:spcAft>
            </a:pPr>
            <a:r>
              <a:rPr lang="en-CA" sz="18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Applied Data Science Capstone Project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r>
              <a:rPr lang="en-CA" sz="18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By: </a:t>
            </a:r>
            <a:r>
              <a:rPr lang="en-CA" sz="1800" spc="75" dirty="0" err="1">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Pruthvi</a:t>
            </a:r>
            <a:r>
              <a:rPr lang="en-CA" sz="18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CA" sz="1800" spc="75" dirty="0" err="1">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Brahmbhatt</a:t>
            </a:r>
            <a:endParaRPr lang="en-CA" sz="2000" dirty="0">
              <a:solidFill>
                <a:srgbClr val="080808"/>
              </a:solidFill>
            </a:endParaRPr>
          </a:p>
        </p:txBody>
      </p:sp>
    </p:spTree>
    <p:extLst>
      <p:ext uri="{BB962C8B-B14F-4D97-AF65-F5344CB8AC3E}">
        <p14:creationId xmlns:p14="http://schemas.microsoft.com/office/powerpoint/2010/main" val="3644560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11B1E3FD-34A4-4470-879B-1692485A3017}"/>
              </a:ext>
            </a:extLst>
          </p:cNvPr>
          <p:cNvSpPr>
            <a:spLocks noGrp="1"/>
          </p:cNvSpPr>
          <p:nvPr>
            <p:ph type="title"/>
          </p:nvPr>
        </p:nvSpPr>
        <p:spPr>
          <a:xfrm>
            <a:off x="1451580" y="804520"/>
            <a:ext cx="4176511" cy="1049235"/>
          </a:xfrm>
        </p:spPr>
        <p:txBody>
          <a:bodyPr>
            <a:normAutofit/>
          </a:bodyPr>
          <a:lstStyle/>
          <a:p>
            <a:r>
              <a:rPr lang="en-CA"/>
              <a:t>Results</a:t>
            </a:r>
          </a:p>
        </p:txBody>
      </p:sp>
      <p:sp>
        <p:nvSpPr>
          <p:cNvPr id="19" name="Rectangle 18">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90F8F287-095E-4497-98E4-AE8C9D518D08}"/>
              </a:ext>
            </a:extLst>
          </p:cNvPr>
          <p:cNvSpPr>
            <a:spLocks noGrp="1"/>
          </p:cNvSpPr>
          <p:nvPr>
            <p:ph idx="1"/>
          </p:nvPr>
        </p:nvSpPr>
        <p:spPr>
          <a:xfrm>
            <a:off x="1451581" y="2015733"/>
            <a:ext cx="4176510" cy="2576588"/>
          </a:xfrm>
        </p:spPr>
        <p:txBody>
          <a:bodyPr>
            <a:normAutofit/>
          </a:bodyPr>
          <a:lstStyle/>
          <a:p>
            <a:r>
              <a:rPr lang="en-CA" sz="1900" dirty="0"/>
              <a:t>The plot on the side plots the score of average occurrences of convenience stores in each cluster</a:t>
            </a:r>
          </a:p>
          <a:p>
            <a:r>
              <a:rPr lang="en-CA" sz="1900" dirty="0"/>
              <a:t>As can be observed, Cluster 4 shows the highest occurrence per cluster, while Cluster 1 shows the lowest.</a:t>
            </a:r>
          </a:p>
        </p:txBody>
      </p:sp>
      <p:pic>
        <p:nvPicPr>
          <p:cNvPr id="21" name="Picture 20">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0961D2D0-233F-4083-AA4D-FB72603C19CA}"/>
              </a:ext>
            </a:extLst>
          </p:cNvPr>
          <p:cNvPicPr/>
          <p:nvPr/>
        </p:nvPicPr>
        <p:blipFill>
          <a:blip r:embed="rId3"/>
          <a:stretch>
            <a:fillRect/>
          </a:stretch>
        </p:blipFill>
        <p:spPr>
          <a:xfrm>
            <a:off x="5938520" y="1546859"/>
            <a:ext cx="5908040" cy="3736273"/>
          </a:xfrm>
          <a:prstGeom prst="rect">
            <a:avLst/>
          </a:prstGeom>
        </p:spPr>
      </p:pic>
    </p:spTree>
    <p:extLst>
      <p:ext uri="{BB962C8B-B14F-4D97-AF65-F5344CB8AC3E}">
        <p14:creationId xmlns:p14="http://schemas.microsoft.com/office/powerpoint/2010/main" val="945970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0C877C-77C7-4D25-84DE-B82B7A2EDFB7}"/>
              </a:ext>
            </a:extLst>
          </p:cNvPr>
          <p:cNvSpPr>
            <a:spLocks noGrp="1"/>
          </p:cNvSpPr>
          <p:nvPr>
            <p:ph type="title"/>
          </p:nvPr>
        </p:nvSpPr>
        <p:spPr>
          <a:xfrm>
            <a:off x="844476" y="1600199"/>
            <a:ext cx="3539266" cy="4297680"/>
          </a:xfrm>
        </p:spPr>
        <p:txBody>
          <a:bodyPr anchor="ctr">
            <a:normAutofit/>
          </a:bodyPr>
          <a:lstStyle/>
          <a:p>
            <a:r>
              <a:rPr lang="en-CA" dirty="0"/>
              <a:t>Discussion</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D5D1B22-777F-4EB3-8717-12A697CE6C23}"/>
              </a:ext>
            </a:extLst>
          </p:cNvPr>
          <p:cNvSpPr>
            <a:spLocks noGrp="1"/>
          </p:cNvSpPr>
          <p:nvPr>
            <p:ph idx="1"/>
          </p:nvPr>
        </p:nvSpPr>
        <p:spPr>
          <a:xfrm>
            <a:off x="4924851" y="1076325"/>
            <a:ext cx="6130003" cy="4821554"/>
          </a:xfrm>
        </p:spPr>
        <p:txBody>
          <a:bodyPr anchor="ctr">
            <a:normAutofit/>
          </a:bodyPr>
          <a:lstStyle/>
          <a:p>
            <a:r>
              <a:rPr lang="en-CA" sz="1800" dirty="0">
                <a:latin typeface="Calibri" panose="020F0502020204030204" pitchFamily="34" charset="0"/>
                <a:ea typeface="Calibri" panose="020F0502020204030204" pitchFamily="34" charset="0"/>
                <a:cs typeface="Times New Roman" panose="02020603050405020304" pitchFamily="18" charset="0"/>
              </a:rPr>
              <a:t>A score </a:t>
            </a:r>
            <a:r>
              <a:rPr lang="en-CA" sz="1800" dirty="0">
                <a:effectLst/>
                <a:latin typeface="Calibri" panose="020F0502020204030204" pitchFamily="34" charset="0"/>
                <a:ea typeface="Calibri" panose="020F0502020204030204" pitchFamily="34" charset="0"/>
                <a:cs typeface="Times New Roman" panose="02020603050405020304" pitchFamily="18" charset="0"/>
              </a:rPr>
              <a:t>lower than 1 from the previous plot indicates that there is a lower number of venues located, </a:t>
            </a:r>
            <a:r>
              <a:rPr lang="en-CA" sz="1800" dirty="0">
                <a:latin typeface="Calibri" panose="020F0502020204030204" pitchFamily="34" charset="0"/>
                <a:ea typeface="Calibri" panose="020F0502020204030204" pitchFamily="34" charset="0"/>
                <a:cs typeface="Times New Roman" panose="02020603050405020304" pitchFamily="18" charset="0"/>
              </a:rPr>
              <a:t>which would indicate a lower demand of services in the location</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r>
              <a:rPr lang="en-CA" sz="1800" dirty="0">
                <a:effectLst/>
                <a:latin typeface="Calibri" panose="020F0502020204030204" pitchFamily="34" charset="0"/>
                <a:ea typeface="Calibri" panose="020F0502020204030204" pitchFamily="34" charset="0"/>
                <a:cs typeface="Times New Roman" panose="02020603050405020304" pitchFamily="18" charset="0"/>
              </a:rPr>
              <a:t>Given this, opening a convenience store in a location within Cluster 1 would be ideal, given that there is a booming market of multiple venue categories, signifying a bustling market open with opportunities. </a:t>
            </a:r>
          </a:p>
          <a:p>
            <a:r>
              <a:rPr lang="en-CA" sz="1800" dirty="0">
                <a:effectLst/>
                <a:latin typeface="Calibri" panose="020F0502020204030204" pitchFamily="34" charset="0"/>
                <a:ea typeface="Calibri" panose="020F0502020204030204" pitchFamily="34" charset="0"/>
                <a:cs typeface="Times New Roman" panose="02020603050405020304" pitchFamily="18" charset="0"/>
              </a:rPr>
              <a:t>On the other hand, the location within Cluster 4 seems to have a less thriving demand, with no other venues listed, indicating little room for growth.</a:t>
            </a:r>
          </a:p>
          <a:p>
            <a:r>
              <a:rPr lang="en-CA" sz="1800" dirty="0">
                <a:effectLst/>
                <a:latin typeface="Calibri" panose="020F0502020204030204" pitchFamily="34" charset="0"/>
                <a:ea typeface="Calibri" panose="020F0502020204030204" pitchFamily="34" charset="0"/>
                <a:cs typeface="Times New Roman" panose="02020603050405020304" pitchFamily="18" charset="0"/>
              </a:rPr>
              <a:t>Locations in Cluster 3 and Cluster 4 are also potential regions where bringing in a convenience store seems ideal.</a:t>
            </a:r>
          </a:p>
          <a:p>
            <a:endParaRPr lang="en-CA" dirty="0"/>
          </a:p>
        </p:txBody>
      </p:sp>
    </p:spTree>
    <p:extLst>
      <p:ext uri="{BB962C8B-B14F-4D97-AF65-F5344CB8AC3E}">
        <p14:creationId xmlns:p14="http://schemas.microsoft.com/office/powerpoint/2010/main" val="1484912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CB4D06-8FC7-4476-ACD8-3171419FDCBA}"/>
              </a:ext>
            </a:extLst>
          </p:cNvPr>
          <p:cNvSpPr>
            <a:spLocks noGrp="1"/>
          </p:cNvSpPr>
          <p:nvPr>
            <p:ph type="title"/>
          </p:nvPr>
        </p:nvSpPr>
        <p:spPr>
          <a:xfrm>
            <a:off x="844476" y="1600199"/>
            <a:ext cx="3539266" cy="4297680"/>
          </a:xfrm>
        </p:spPr>
        <p:txBody>
          <a:bodyPr anchor="ctr">
            <a:normAutofit/>
          </a:bodyPr>
          <a:lstStyle/>
          <a:p>
            <a:r>
              <a:rPr lang="en-CA" dirty="0"/>
              <a:t>conclusion</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6210259-D70B-4B74-AC9C-8D11708FF6DB}"/>
              </a:ext>
            </a:extLst>
          </p:cNvPr>
          <p:cNvSpPr>
            <a:spLocks noGrp="1"/>
          </p:cNvSpPr>
          <p:nvPr>
            <p:ph idx="1"/>
          </p:nvPr>
        </p:nvSpPr>
        <p:spPr>
          <a:xfrm>
            <a:off x="4829184" y="1057275"/>
            <a:ext cx="6353160" cy="5581649"/>
          </a:xfrm>
        </p:spPr>
        <p:txBody>
          <a:bodyPr anchor="ctr">
            <a:normAutofit/>
          </a:bodyPr>
          <a:lstStyle/>
          <a:p>
            <a:r>
              <a:rPr lang="en-CA" sz="1800" dirty="0">
                <a:effectLst/>
                <a:latin typeface="Calibri" panose="020F0502020204030204" pitchFamily="34" charset="0"/>
                <a:ea typeface="Calibri" panose="020F0502020204030204" pitchFamily="34" charset="0"/>
                <a:cs typeface="Times New Roman" panose="02020603050405020304" pitchFamily="18" charset="0"/>
              </a:rPr>
              <a:t>To conclude , our analysis indicates that opening a convenience store in any location within Cluster 1 has potential for growth, due to a relatively well running economy in the area. </a:t>
            </a:r>
          </a:p>
          <a:p>
            <a:r>
              <a:rPr lang="en-CA" sz="1800" dirty="0" err="1">
                <a:latin typeface="Calibri" panose="020F0502020204030204" pitchFamily="34" charset="0"/>
                <a:ea typeface="Calibri" panose="020F0502020204030204" pitchFamily="34" charset="0"/>
                <a:cs typeface="Times New Roman" panose="02020603050405020304" pitchFamily="18" charset="0"/>
              </a:rPr>
              <a:t>Doaktown</a:t>
            </a:r>
            <a:r>
              <a:rPr lang="en-CA" sz="1800" dirty="0">
                <a:latin typeface="Calibri" panose="020F0502020204030204" pitchFamily="34" charset="0"/>
                <a:ea typeface="Calibri" panose="020F0502020204030204" pitchFamily="34" charset="0"/>
                <a:cs typeface="Times New Roman" panose="02020603050405020304" pitchFamily="18" charset="0"/>
              </a:rPr>
              <a:t> , the only location in Cluster 4, seems to be a possible location to avoid opening a convenience store.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r>
              <a:rPr lang="en-CA" sz="1800" dirty="0">
                <a:effectLst/>
                <a:latin typeface="Calibri" panose="020F0502020204030204" pitchFamily="34" charset="0"/>
                <a:ea typeface="Calibri" panose="020F0502020204030204" pitchFamily="34" charset="0"/>
                <a:cs typeface="Times New Roman" panose="02020603050405020304" pitchFamily="18" charset="0"/>
              </a:rPr>
              <a:t>Further analysis can be performed with a variety of datasets to provide a more clear and accurate description. </a:t>
            </a:r>
          </a:p>
          <a:p>
            <a:pPr lvl="1"/>
            <a:r>
              <a:rPr lang="en-CA" sz="1600" dirty="0">
                <a:effectLst/>
                <a:latin typeface="Calibri" panose="020F0502020204030204" pitchFamily="34" charset="0"/>
                <a:ea typeface="Calibri" panose="020F0502020204030204" pitchFamily="34" charset="0"/>
                <a:cs typeface="Times New Roman" panose="02020603050405020304" pitchFamily="18" charset="0"/>
              </a:rPr>
              <a:t>One suggestion could be to include user information from Foursquare API to show the number of visits to these venues and reviews of the place, which requires further access to Foursquare.</a:t>
            </a:r>
          </a:p>
          <a:p>
            <a:pPr lvl="1"/>
            <a:r>
              <a:rPr lang="en-CA" sz="1600" dirty="0">
                <a:effectLst/>
                <a:latin typeface="Calibri" panose="020F0502020204030204" pitchFamily="34" charset="0"/>
                <a:ea typeface="Calibri" panose="020F0502020204030204" pitchFamily="34" charset="0"/>
                <a:cs typeface="Times New Roman" panose="02020603050405020304" pitchFamily="18" charset="0"/>
              </a:rPr>
              <a:t>Another issue that can be tackled to gain a better picture, is to obtain neighborhood information in each of our locations. Looking into more detailed datasets could provide a better picture overall.</a:t>
            </a:r>
          </a:p>
          <a:p>
            <a:endParaRPr lang="en-CA" dirty="0"/>
          </a:p>
        </p:txBody>
      </p:sp>
    </p:spTree>
    <p:extLst>
      <p:ext uri="{BB962C8B-B14F-4D97-AF65-F5344CB8AC3E}">
        <p14:creationId xmlns:p14="http://schemas.microsoft.com/office/powerpoint/2010/main" val="4266695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4229A8-C5B9-49C3-B03B-1FCF3CF8EFAA}"/>
              </a:ext>
            </a:extLst>
          </p:cNvPr>
          <p:cNvSpPr>
            <a:spLocks noGrp="1"/>
          </p:cNvSpPr>
          <p:nvPr>
            <p:ph type="title"/>
          </p:nvPr>
        </p:nvSpPr>
        <p:spPr>
          <a:xfrm>
            <a:off x="844476" y="1600199"/>
            <a:ext cx="3539266" cy="4297680"/>
          </a:xfrm>
        </p:spPr>
        <p:txBody>
          <a:bodyPr anchor="ctr">
            <a:normAutofit/>
          </a:bodyPr>
          <a:lstStyle/>
          <a:p>
            <a:r>
              <a:rPr lang="en-CA" dirty="0">
                <a:effectLst/>
                <a:latin typeface="Calibri" panose="020F0502020204030204" pitchFamily="34" charset="0"/>
                <a:ea typeface="Calibri" panose="020F0502020204030204" pitchFamily="34" charset="0"/>
                <a:cs typeface="Times New Roman" panose="02020603050405020304" pitchFamily="18" charset="0"/>
              </a:rPr>
              <a:t>Introduction</a:t>
            </a:r>
            <a:endParaRPr lang="en-CA" dirty="0"/>
          </a:p>
        </p:txBody>
      </p:sp>
      <p:cxnSp>
        <p:nvCxnSpPr>
          <p:cNvPr id="13"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BCD26DB-F070-4E5E-AE6E-F57FFBCF9FA4}"/>
              </a:ext>
            </a:extLst>
          </p:cNvPr>
          <p:cNvSpPr>
            <a:spLocks noGrp="1"/>
          </p:cNvSpPr>
          <p:nvPr>
            <p:ph idx="1"/>
          </p:nvPr>
        </p:nvSpPr>
        <p:spPr>
          <a:xfrm>
            <a:off x="4755639" y="906779"/>
            <a:ext cx="6289692" cy="5684519"/>
          </a:xfrm>
        </p:spPr>
        <p:txBody>
          <a:bodyPr anchor="ctr">
            <a:normAutofit/>
          </a:bodyPr>
          <a:lstStyle/>
          <a:p>
            <a:pPr>
              <a:lnSpc>
                <a:spcPct val="110000"/>
              </a:lnSpc>
            </a:pPr>
            <a:r>
              <a:rPr lang="en-CA" sz="1800" dirty="0">
                <a:effectLst/>
                <a:latin typeface="+mj-lt"/>
                <a:ea typeface="Calibri" panose="020F0502020204030204" pitchFamily="34" charset="0"/>
                <a:cs typeface="Times New Roman" panose="02020603050405020304" pitchFamily="18" charset="0"/>
              </a:rPr>
              <a:t>New Brunswick is one of the 13 provinces in Canada and is part of the three Maritime provinces and included as one of the four Atlantic provinces</a:t>
            </a:r>
          </a:p>
          <a:p>
            <a:pPr>
              <a:lnSpc>
                <a:spcPct val="110000"/>
              </a:lnSpc>
            </a:pPr>
            <a:r>
              <a:rPr lang="en-CA" sz="1800" dirty="0">
                <a:latin typeface="+mj-lt"/>
              </a:rPr>
              <a:t>In recent years, an increasing level of attention has been provided in attracting and retaining customers and businesses to the province.</a:t>
            </a:r>
          </a:p>
          <a:p>
            <a:pPr>
              <a:lnSpc>
                <a:spcPct val="110000"/>
              </a:lnSpc>
            </a:pPr>
            <a:r>
              <a:rPr lang="en-CA" sz="1800" dirty="0">
                <a:latin typeface="+mj-lt"/>
              </a:rPr>
              <a:t>For this reason, I have chosen to focus on New Brunswick to understand and explore potential hidden opportunities using the Foursquare API data and machine learning techniques</a:t>
            </a:r>
          </a:p>
          <a:p>
            <a:pPr>
              <a:lnSpc>
                <a:spcPct val="110000"/>
              </a:lnSpc>
            </a:pPr>
            <a:r>
              <a:rPr lang="en-CA" sz="1800" dirty="0">
                <a:effectLst/>
                <a:latin typeface="+mj-lt"/>
                <a:ea typeface="Calibri" panose="020F0502020204030204" pitchFamily="34" charset="0"/>
                <a:cs typeface="Times New Roman" panose="02020603050405020304" pitchFamily="18" charset="0"/>
              </a:rPr>
              <a:t>The goal of this project is to use the Foursquare location data and K-Means clustering technique of the venue information to determine the ideal location in New Brunswick to open a convenience store.</a:t>
            </a:r>
          </a:p>
          <a:p>
            <a:pPr>
              <a:lnSpc>
                <a:spcPct val="110000"/>
              </a:lnSpc>
            </a:pPr>
            <a:endParaRPr lang="en-CA" dirty="0"/>
          </a:p>
        </p:txBody>
      </p:sp>
    </p:spTree>
    <p:extLst>
      <p:ext uri="{BB962C8B-B14F-4D97-AF65-F5344CB8AC3E}">
        <p14:creationId xmlns:p14="http://schemas.microsoft.com/office/powerpoint/2010/main" val="3861161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41A1C-EDF4-4C5E-AEC5-ABF9A36EA82D}"/>
              </a:ext>
            </a:extLst>
          </p:cNvPr>
          <p:cNvSpPr>
            <a:spLocks noGrp="1"/>
          </p:cNvSpPr>
          <p:nvPr>
            <p:ph type="title"/>
          </p:nvPr>
        </p:nvSpPr>
        <p:spPr/>
        <p:txBody>
          <a:bodyPr/>
          <a:lstStyle/>
          <a:p>
            <a:r>
              <a:rPr lang="en-CA" dirty="0"/>
              <a:t>Data acquisition</a:t>
            </a:r>
          </a:p>
        </p:txBody>
      </p:sp>
      <p:sp>
        <p:nvSpPr>
          <p:cNvPr id="3" name="Content Placeholder 2">
            <a:extLst>
              <a:ext uri="{FF2B5EF4-FFF2-40B4-BE49-F238E27FC236}">
                <a16:creationId xmlns:a16="http://schemas.microsoft.com/office/drawing/2014/main" id="{6473EDB4-BA81-4E8F-9501-4D12F55AB033}"/>
              </a:ext>
            </a:extLst>
          </p:cNvPr>
          <p:cNvSpPr>
            <a:spLocks noGrp="1"/>
          </p:cNvSpPr>
          <p:nvPr>
            <p:ph idx="1"/>
          </p:nvPr>
        </p:nvSpPr>
        <p:spPr/>
        <p:txBody>
          <a:bodyPr/>
          <a:lstStyle/>
          <a:p>
            <a:r>
              <a:rPr lang="en-CA" dirty="0"/>
              <a:t>The data used in this project are</a:t>
            </a:r>
          </a:p>
          <a:p>
            <a:pPr lvl="1"/>
            <a:r>
              <a:rPr lang="en-CA" dirty="0"/>
              <a:t>Postal code and location information via Wikipedia</a:t>
            </a:r>
          </a:p>
          <a:p>
            <a:pPr marL="457200" lvl="1" indent="0">
              <a:buNone/>
            </a:pPr>
            <a:r>
              <a:rPr lang="en-CA" dirty="0"/>
              <a:t>	Link: </a:t>
            </a:r>
            <a:r>
              <a:rPr lang="en-CA" dirty="0">
                <a:hlinkClick r:id="rId2"/>
              </a:rPr>
              <a:t>https://en.wikipedia.org/wiki/List_of_postal_codes_of_Canada:_E</a:t>
            </a:r>
            <a:endParaRPr lang="en-CA" dirty="0"/>
          </a:p>
          <a:p>
            <a:pPr lvl="1"/>
            <a:r>
              <a:rPr lang="en-CA" dirty="0"/>
              <a:t>Latitudinal and Longitudinal data via </a:t>
            </a:r>
            <a:r>
              <a:rPr lang="en-CA" i="1" dirty="0" err="1"/>
              <a:t>urrlib</a:t>
            </a:r>
            <a:r>
              <a:rPr lang="en-CA" dirty="0"/>
              <a:t> and </a:t>
            </a:r>
            <a:r>
              <a:rPr lang="en-CA" i="1" dirty="0" err="1"/>
              <a:t>Nominatim</a:t>
            </a:r>
            <a:r>
              <a:rPr lang="en-CA" dirty="0"/>
              <a:t> modules in python</a:t>
            </a:r>
          </a:p>
          <a:p>
            <a:pPr lvl="1"/>
            <a:r>
              <a:rPr lang="en-CA" dirty="0"/>
              <a:t>Venues and venue information within 1.5k from each location using Foursquare API</a:t>
            </a:r>
          </a:p>
          <a:p>
            <a:r>
              <a:rPr lang="en-CA" dirty="0"/>
              <a:t>Multiple empty entries exist within these datasets, which were removed as part of the data cleansing process</a:t>
            </a:r>
          </a:p>
        </p:txBody>
      </p:sp>
    </p:spTree>
    <p:extLst>
      <p:ext uri="{BB962C8B-B14F-4D97-AF65-F5344CB8AC3E}">
        <p14:creationId xmlns:p14="http://schemas.microsoft.com/office/powerpoint/2010/main" val="3110858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789EBF-9FD5-4606-8890-028B3804F8F3}"/>
              </a:ext>
            </a:extLst>
          </p:cNvPr>
          <p:cNvSpPr>
            <a:spLocks noGrp="1"/>
          </p:cNvSpPr>
          <p:nvPr>
            <p:ph type="title"/>
          </p:nvPr>
        </p:nvSpPr>
        <p:spPr/>
        <p:txBody>
          <a:bodyPr/>
          <a:lstStyle/>
          <a:p>
            <a:r>
              <a:rPr lang="en-CA" dirty="0"/>
              <a:t>Methodology</a:t>
            </a:r>
          </a:p>
        </p:txBody>
      </p:sp>
      <p:sp>
        <p:nvSpPr>
          <p:cNvPr id="5" name="Text Placeholder 4">
            <a:extLst>
              <a:ext uri="{FF2B5EF4-FFF2-40B4-BE49-F238E27FC236}">
                <a16:creationId xmlns:a16="http://schemas.microsoft.com/office/drawing/2014/main" id="{1D425830-93B3-4391-882C-F509EC2FD3EB}"/>
              </a:ext>
            </a:extLst>
          </p:cNvPr>
          <p:cNvSpPr>
            <a:spLocks noGrp="1"/>
          </p:cNvSpPr>
          <p:nvPr>
            <p:ph type="body" idx="1"/>
          </p:nvPr>
        </p:nvSpPr>
        <p:spPr>
          <a:xfrm>
            <a:off x="1454238" y="3806195"/>
            <a:ext cx="9081682" cy="1527805"/>
          </a:xfrm>
        </p:spPr>
        <p:txBody>
          <a:bodyPr>
            <a:normAutofit/>
          </a:bodyPr>
          <a:lstStyle/>
          <a:p>
            <a:pPr marL="285750" indent="-285750">
              <a:buFont typeface="Arial" panose="020B0604020202020204" pitchFamily="34" charset="0"/>
              <a:buChar char="•"/>
            </a:pPr>
            <a:r>
              <a:rPr lang="en-CA" dirty="0"/>
              <a:t>Constructing the dataset</a:t>
            </a:r>
          </a:p>
          <a:p>
            <a:pPr marL="285750" indent="-285750">
              <a:buFont typeface="Arial" panose="020B0604020202020204" pitchFamily="34" charset="0"/>
              <a:buChar char="•"/>
            </a:pPr>
            <a:r>
              <a:rPr lang="en-CA" dirty="0"/>
              <a:t>Exploring the dataset</a:t>
            </a:r>
          </a:p>
          <a:p>
            <a:pPr marL="285750" indent="-285750">
              <a:buFont typeface="Arial" panose="020B0604020202020204" pitchFamily="34" charset="0"/>
              <a:buChar char="•"/>
            </a:pPr>
            <a:r>
              <a:rPr lang="en-CA" dirty="0"/>
              <a:t>Employing the K-Means Clustering technique</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3121175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5B3988-5609-42CB-9094-6F304397DE86}"/>
              </a:ext>
            </a:extLst>
          </p:cNvPr>
          <p:cNvSpPr>
            <a:spLocks noGrp="1"/>
          </p:cNvSpPr>
          <p:nvPr>
            <p:ph type="title"/>
          </p:nvPr>
        </p:nvSpPr>
        <p:spPr/>
        <p:txBody>
          <a:bodyPr/>
          <a:lstStyle/>
          <a:p>
            <a:r>
              <a:rPr lang="en-CA" dirty="0"/>
              <a:t>Constructing the dataset</a:t>
            </a:r>
          </a:p>
        </p:txBody>
      </p:sp>
      <p:sp>
        <p:nvSpPr>
          <p:cNvPr id="5" name="Content Placeholder 4">
            <a:extLst>
              <a:ext uri="{FF2B5EF4-FFF2-40B4-BE49-F238E27FC236}">
                <a16:creationId xmlns:a16="http://schemas.microsoft.com/office/drawing/2014/main" id="{78DB9C0F-F756-420D-A3D0-DD033F9C77EF}"/>
              </a:ext>
            </a:extLst>
          </p:cNvPr>
          <p:cNvSpPr>
            <a:spLocks noGrp="1"/>
          </p:cNvSpPr>
          <p:nvPr>
            <p:ph idx="1"/>
          </p:nvPr>
        </p:nvSpPr>
        <p:spPr/>
        <p:txBody>
          <a:bodyPr>
            <a:normAutofit fontScale="92500" lnSpcReduction="10000"/>
          </a:bodyPr>
          <a:lstStyle/>
          <a:p>
            <a:r>
              <a:rPr lang="en-CA" dirty="0"/>
              <a:t>Two datasets were formed in our project</a:t>
            </a:r>
          </a:p>
          <a:p>
            <a:pPr lvl="1"/>
            <a:r>
              <a:rPr lang="en-CA" i="1" u="sng" dirty="0" err="1"/>
              <a:t>Nb_data</a:t>
            </a:r>
            <a:r>
              <a:rPr lang="en-CA" i="1" dirty="0"/>
              <a:t>:</a:t>
            </a:r>
            <a:r>
              <a:rPr lang="en-CA" dirty="0"/>
              <a:t> Consists of postal code and location information merged with latitude and longitude 		information</a:t>
            </a:r>
          </a:p>
          <a:p>
            <a:pPr lvl="1"/>
            <a:r>
              <a:rPr lang="en-CA" i="1" dirty="0" err="1"/>
              <a:t>Final_venues</a:t>
            </a:r>
            <a:r>
              <a:rPr lang="en-CA" i="1" dirty="0"/>
              <a:t>: </a:t>
            </a:r>
            <a:r>
              <a:rPr lang="en-CA" dirty="0"/>
              <a:t>Consists of venues and information in each of the location</a:t>
            </a:r>
          </a:p>
          <a:p>
            <a:r>
              <a:rPr lang="en-CA" dirty="0"/>
              <a:t>To obtain the postal code and location information, web scraping tools and the </a:t>
            </a:r>
            <a:r>
              <a:rPr lang="en-CA" dirty="0" err="1"/>
              <a:t>BeautifulSoup</a:t>
            </a:r>
            <a:r>
              <a:rPr lang="en-CA" dirty="0"/>
              <a:t> module were employed on the link.</a:t>
            </a:r>
          </a:p>
          <a:p>
            <a:r>
              <a:rPr lang="en-CA" dirty="0"/>
              <a:t>We observe that there are 110 locations (without empty entries) considered in New Brunswick, with 1004 venues in total. </a:t>
            </a:r>
          </a:p>
          <a:p>
            <a:r>
              <a:rPr lang="en-CA" dirty="0"/>
              <a:t>There were 137 unique venue categories found.</a:t>
            </a:r>
          </a:p>
        </p:txBody>
      </p:sp>
    </p:spTree>
    <p:extLst>
      <p:ext uri="{BB962C8B-B14F-4D97-AF65-F5344CB8AC3E}">
        <p14:creationId xmlns:p14="http://schemas.microsoft.com/office/powerpoint/2010/main" val="3212346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C1FCC3E4-F15F-4D0C-AC6F-1E24E8F9E6CE}"/>
              </a:ext>
            </a:extLst>
          </p:cNvPr>
          <p:cNvSpPr>
            <a:spLocks noGrp="1"/>
          </p:cNvSpPr>
          <p:nvPr>
            <p:ph type="title"/>
          </p:nvPr>
        </p:nvSpPr>
        <p:spPr>
          <a:xfrm>
            <a:off x="1451580" y="804520"/>
            <a:ext cx="4176511" cy="1049235"/>
          </a:xfrm>
        </p:spPr>
        <p:txBody>
          <a:bodyPr>
            <a:normAutofit/>
          </a:bodyPr>
          <a:lstStyle/>
          <a:p>
            <a:r>
              <a:rPr lang="en-CA" dirty="0"/>
              <a:t>EXPLORING THE DATASET</a:t>
            </a:r>
          </a:p>
        </p:txBody>
      </p:sp>
      <p:sp>
        <p:nvSpPr>
          <p:cNvPr id="18" name="Rectangle 17">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Content Placeholder 7">
            <a:extLst>
              <a:ext uri="{FF2B5EF4-FFF2-40B4-BE49-F238E27FC236}">
                <a16:creationId xmlns:a16="http://schemas.microsoft.com/office/drawing/2014/main" id="{6E462427-4118-439C-8868-8B41555952FB}"/>
              </a:ext>
            </a:extLst>
          </p:cNvPr>
          <p:cNvSpPr>
            <a:spLocks noGrp="1"/>
          </p:cNvSpPr>
          <p:nvPr>
            <p:ph idx="1"/>
          </p:nvPr>
        </p:nvSpPr>
        <p:spPr>
          <a:xfrm>
            <a:off x="1451581" y="2015733"/>
            <a:ext cx="3963699" cy="1413268"/>
          </a:xfrm>
        </p:spPr>
        <p:txBody>
          <a:bodyPr>
            <a:normAutofit/>
          </a:bodyPr>
          <a:lstStyle/>
          <a:p>
            <a:r>
              <a:rPr lang="en-CA" dirty="0"/>
              <a:t>We obtained the map of New Brunswick with the locations marked, to observe our data.</a:t>
            </a:r>
          </a:p>
        </p:txBody>
      </p:sp>
      <p:pic>
        <p:nvPicPr>
          <p:cNvPr id="9" name="Picture 8">
            <a:extLst>
              <a:ext uri="{FF2B5EF4-FFF2-40B4-BE49-F238E27FC236}">
                <a16:creationId xmlns:a16="http://schemas.microsoft.com/office/drawing/2014/main" id="{66E46C6D-B907-40B6-A286-D8579BFC9438}"/>
              </a:ext>
            </a:extLst>
          </p:cNvPr>
          <p:cNvPicPr/>
          <p:nvPr/>
        </p:nvPicPr>
        <p:blipFill>
          <a:blip r:embed="rId2"/>
          <a:stretch>
            <a:fillRect/>
          </a:stretch>
        </p:blipFill>
        <p:spPr>
          <a:xfrm>
            <a:off x="6153457" y="805583"/>
            <a:ext cx="4842350" cy="4660762"/>
          </a:xfrm>
          <a:prstGeom prst="rect">
            <a:avLst/>
          </a:prstGeom>
        </p:spPr>
      </p:pic>
      <p:pic>
        <p:nvPicPr>
          <p:cNvPr id="20" name="Picture 19">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2" name="Straight Connector 21">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2627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11B1E3FD-34A4-4470-879B-1692485A3017}"/>
              </a:ext>
            </a:extLst>
          </p:cNvPr>
          <p:cNvSpPr>
            <a:spLocks noGrp="1"/>
          </p:cNvSpPr>
          <p:nvPr>
            <p:ph type="title"/>
          </p:nvPr>
        </p:nvSpPr>
        <p:spPr>
          <a:xfrm>
            <a:off x="1451580" y="804520"/>
            <a:ext cx="4176511" cy="1049235"/>
          </a:xfrm>
        </p:spPr>
        <p:txBody>
          <a:bodyPr>
            <a:normAutofit/>
          </a:bodyPr>
          <a:lstStyle/>
          <a:p>
            <a:r>
              <a:rPr lang="en-CA" dirty="0"/>
              <a:t>Employing k-means clustering</a:t>
            </a:r>
          </a:p>
        </p:txBody>
      </p:sp>
      <p:sp>
        <p:nvSpPr>
          <p:cNvPr id="13" name="Rectangle 1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90F8F287-095E-4497-98E4-AE8C9D518D08}"/>
              </a:ext>
            </a:extLst>
          </p:cNvPr>
          <p:cNvSpPr>
            <a:spLocks noGrp="1"/>
          </p:cNvSpPr>
          <p:nvPr>
            <p:ph idx="1"/>
          </p:nvPr>
        </p:nvSpPr>
        <p:spPr>
          <a:xfrm>
            <a:off x="1451581" y="2015732"/>
            <a:ext cx="4172212" cy="3450613"/>
          </a:xfrm>
        </p:spPr>
        <p:txBody>
          <a:bodyPr>
            <a:normAutofit/>
          </a:bodyPr>
          <a:lstStyle/>
          <a:p>
            <a:r>
              <a:rPr lang="en-CA" dirty="0"/>
              <a:t>Before we move to the clustering technique, we create a dataset that can be used for clustering purposes</a:t>
            </a:r>
          </a:p>
          <a:p>
            <a:r>
              <a:rPr lang="en-CA" dirty="0"/>
              <a:t>On the side is a sample of the dataset to illustrate the purpose. Here, </a:t>
            </a:r>
            <a:r>
              <a:rPr lang="en-CA" i="1" dirty="0"/>
              <a:t>Convenience Store</a:t>
            </a:r>
            <a:r>
              <a:rPr lang="en-CA" dirty="0"/>
              <a:t> represents the average score of convenience store occurrences in the area</a:t>
            </a:r>
          </a:p>
        </p:txBody>
      </p:sp>
      <p:pic>
        <p:nvPicPr>
          <p:cNvPr id="4" name="Picture 3">
            <a:extLst>
              <a:ext uri="{FF2B5EF4-FFF2-40B4-BE49-F238E27FC236}">
                <a16:creationId xmlns:a16="http://schemas.microsoft.com/office/drawing/2014/main" id="{EDC126AC-608F-4C31-B5D4-BC8B56CFE1AC}"/>
              </a:ext>
            </a:extLst>
          </p:cNvPr>
          <p:cNvPicPr/>
          <p:nvPr/>
        </p:nvPicPr>
        <p:blipFill>
          <a:blip r:embed="rId2"/>
          <a:stretch>
            <a:fillRect/>
          </a:stretch>
        </p:blipFill>
        <p:spPr>
          <a:xfrm>
            <a:off x="6094411" y="1578902"/>
            <a:ext cx="4960442" cy="3114123"/>
          </a:xfrm>
          <a:prstGeom prst="rect">
            <a:avLst/>
          </a:prstGeom>
        </p:spPr>
      </p:pic>
      <p:pic>
        <p:nvPicPr>
          <p:cNvPr id="15" name="Picture 1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283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B1E3FD-34A4-4470-879B-1692485A3017}"/>
              </a:ext>
            </a:extLst>
          </p:cNvPr>
          <p:cNvSpPr>
            <a:spLocks noGrp="1"/>
          </p:cNvSpPr>
          <p:nvPr>
            <p:ph type="title"/>
          </p:nvPr>
        </p:nvSpPr>
        <p:spPr>
          <a:xfrm>
            <a:off x="1451580" y="804519"/>
            <a:ext cx="4325112" cy="1049235"/>
          </a:xfrm>
        </p:spPr>
        <p:txBody>
          <a:bodyPr>
            <a:normAutofit/>
          </a:bodyPr>
          <a:lstStyle/>
          <a:p>
            <a:r>
              <a:rPr lang="en-CA" sz="2800"/>
              <a:t>Employing k-means clustering</a:t>
            </a:r>
          </a:p>
        </p:txBody>
      </p:sp>
      <p:cxnSp>
        <p:nvCxnSpPr>
          <p:cNvPr id="17" name="Straight Connector 16">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43251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9" name="Rectangle 18">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90F8F287-095E-4497-98E4-AE8C9D518D08}"/>
              </a:ext>
            </a:extLst>
          </p:cNvPr>
          <p:cNvSpPr>
            <a:spLocks noGrp="1"/>
          </p:cNvSpPr>
          <p:nvPr>
            <p:ph idx="1"/>
          </p:nvPr>
        </p:nvSpPr>
        <p:spPr>
          <a:xfrm>
            <a:off x="1451579" y="2015732"/>
            <a:ext cx="4325113" cy="4074172"/>
          </a:xfrm>
        </p:spPr>
        <p:txBody>
          <a:bodyPr>
            <a:normAutofit/>
          </a:bodyPr>
          <a:lstStyle/>
          <a:p>
            <a:r>
              <a:rPr lang="en-CA" dirty="0"/>
              <a:t>We use the Distortion Score Elbow technique to obtain the optimal number of clusters required.</a:t>
            </a:r>
          </a:p>
          <a:p>
            <a:r>
              <a:rPr lang="en-CA" dirty="0"/>
              <a:t>From the plot, we can observe that the optimal number of clusters (K) is 4.</a:t>
            </a:r>
          </a:p>
          <a:p>
            <a:r>
              <a:rPr lang="en-CA" dirty="0"/>
              <a:t>Now we have prepared the necessary inputs, we perform the clustering technique and obtain our clusters</a:t>
            </a:r>
          </a:p>
        </p:txBody>
      </p:sp>
      <p:pic>
        <p:nvPicPr>
          <p:cNvPr id="10" name="Picture 9">
            <a:extLst>
              <a:ext uri="{FF2B5EF4-FFF2-40B4-BE49-F238E27FC236}">
                <a16:creationId xmlns:a16="http://schemas.microsoft.com/office/drawing/2014/main" id="{7491306D-1A68-4F33-868D-4B059489065F}"/>
              </a:ext>
            </a:extLst>
          </p:cNvPr>
          <p:cNvPicPr/>
          <p:nvPr/>
        </p:nvPicPr>
        <p:blipFill>
          <a:blip r:embed="rId2"/>
          <a:stretch>
            <a:fillRect/>
          </a:stretch>
        </p:blipFill>
        <p:spPr>
          <a:xfrm>
            <a:off x="6417733" y="1969130"/>
            <a:ext cx="4637119" cy="2956163"/>
          </a:xfrm>
          <a:prstGeom prst="rect">
            <a:avLst/>
          </a:prstGeom>
        </p:spPr>
      </p:pic>
    </p:spTree>
    <p:extLst>
      <p:ext uri="{BB962C8B-B14F-4D97-AF65-F5344CB8AC3E}">
        <p14:creationId xmlns:p14="http://schemas.microsoft.com/office/powerpoint/2010/main" val="3446697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2" name="Picture 31">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8" name="Rectangle 37">
            <a:extLst>
              <a:ext uri="{FF2B5EF4-FFF2-40B4-BE49-F238E27FC236}">
                <a16:creationId xmlns:a16="http://schemas.microsoft.com/office/drawing/2014/main" id="{A27F90C0-6841-4262-975F-D9C3AB50C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2AE7EF9-769D-42F9-9430-F2DF739C9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B625538-D97C-42D0-A745-C71952D90D10}"/>
              </a:ext>
            </a:extLst>
          </p:cNvPr>
          <p:cNvSpPr>
            <a:spLocks noGrp="1"/>
          </p:cNvSpPr>
          <p:nvPr>
            <p:ph type="title"/>
          </p:nvPr>
        </p:nvSpPr>
        <p:spPr>
          <a:xfrm>
            <a:off x="628619" y="1099050"/>
            <a:ext cx="4172213" cy="3152742"/>
          </a:xfrm>
        </p:spPr>
        <p:txBody>
          <a:bodyPr vert="horz" lIns="91440" tIns="45720" rIns="91440" bIns="45720" rtlCol="0" anchor="ctr">
            <a:normAutofit/>
          </a:bodyPr>
          <a:lstStyle/>
          <a:p>
            <a:r>
              <a:rPr lang="en-US" dirty="0"/>
              <a:t>Clustered map of new Brunswick</a:t>
            </a:r>
          </a:p>
        </p:txBody>
      </p:sp>
      <p:pic>
        <p:nvPicPr>
          <p:cNvPr id="4" name="Picture 3">
            <a:extLst>
              <a:ext uri="{FF2B5EF4-FFF2-40B4-BE49-F238E27FC236}">
                <a16:creationId xmlns:a16="http://schemas.microsoft.com/office/drawing/2014/main" id="{ED0B29D3-2761-4E14-AAEF-320022156EF2}"/>
              </a:ext>
            </a:extLst>
          </p:cNvPr>
          <p:cNvPicPr/>
          <p:nvPr/>
        </p:nvPicPr>
        <p:blipFill>
          <a:blip r:embed="rId3"/>
          <a:stretch>
            <a:fillRect/>
          </a:stretch>
        </p:blipFill>
        <p:spPr>
          <a:xfrm>
            <a:off x="6094411" y="891364"/>
            <a:ext cx="4960442" cy="4489199"/>
          </a:xfrm>
          <a:prstGeom prst="rect">
            <a:avLst/>
          </a:prstGeom>
        </p:spPr>
      </p:pic>
      <p:pic>
        <p:nvPicPr>
          <p:cNvPr id="42" name="Picture 41">
            <a:extLst>
              <a:ext uri="{FF2B5EF4-FFF2-40B4-BE49-F238E27FC236}">
                <a16:creationId xmlns:a16="http://schemas.microsoft.com/office/drawing/2014/main" id="{511E2EF0-3BCB-402C-B2C1-C6FC2BA7443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4" name="Straight Connector 43">
            <a:extLst>
              <a:ext uri="{FF2B5EF4-FFF2-40B4-BE49-F238E27FC236}">
                <a16:creationId xmlns:a16="http://schemas.microsoft.com/office/drawing/2014/main" id="{BF68608F-34C2-43D6-84DB-5A870495E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499785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707</TotalTime>
  <Words>757</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Gill Sans MT</vt:lpstr>
      <vt:lpstr>Gallery</vt:lpstr>
      <vt:lpstr>Analyzing the various regions in New Brunswick for Starting a Convenience Store </vt:lpstr>
      <vt:lpstr>Introduction</vt:lpstr>
      <vt:lpstr>Data acquisition</vt:lpstr>
      <vt:lpstr>Methodology</vt:lpstr>
      <vt:lpstr>Constructing the dataset</vt:lpstr>
      <vt:lpstr>EXPLORING THE DATASET</vt:lpstr>
      <vt:lpstr>Employing k-means clustering</vt:lpstr>
      <vt:lpstr>Employing k-means clustering</vt:lpstr>
      <vt:lpstr>Clustered map of new Brunswick</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various regions in New Brunswick for Starting a Convenience Store</dc:title>
  <dc:creator>Vinayak Menon</dc:creator>
  <cp:lastModifiedBy>Vinayak Menon</cp:lastModifiedBy>
  <cp:revision>6</cp:revision>
  <dcterms:created xsi:type="dcterms:W3CDTF">2021-04-14T08:33:14Z</dcterms:created>
  <dcterms:modified xsi:type="dcterms:W3CDTF">2021-04-14T20:20:16Z</dcterms:modified>
</cp:coreProperties>
</file>