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5"/>
  </p:notesMasterIdLst>
  <p:sldIdLst>
    <p:sldId id="317" r:id="rId2"/>
    <p:sldId id="257" r:id="rId3"/>
    <p:sldId id="259" r:id="rId4"/>
    <p:sldId id="319" r:id="rId5"/>
    <p:sldId id="321" r:id="rId6"/>
    <p:sldId id="322" r:id="rId7"/>
    <p:sldId id="324" r:id="rId8"/>
    <p:sldId id="325" r:id="rId9"/>
    <p:sldId id="326" r:id="rId10"/>
    <p:sldId id="327" r:id="rId11"/>
    <p:sldId id="348"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277" r:id="rId30"/>
    <p:sldId id="345" r:id="rId31"/>
    <p:sldId id="346" r:id="rId32"/>
    <p:sldId id="278" r:id="rId33"/>
    <p:sldId id="34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48589"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9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04859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48592"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9" name="Group 3"/>
          <p:cNvGrpSpPr/>
          <p:nvPr/>
        </p:nvGrpSpPr>
        <p:grpSpPr>
          <a:xfrm>
            <a:off x="5250180" y="1267730"/>
            <a:ext cx="1691640" cy="645295"/>
            <a:chOff x="5318306" y="1386268"/>
            <a:chExt cx="1567331" cy="645295"/>
          </a:xfrm>
        </p:grpSpPr>
        <p:cxnSp>
          <p:nvCxnSpPr>
            <p:cNvPr id="3145728" name="Straight Connector 16"/>
            <p:cNvCxnSpPr>
              <a:cxnSpLocks/>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7"/>
            <p:cNvCxnSpPr>
              <a:cxnSpLocks/>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93"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1048594"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95"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4/26/2023</a:t>
            </a:fld>
            <a:endParaRPr lang="en-US" dirty="0"/>
          </a:p>
        </p:txBody>
      </p:sp>
      <p:sp>
        <p:nvSpPr>
          <p:cNvPr id="1048596"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1048597"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4" name="Title 1"/>
          <p:cNvSpPr>
            <a:spLocks noGrp="1"/>
          </p:cNvSpPr>
          <p:nvPr>
            <p:ph type="title"/>
          </p:nvPr>
        </p:nvSpPr>
        <p:spPr/>
        <p:txBody>
          <a:bodyPr/>
          <a:lstStyle/>
          <a:p>
            <a:r>
              <a:rPr lang="en-US"/>
              <a:t>Click to edit Master title style</a:t>
            </a:r>
            <a:endParaRPr lang="en-US" dirty="0"/>
          </a:p>
        </p:txBody>
      </p:sp>
      <p:sp>
        <p:nvSpPr>
          <p:cNvPr id="1048625"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6" name="Date Placeholder 3"/>
          <p:cNvSpPr>
            <a:spLocks noGrp="1"/>
          </p:cNvSpPr>
          <p:nvPr>
            <p:ph type="dt" sz="half" idx="10"/>
          </p:nvPr>
        </p:nvSpPr>
        <p:spPr/>
        <p:txBody>
          <a:bodyPr/>
          <a:lstStyle/>
          <a:p>
            <a:fld id="{D11A6AA8-A04B-4104-9AE2-BD48D340E27F}" type="datetimeFigureOut">
              <a:rPr lang="en-US" dirty="0"/>
              <a:t>4/26/2023</a:t>
            </a:fld>
            <a:endParaRPr lang="en-US" dirty="0"/>
          </a:p>
        </p:txBody>
      </p:sp>
      <p:sp>
        <p:nvSpPr>
          <p:cNvPr id="1048627" name="Footer Placeholder 4"/>
          <p:cNvSpPr>
            <a:spLocks noGrp="1"/>
          </p:cNvSpPr>
          <p:nvPr>
            <p:ph type="ftr" sz="quarter" idx="11"/>
          </p:nvPr>
        </p:nvSpPr>
        <p:spPr/>
        <p:txBody>
          <a:bodyPr/>
          <a:lstStyle/>
          <a:p>
            <a:endParaRPr lang="en-US" dirty="0"/>
          </a:p>
        </p:txBody>
      </p:sp>
      <p:sp>
        <p:nvSpPr>
          <p:cNvPr id="1048628"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9"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1048620"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B4E0BF79-FAC6-4A96-8DE1-F7B82E2E1652}" type="datetimeFigureOut">
              <a:rPr lang="en-US" dirty="0"/>
              <a:t>4/26/2023</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2" name="Title 1"/>
          <p:cNvSpPr>
            <a:spLocks noGrp="1"/>
          </p:cNvSpPr>
          <p:nvPr>
            <p:ph type="title"/>
          </p:nvPr>
        </p:nvSpPr>
        <p:spPr/>
        <p:txBody>
          <a:bodyPr/>
          <a:lstStyle/>
          <a:p>
            <a:r>
              <a:rPr lang="en-US"/>
              <a:t>Click to edit Master title style</a:t>
            </a:r>
            <a:endParaRPr lang="en-US" dirty="0"/>
          </a:p>
        </p:txBody>
      </p:sp>
      <p:sp>
        <p:nvSpPr>
          <p:cNvPr id="104858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4" name="Date Placeholder 6"/>
          <p:cNvSpPr>
            <a:spLocks noGrp="1"/>
          </p:cNvSpPr>
          <p:nvPr>
            <p:ph type="dt" sz="half" idx="10"/>
          </p:nvPr>
        </p:nvSpPr>
        <p:spPr/>
        <p:txBody>
          <a:bodyPr/>
          <a:lstStyle/>
          <a:p>
            <a:fld id="{82FF5DD9-2C52-442D-92E2-8072C0C3D7CD}" type="datetimeFigureOut">
              <a:rPr lang="en-US" dirty="0"/>
              <a:t>4/26/2023</a:t>
            </a:fld>
            <a:endParaRPr lang="en-US" dirty="0"/>
          </a:p>
        </p:txBody>
      </p:sp>
      <p:sp>
        <p:nvSpPr>
          <p:cNvPr id="1048585" name="Footer Placeholder 7"/>
          <p:cNvSpPr>
            <a:spLocks noGrp="1"/>
          </p:cNvSpPr>
          <p:nvPr>
            <p:ph type="ftr" sz="quarter" idx="11"/>
          </p:nvPr>
        </p:nvSpPr>
        <p:spPr/>
        <p:txBody>
          <a:bodyPr/>
          <a:lstStyle/>
          <a:p>
            <a:endParaRPr lang="en-US" dirty="0"/>
          </a:p>
        </p:txBody>
      </p:sp>
      <p:sp>
        <p:nvSpPr>
          <p:cNvPr id="1048586"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1048607"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08"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048609"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04861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5" name="Group 30"/>
          <p:cNvGrpSpPr/>
          <p:nvPr/>
        </p:nvGrpSpPr>
        <p:grpSpPr>
          <a:xfrm>
            <a:off x="5250180" y="1267730"/>
            <a:ext cx="1691640" cy="645295"/>
            <a:chOff x="5318306" y="1386268"/>
            <a:chExt cx="1567331" cy="645295"/>
          </a:xfrm>
        </p:grpSpPr>
        <p:cxnSp>
          <p:nvCxnSpPr>
            <p:cNvPr id="3145731" name="Straight Connector 31"/>
            <p:cNvCxnSpPr>
              <a:cxnSpLocks/>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a:cxnSpLocks/>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33"/>
            <p:cNvCxnSpPr>
              <a:cxnSpLocks/>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11"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1048612"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13"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4/26/2023</a:t>
            </a:fld>
            <a:endParaRPr lang="en-US" dirty="0"/>
          </a:p>
        </p:txBody>
      </p:sp>
      <p:sp>
        <p:nvSpPr>
          <p:cNvPr id="1048614" name="Footer Placeholder 4"/>
          <p:cNvSpPr>
            <a:spLocks noGrp="1"/>
          </p:cNvSpPr>
          <p:nvPr>
            <p:ph type="ftr" sz="quarter" idx="11"/>
          </p:nvPr>
        </p:nvSpPr>
        <p:spPr>
          <a:xfrm>
            <a:off x="1453553" y="5211060"/>
            <a:ext cx="5907024" cy="228600"/>
          </a:xfrm>
        </p:spPr>
        <p:txBody>
          <a:bodyPr/>
          <a:lstStyle>
            <a:lvl1pPr algn="l"/>
          </a:lstStyle>
          <a:p>
            <a:endParaRPr lang="en-US" dirty="0"/>
          </a:p>
        </p:txBody>
      </p:sp>
      <p:sp>
        <p:nvSpPr>
          <p:cNvPr id="1048615"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1" name="Title 7"/>
          <p:cNvSpPr>
            <a:spLocks noGrp="1"/>
          </p:cNvSpPr>
          <p:nvPr>
            <p:ph type="title"/>
          </p:nvPr>
        </p:nvSpPr>
        <p:spPr/>
        <p:txBody>
          <a:bodyPr/>
          <a:lstStyle/>
          <a:p>
            <a:r>
              <a:rPr lang="en-US"/>
              <a:t>Click to edit Master title style</a:t>
            </a:r>
            <a:endParaRPr lang="en-US" dirty="0"/>
          </a:p>
        </p:txBody>
      </p:sp>
      <p:sp>
        <p:nvSpPr>
          <p:cNvPr id="1048602"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3"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04" name="Date Placeholder 4"/>
          <p:cNvSpPr>
            <a:spLocks noGrp="1"/>
          </p:cNvSpPr>
          <p:nvPr>
            <p:ph type="dt" sz="half" idx="10"/>
          </p:nvPr>
        </p:nvSpPr>
        <p:spPr/>
        <p:txBody>
          <a:bodyPr/>
          <a:lstStyle/>
          <a:p>
            <a:fld id="{DBD3D6FB-79CC-4683-A046-BBE785BA1BED}" type="datetimeFigureOut">
              <a:rPr lang="en-US" dirty="0"/>
              <a:t>4/26/2023</a:t>
            </a:fld>
            <a:endParaRPr lang="en-US" dirty="0"/>
          </a:p>
        </p:txBody>
      </p:sp>
      <p:sp>
        <p:nvSpPr>
          <p:cNvPr id="1048605" name="Footer Placeholder 5"/>
          <p:cNvSpPr>
            <a:spLocks noGrp="1"/>
          </p:cNvSpPr>
          <p:nvPr>
            <p:ph type="ftr" sz="quarter" idx="11"/>
          </p:nvPr>
        </p:nvSpPr>
        <p:spPr/>
        <p:txBody>
          <a:bodyPr/>
          <a:lstStyle/>
          <a:p>
            <a:endParaRPr lang="en-US" dirty="0"/>
          </a:p>
        </p:txBody>
      </p:sp>
      <p:sp>
        <p:nvSpPr>
          <p:cNvPr id="1048606"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p:txBody>
          <a:bodyPr/>
          <a:lstStyle/>
          <a:p>
            <a:r>
              <a:rPr lang="en-US"/>
              <a:t>Click to edit Master title style</a:t>
            </a:r>
            <a:endParaRPr lang="en-US" dirty="0"/>
          </a:p>
        </p:txBody>
      </p:sp>
      <p:sp>
        <p:nvSpPr>
          <p:cNvPr id="1048651"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52"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3"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54"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Date Placeholder 6"/>
          <p:cNvSpPr>
            <a:spLocks noGrp="1"/>
          </p:cNvSpPr>
          <p:nvPr>
            <p:ph type="dt" sz="half" idx="10"/>
          </p:nvPr>
        </p:nvSpPr>
        <p:spPr/>
        <p:txBody>
          <a:bodyPr/>
          <a:lstStyle/>
          <a:p>
            <a:fld id="{9512B3E8-48F1-4B23-8498-D8A04A81EC9C}" type="datetimeFigureOut">
              <a:rPr lang="en-US" dirty="0"/>
              <a:t>4/26/2023</a:t>
            </a:fld>
            <a:endParaRPr lang="en-US" dirty="0"/>
          </a:p>
        </p:txBody>
      </p:sp>
      <p:sp>
        <p:nvSpPr>
          <p:cNvPr id="1048656" name="Footer Placeholder 7"/>
          <p:cNvSpPr>
            <a:spLocks noGrp="1"/>
          </p:cNvSpPr>
          <p:nvPr>
            <p:ph type="ftr" sz="quarter" idx="11"/>
          </p:nvPr>
        </p:nvSpPr>
        <p:spPr/>
        <p:txBody>
          <a:bodyPr/>
          <a:lstStyle/>
          <a:p>
            <a:endParaRPr lang="en-US" dirty="0"/>
          </a:p>
        </p:txBody>
      </p:sp>
      <p:sp>
        <p:nvSpPr>
          <p:cNvPr id="1048657"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US" dirty="0"/>
          </a:p>
        </p:txBody>
      </p:sp>
      <p:sp>
        <p:nvSpPr>
          <p:cNvPr id="1048630" name="Date Placeholder 2"/>
          <p:cNvSpPr>
            <a:spLocks noGrp="1"/>
          </p:cNvSpPr>
          <p:nvPr>
            <p:ph type="dt" sz="half" idx="10"/>
          </p:nvPr>
        </p:nvSpPr>
        <p:spPr/>
        <p:txBody>
          <a:bodyPr/>
          <a:lstStyle/>
          <a:p>
            <a:fld id="{10B90D90-AA62-404D-A741-635B4370F9CB}" type="datetimeFigureOut">
              <a:rPr lang="en-US" dirty="0"/>
              <a:t>4/26/2023</a:t>
            </a:fld>
            <a:endParaRPr lang="en-US" dirty="0"/>
          </a:p>
        </p:txBody>
      </p:sp>
      <p:sp>
        <p:nvSpPr>
          <p:cNvPr id="1048631" name="Footer Placeholder 3"/>
          <p:cNvSpPr>
            <a:spLocks noGrp="1"/>
          </p:cNvSpPr>
          <p:nvPr>
            <p:ph type="ftr" sz="quarter" idx="11"/>
          </p:nvPr>
        </p:nvSpPr>
        <p:spPr/>
        <p:txBody>
          <a:bodyPr/>
          <a:lstStyle/>
          <a:p>
            <a:endParaRPr lang="en-US" dirty="0"/>
          </a:p>
        </p:txBody>
      </p:sp>
      <p:sp>
        <p:nvSpPr>
          <p:cNvPr id="1048632"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6" name="Date Placeholder 1"/>
          <p:cNvSpPr>
            <a:spLocks noGrp="1"/>
          </p:cNvSpPr>
          <p:nvPr>
            <p:ph type="dt" sz="half" idx="10"/>
          </p:nvPr>
        </p:nvSpPr>
        <p:spPr/>
        <p:txBody>
          <a:bodyPr/>
          <a:lstStyle/>
          <a:p>
            <a:fld id="{A57002E4-6836-46D1-9DBB-3C27C0DD3A89}" type="datetimeFigureOut">
              <a:rPr lang="en-US" dirty="0"/>
              <a:t>4/26/2023</a:t>
            </a:fld>
            <a:endParaRPr lang="en-US" dirty="0"/>
          </a:p>
        </p:txBody>
      </p:sp>
      <p:sp>
        <p:nvSpPr>
          <p:cNvPr id="1048617" name="Footer Placeholder 2"/>
          <p:cNvSpPr>
            <a:spLocks noGrp="1"/>
          </p:cNvSpPr>
          <p:nvPr>
            <p:ph type="ftr" sz="quarter" idx="11"/>
          </p:nvPr>
        </p:nvSpPr>
        <p:spPr/>
        <p:txBody>
          <a:bodyPr/>
          <a:lstStyle/>
          <a:p>
            <a:endParaRPr lang="en-US" dirty="0"/>
          </a:p>
        </p:txBody>
      </p:sp>
      <p:sp>
        <p:nvSpPr>
          <p:cNvPr id="1048618"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41"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2"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3"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1048644"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5"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46" name="Date Placeholder 7"/>
          <p:cNvSpPr>
            <a:spLocks noGrp="1"/>
          </p:cNvSpPr>
          <p:nvPr>
            <p:ph type="dt" sz="half" idx="10"/>
          </p:nvPr>
        </p:nvSpPr>
        <p:spPr/>
        <p:txBody>
          <a:bodyPr/>
          <a:lstStyle/>
          <a:p>
            <a:fld id="{1CF131DD-A141-4471-BCF9-C6073EDD7E20}" type="datetimeFigureOut">
              <a:rPr lang="en-US" dirty="0"/>
              <a:t>4/26/2023</a:t>
            </a:fld>
            <a:endParaRPr lang="en-US" dirty="0"/>
          </a:p>
        </p:txBody>
      </p:sp>
      <p:sp>
        <p:nvSpPr>
          <p:cNvPr id="1048647" name="Footer Placeholder 8"/>
          <p:cNvSpPr>
            <a:spLocks noGrp="1"/>
          </p:cNvSpPr>
          <p:nvPr>
            <p:ph type="ftr" sz="quarter" idx="11"/>
          </p:nvPr>
        </p:nvSpPr>
        <p:spPr/>
        <p:txBody>
          <a:bodyPr/>
          <a:lstStyle>
            <a:lvl1pPr algn="r"/>
          </a:lstStyle>
          <a:p>
            <a:endParaRPr lang="en-US" dirty="0"/>
          </a:p>
        </p:txBody>
      </p:sp>
      <p:sp>
        <p:nvSpPr>
          <p:cNvPr id="1048648"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t>‹#›</a:t>
            </a:fld>
            <a:endParaRPr lang="en-US" dirty="0"/>
          </a:p>
        </p:txBody>
      </p:sp>
      <p:sp>
        <p:nvSpPr>
          <p:cNvPr id="1048649"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33"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4"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1048635"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36"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37"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4/26/2023</a:t>
            </a:fld>
            <a:endParaRPr lang="en-US" dirty="0"/>
          </a:p>
        </p:txBody>
      </p:sp>
      <p:sp>
        <p:nvSpPr>
          <p:cNvPr id="1048638"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1048639"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t>‹#›</a:t>
            </a:fld>
            <a:endParaRPr lang="en-US" dirty="0"/>
          </a:p>
        </p:txBody>
      </p:sp>
      <p:sp>
        <p:nvSpPr>
          <p:cNvPr id="104864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048577"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8"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9"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4/26/2023</a:t>
            </a:fld>
            <a:endParaRPr lang="en-US" dirty="0"/>
          </a:p>
        </p:txBody>
      </p:sp>
      <p:sp>
        <p:nvSpPr>
          <p:cNvPr id="1048580"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1048581"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itle 1048586"/>
          <p:cNvSpPr>
            <a:spLocks noGrp="1"/>
          </p:cNvSpPr>
          <p:nvPr>
            <p:ph type="title"/>
          </p:nvPr>
        </p:nvSpPr>
        <p:spPr>
          <a:xfrm>
            <a:off x="914400" y="642594"/>
            <a:ext cx="10210800" cy="2365411"/>
          </a:xfrm>
        </p:spPr>
        <p:txBody>
          <a:bodyPr/>
          <a:lstStyle/>
          <a:p>
            <a:r>
              <a:rPr lang="en-US" altLang="en-IN" sz="5500" b="1" i="1" u="sng" dirty="0"/>
              <a:t>NUMBER  SYSTEM      CONVERTER</a:t>
            </a:r>
            <a:endParaRPr lang="en-IN" sz="5500" b="1" i="1" u="sng" dirty="0"/>
          </a:p>
        </p:txBody>
      </p:sp>
      <p:sp>
        <p:nvSpPr>
          <p:cNvPr id="1048588" name="Content Placeholder 1048587"/>
          <p:cNvSpPr>
            <a:spLocks noGrp="1"/>
          </p:cNvSpPr>
          <p:nvPr>
            <p:ph idx="1"/>
          </p:nvPr>
        </p:nvSpPr>
        <p:spPr>
          <a:xfrm>
            <a:off x="762000" y="990600"/>
            <a:ext cx="10363200" cy="5044440"/>
          </a:xfrm>
        </p:spPr>
        <p:txBody>
          <a:bodyPr/>
          <a:lstStyle/>
          <a:p>
            <a:pPr marL="0" indent="0">
              <a:buNone/>
            </a:pPr>
            <a:endParaRPr lang="en-IN" dirty="0"/>
          </a:p>
          <a:p>
            <a:endParaRPr lang="en-IN" dirty="0"/>
          </a:p>
          <a:p>
            <a:r>
              <a:rPr lang="en-IN" dirty="0"/>
              <a:t>      </a:t>
            </a:r>
          </a:p>
          <a:p>
            <a:endParaRPr lang="en-IN" dirty="0"/>
          </a:p>
          <a:p>
            <a:endParaRPr lang="en-IN" dirty="0"/>
          </a:p>
          <a:p>
            <a:endParaRPr lang="en-IN" dirty="0"/>
          </a:p>
          <a:p>
            <a:endParaRPr lang="en-IN" dirty="0"/>
          </a:p>
          <a:p>
            <a:pPr marL="0" indent="0">
              <a:buNone/>
            </a:pPr>
            <a:r>
              <a:rPr lang="en-IN" dirty="0"/>
              <a:t>                                                       BY</a:t>
            </a:r>
          </a:p>
          <a:p>
            <a:pPr marL="0" indent="0">
              <a:buNone/>
            </a:pPr>
            <a:r>
              <a:rPr lang="en-IN" dirty="0"/>
              <a:t>                                                            BADDAM PRUTHVIDHAR REDDY</a:t>
            </a:r>
          </a:p>
          <a:p>
            <a:pPr marL="0" indent="0">
              <a:buNone/>
            </a:pPr>
            <a:r>
              <a:rPr lang="en-IN" dirty="0"/>
              <a:t>                                                             BODEDDULA JEEVAN REDDY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Picture 2097163"/>
          <p:cNvPicPr>
            <a:picLocks/>
          </p:cNvPicPr>
          <p:nvPr/>
        </p:nvPicPr>
        <p:blipFill>
          <a:blip r:embed="rId2"/>
          <a:stretch>
            <a:fillRect/>
          </a:stretch>
        </p:blipFill>
        <p:spPr>
          <a:xfrm>
            <a:off x="1425645" y="534222"/>
            <a:ext cx="9134455" cy="59310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B4B2-7A0F-A6CC-6442-76CC21C277D3}"/>
              </a:ext>
            </a:extLst>
          </p:cNvPr>
          <p:cNvSpPr>
            <a:spLocks noGrp="1"/>
          </p:cNvSpPr>
          <p:nvPr>
            <p:ph type="title"/>
          </p:nvPr>
        </p:nvSpPr>
        <p:spPr/>
        <p:txBody>
          <a:bodyPr/>
          <a:lstStyle/>
          <a:p>
            <a:r>
              <a:rPr lang="en-US" dirty="0"/>
              <a:t>FLOW DIAGRAM</a:t>
            </a:r>
            <a:endParaRPr lang="en-IN" dirty="0"/>
          </a:p>
        </p:txBody>
      </p:sp>
      <p:pic>
        <p:nvPicPr>
          <p:cNvPr id="4" name="Content Placeholder 4">
            <a:extLst>
              <a:ext uri="{FF2B5EF4-FFF2-40B4-BE49-F238E27FC236}">
                <a16:creationId xmlns:a16="http://schemas.microsoft.com/office/drawing/2014/main" id="{7CFC8BB2-DF5E-C1C9-3B76-CEBC002B1478}"/>
              </a:ext>
            </a:extLst>
          </p:cNvPr>
          <p:cNvPicPr>
            <a:picLocks noGrp="1" noChangeAspect="1"/>
          </p:cNvPicPr>
          <p:nvPr>
            <p:ph idx="1"/>
          </p:nvPr>
        </p:nvPicPr>
        <p:blipFill>
          <a:blip r:embed="rId2"/>
          <a:stretch>
            <a:fillRect/>
          </a:stretch>
        </p:blipFill>
        <p:spPr>
          <a:xfrm>
            <a:off x="3472391" y="2103438"/>
            <a:ext cx="5247217" cy="3932237"/>
          </a:xfrm>
          <a:prstGeom prst="rect">
            <a:avLst/>
          </a:prstGeom>
        </p:spPr>
      </p:pic>
    </p:spTree>
    <p:extLst>
      <p:ext uri="{BB962C8B-B14F-4D97-AF65-F5344CB8AC3E}">
        <p14:creationId xmlns:p14="http://schemas.microsoft.com/office/powerpoint/2010/main" val="384714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2097164"/>
          <p:cNvPicPr>
            <a:picLocks/>
          </p:cNvPicPr>
          <p:nvPr/>
        </p:nvPicPr>
        <p:blipFill>
          <a:blip r:embed="rId2"/>
          <a:stretch>
            <a:fillRect/>
          </a:stretch>
        </p:blipFill>
        <p:spPr>
          <a:xfrm>
            <a:off x="1528772" y="320533"/>
            <a:ext cx="9134455" cy="61368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2097165"/>
          <p:cNvPicPr>
            <a:picLocks/>
          </p:cNvPicPr>
          <p:nvPr/>
        </p:nvPicPr>
        <p:blipFill>
          <a:blip r:embed="rId2"/>
          <a:stretch>
            <a:fillRect/>
          </a:stretch>
        </p:blipFill>
        <p:spPr>
          <a:xfrm>
            <a:off x="1502061" y="347244"/>
            <a:ext cx="9134455" cy="61501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Picture 2097166"/>
          <p:cNvPicPr>
            <a:picLocks/>
          </p:cNvPicPr>
          <p:nvPr/>
        </p:nvPicPr>
        <p:blipFill>
          <a:blip r:embed="rId2"/>
          <a:stretch>
            <a:fillRect/>
          </a:stretch>
        </p:blipFill>
        <p:spPr>
          <a:xfrm>
            <a:off x="1475350" y="347244"/>
            <a:ext cx="9134455" cy="61368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Picture 2097167"/>
          <p:cNvPicPr>
            <a:picLocks/>
          </p:cNvPicPr>
          <p:nvPr/>
        </p:nvPicPr>
        <p:blipFill>
          <a:blip r:embed="rId2"/>
          <a:stretch>
            <a:fillRect/>
          </a:stretch>
        </p:blipFill>
        <p:spPr>
          <a:xfrm>
            <a:off x="1473863" y="253755"/>
            <a:ext cx="9134455" cy="62570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048598"/>
          <p:cNvSpPr>
            <a:spLocks noGrp="1"/>
          </p:cNvSpPr>
          <p:nvPr>
            <p:ph type="title"/>
          </p:nvPr>
        </p:nvSpPr>
        <p:spPr/>
        <p:txBody>
          <a:bodyPr/>
          <a:lstStyle/>
          <a:p>
            <a:endParaRPr lang="en-IN"/>
          </a:p>
        </p:txBody>
      </p:sp>
      <p:sp>
        <p:nvSpPr>
          <p:cNvPr id="1048600" name="Content Placeholder 1048599"/>
          <p:cNvSpPr>
            <a:spLocks noGrp="1"/>
          </p:cNvSpPr>
          <p:nvPr>
            <p:ph idx="1"/>
          </p:nvPr>
        </p:nvSpPr>
        <p:spPr/>
        <p:txBody>
          <a:bodyPr/>
          <a:lstStyle/>
          <a:p>
            <a:endParaRPr lang="en-IN" dirty="0"/>
          </a:p>
        </p:txBody>
      </p:sp>
      <p:pic>
        <p:nvPicPr>
          <p:cNvPr id="2097169" name="Picture 2097168"/>
          <p:cNvPicPr>
            <a:picLocks/>
          </p:cNvPicPr>
          <p:nvPr/>
        </p:nvPicPr>
        <p:blipFill>
          <a:blip r:embed="rId2"/>
          <a:stretch>
            <a:fillRect/>
          </a:stretch>
        </p:blipFill>
        <p:spPr>
          <a:xfrm>
            <a:off x="1219200" y="333888"/>
            <a:ext cx="9134455" cy="619022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Picture 2097169"/>
          <p:cNvPicPr>
            <a:picLocks/>
          </p:cNvPicPr>
          <p:nvPr/>
        </p:nvPicPr>
        <p:blipFill>
          <a:blip r:embed="rId2"/>
          <a:stretch>
            <a:fillRect/>
          </a:stretch>
        </p:blipFill>
        <p:spPr>
          <a:xfrm>
            <a:off x="1568838" y="297072"/>
            <a:ext cx="9134455" cy="619022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1" name="Picture 2097170"/>
          <p:cNvPicPr>
            <a:picLocks/>
          </p:cNvPicPr>
          <p:nvPr/>
        </p:nvPicPr>
        <p:blipFill>
          <a:blip r:embed="rId2"/>
          <a:stretch>
            <a:fillRect/>
          </a:stretch>
        </p:blipFill>
        <p:spPr>
          <a:xfrm>
            <a:off x="1502061" y="494154"/>
            <a:ext cx="9134455" cy="60833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2" name="Picture 2097171"/>
          <p:cNvPicPr>
            <a:picLocks/>
          </p:cNvPicPr>
          <p:nvPr/>
        </p:nvPicPr>
        <p:blipFill>
          <a:blip r:embed="rId2"/>
          <a:stretch>
            <a:fillRect/>
          </a:stretch>
        </p:blipFill>
        <p:spPr>
          <a:xfrm>
            <a:off x="1475350" y="400666"/>
            <a:ext cx="9134455" cy="61635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BAD21-9306-0CA5-242B-F768A357D3ED}"/>
              </a:ext>
            </a:extLst>
          </p:cNvPr>
          <p:cNvSpPr>
            <a:spLocks noGrp="1"/>
          </p:cNvSpPr>
          <p:nvPr>
            <p:ph type="title"/>
          </p:nvPr>
        </p:nvSpPr>
        <p:spPr>
          <a:xfrm>
            <a:off x="888158" y="652387"/>
            <a:ext cx="9404723" cy="1400530"/>
          </a:xfrm>
        </p:spPr>
        <p:txBody>
          <a:bodyPr>
            <a:normAutofit fontScale="90000"/>
          </a:bodyPr>
          <a:lstStyle/>
          <a:p>
            <a:r>
              <a:rPr lang="en-IN" dirty="0"/>
              <a:t>Overview</a:t>
            </a:r>
            <a:br>
              <a:rPr lang="en-IN" dirty="0"/>
            </a:br>
            <a:endParaRPr lang="en-IN" dirty="0"/>
          </a:p>
        </p:txBody>
      </p:sp>
      <p:sp>
        <p:nvSpPr>
          <p:cNvPr id="3" name="Content Placeholder 2">
            <a:extLst>
              <a:ext uri="{FF2B5EF4-FFF2-40B4-BE49-F238E27FC236}">
                <a16:creationId xmlns:a16="http://schemas.microsoft.com/office/drawing/2014/main" id="{24FF3826-0B3D-AACC-8AB5-87CD48022D56}"/>
              </a:ext>
            </a:extLst>
          </p:cNvPr>
          <p:cNvSpPr>
            <a:spLocks noGrp="1"/>
          </p:cNvSpPr>
          <p:nvPr>
            <p:ph idx="1"/>
          </p:nvPr>
        </p:nvSpPr>
        <p:spPr>
          <a:xfrm>
            <a:off x="1484311" y="2052917"/>
            <a:ext cx="10018713" cy="4365811"/>
          </a:xfrm>
        </p:spPr>
        <p:txBody>
          <a:bodyPr>
            <a:normAutofit/>
          </a:bodyPr>
          <a:lstStyle/>
          <a:p>
            <a:pPr marL="0" indent="0">
              <a:buNone/>
            </a:pPr>
            <a:r>
              <a:rPr lang="en-US" dirty="0"/>
              <a:t>Number system become increasingly popular as computers and digital technology have become more prevalent in our daily lives. There are several different numerical systems, including binary, decimal, octal, and hexadecimal, each with its unique representation and use </a:t>
            </a:r>
            <a:r>
              <a:rPr lang="en-US" dirty="0" err="1"/>
              <a:t>cases.numerical</a:t>
            </a:r>
            <a:r>
              <a:rPr lang="en-US" dirty="0"/>
              <a:t> systems. In the following sections, we will explore different types of number conversions and how they work </a:t>
            </a:r>
          </a:p>
          <a:p>
            <a:pPr marL="0" indent="0">
              <a:buNone/>
            </a:pPr>
            <a:r>
              <a:rPr lang="en-US" dirty="0"/>
              <a:t>Types of number systems that we discussed are :</a:t>
            </a:r>
          </a:p>
          <a:p>
            <a:r>
              <a:rPr lang="en-IN" dirty="0"/>
              <a:t>Decimal</a:t>
            </a:r>
          </a:p>
          <a:p>
            <a:r>
              <a:rPr lang="en-IN" dirty="0"/>
              <a:t>Binary</a:t>
            </a:r>
          </a:p>
          <a:p>
            <a:r>
              <a:rPr lang="en-IN" dirty="0"/>
              <a:t>Octal</a:t>
            </a:r>
          </a:p>
          <a:p>
            <a:r>
              <a:rPr lang="en-IN" dirty="0" err="1"/>
              <a:t>Hexa</a:t>
            </a:r>
            <a:r>
              <a:rPr lang="en-IN" dirty="0"/>
              <a:t> decimal</a:t>
            </a:r>
          </a:p>
        </p:txBody>
      </p:sp>
    </p:spTree>
    <p:extLst>
      <p:ext uri="{BB962C8B-B14F-4D97-AF65-F5344CB8AC3E}">
        <p14:creationId xmlns:p14="http://schemas.microsoft.com/office/powerpoint/2010/main" val="2754462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Picture 2097172"/>
          <p:cNvPicPr>
            <a:picLocks/>
          </p:cNvPicPr>
          <p:nvPr/>
        </p:nvPicPr>
        <p:blipFill>
          <a:blip r:embed="rId2"/>
          <a:stretch>
            <a:fillRect/>
          </a:stretch>
        </p:blipFill>
        <p:spPr>
          <a:xfrm>
            <a:off x="1480205" y="280466"/>
            <a:ext cx="9134455" cy="631042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Picture 2097173"/>
          <p:cNvPicPr>
            <a:picLocks/>
          </p:cNvPicPr>
          <p:nvPr/>
        </p:nvPicPr>
        <p:blipFill>
          <a:blip r:embed="rId2"/>
          <a:stretch>
            <a:fillRect/>
          </a:stretch>
        </p:blipFill>
        <p:spPr>
          <a:xfrm>
            <a:off x="1502060" y="267110"/>
            <a:ext cx="9134455" cy="633713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5" name="Picture 2097174"/>
          <p:cNvPicPr>
            <a:picLocks/>
          </p:cNvPicPr>
          <p:nvPr/>
        </p:nvPicPr>
        <p:blipFill>
          <a:blip r:embed="rId2"/>
          <a:stretch>
            <a:fillRect/>
          </a:stretch>
        </p:blipFill>
        <p:spPr>
          <a:xfrm>
            <a:off x="1528772" y="293822"/>
            <a:ext cx="9134455" cy="632377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6" name="Picture 2097175"/>
          <p:cNvPicPr>
            <a:picLocks/>
          </p:cNvPicPr>
          <p:nvPr/>
        </p:nvPicPr>
        <p:blipFill>
          <a:blip r:embed="rId2"/>
          <a:stretch>
            <a:fillRect/>
          </a:stretch>
        </p:blipFill>
        <p:spPr>
          <a:xfrm>
            <a:off x="1528772" y="293822"/>
            <a:ext cx="9134455" cy="6323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7" name="Picture 2097176"/>
          <p:cNvPicPr>
            <a:picLocks/>
          </p:cNvPicPr>
          <p:nvPr/>
        </p:nvPicPr>
        <p:blipFill>
          <a:blip r:embed="rId2"/>
          <a:stretch>
            <a:fillRect/>
          </a:stretch>
        </p:blipFill>
        <p:spPr>
          <a:xfrm>
            <a:off x="1528772" y="320533"/>
            <a:ext cx="9134455" cy="629706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tretch>
            <a:fillRect/>
          </a:stretch>
        </p:blipFill>
        <p:spPr>
          <a:xfrm>
            <a:off x="1582194" y="200333"/>
            <a:ext cx="9134455" cy="640391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097153"/>
          <p:cNvPicPr>
            <a:picLocks/>
          </p:cNvPicPr>
          <p:nvPr/>
        </p:nvPicPr>
        <p:blipFill>
          <a:blip r:embed="rId2"/>
          <a:stretch>
            <a:fillRect/>
          </a:stretch>
        </p:blipFill>
        <p:spPr>
          <a:xfrm>
            <a:off x="1502061" y="253755"/>
            <a:ext cx="9134455" cy="635048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a:picLocks/>
          </p:cNvPicPr>
          <p:nvPr/>
        </p:nvPicPr>
        <p:blipFill>
          <a:blip r:embed="rId2"/>
          <a:stretch>
            <a:fillRect/>
          </a:stretch>
        </p:blipFill>
        <p:spPr>
          <a:xfrm>
            <a:off x="1528772" y="293822"/>
            <a:ext cx="9134455" cy="633713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tretch>
            <a:fillRect/>
          </a:stretch>
        </p:blipFill>
        <p:spPr>
          <a:xfrm>
            <a:off x="1488705" y="320533"/>
            <a:ext cx="9134455" cy="631042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510E-CB9F-EBEF-3AA3-7E0DBF4F58AB}"/>
              </a:ext>
            </a:extLst>
          </p:cNvPr>
          <p:cNvSpPr>
            <a:spLocks noGrp="1"/>
          </p:cNvSpPr>
          <p:nvPr>
            <p:ph type="title"/>
          </p:nvPr>
        </p:nvSpPr>
        <p:spPr/>
        <p:txBody>
          <a:bodyPr/>
          <a:lstStyle/>
          <a:p>
            <a:r>
              <a:rPr lang="en-IN" dirty="0"/>
              <a:t>Screen shots</a:t>
            </a:r>
          </a:p>
        </p:txBody>
      </p:sp>
      <p:pic>
        <p:nvPicPr>
          <p:cNvPr id="5" name="Content Placeholder 4">
            <a:extLst>
              <a:ext uri="{FF2B5EF4-FFF2-40B4-BE49-F238E27FC236}">
                <a16:creationId xmlns:a16="http://schemas.microsoft.com/office/drawing/2014/main" id="{F0B5BBCE-8398-ED49-2C9F-F401530986E0}"/>
              </a:ext>
            </a:extLst>
          </p:cNvPr>
          <p:cNvPicPr>
            <a:picLocks noGrp="1" noChangeAspect="1"/>
          </p:cNvPicPr>
          <p:nvPr>
            <p:ph idx="1"/>
          </p:nvPr>
        </p:nvPicPr>
        <p:blipFill rotWithShape="1">
          <a:blip r:embed="rId2"/>
          <a:srcRect l="36488" t="8467" r="44812" b="67844"/>
          <a:stretch/>
        </p:blipFill>
        <p:spPr>
          <a:xfrm>
            <a:off x="990600" y="2209800"/>
            <a:ext cx="2997199" cy="2194559"/>
          </a:xfrm>
        </p:spPr>
      </p:pic>
      <p:pic>
        <p:nvPicPr>
          <p:cNvPr id="7" name="Picture 6">
            <a:extLst>
              <a:ext uri="{FF2B5EF4-FFF2-40B4-BE49-F238E27FC236}">
                <a16:creationId xmlns:a16="http://schemas.microsoft.com/office/drawing/2014/main" id="{4FD405C6-B155-A69A-2561-23524D3B2C3E}"/>
              </a:ext>
            </a:extLst>
          </p:cNvPr>
          <p:cNvPicPr>
            <a:picLocks noChangeAspect="1"/>
          </p:cNvPicPr>
          <p:nvPr/>
        </p:nvPicPr>
        <p:blipFill>
          <a:blip r:embed="rId3"/>
          <a:stretch>
            <a:fillRect/>
          </a:stretch>
        </p:blipFill>
        <p:spPr>
          <a:xfrm>
            <a:off x="6705600" y="2014194"/>
            <a:ext cx="3419952" cy="2267266"/>
          </a:xfrm>
          <a:prstGeom prst="rect">
            <a:avLst/>
          </a:prstGeom>
        </p:spPr>
      </p:pic>
    </p:spTree>
    <p:extLst>
      <p:ext uri="{BB962C8B-B14F-4D97-AF65-F5344CB8AC3E}">
        <p14:creationId xmlns:p14="http://schemas.microsoft.com/office/powerpoint/2010/main" val="241613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6C93-6387-ECC0-F920-8969B17D4990}"/>
              </a:ext>
            </a:extLst>
          </p:cNvPr>
          <p:cNvSpPr>
            <a:spLocks noGrp="1"/>
          </p:cNvSpPr>
          <p:nvPr>
            <p:ph type="title"/>
          </p:nvPr>
        </p:nvSpPr>
        <p:spPr/>
        <p:txBody>
          <a:bodyPr/>
          <a:lstStyle/>
          <a:p>
            <a:r>
              <a:rPr lang="en-IN" dirty="0"/>
              <a:t>IMPORTANCE</a:t>
            </a:r>
          </a:p>
        </p:txBody>
      </p:sp>
      <p:sp>
        <p:nvSpPr>
          <p:cNvPr id="3" name="Content Placeholder 2">
            <a:extLst>
              <a:ext uri="{FF2B5EF4-FFF2-40B4-BE49-F238E27FC236}">
                <a16:creationId xmlns:a16="http://schemas.microsoft.com/office/drawing/2014/main" id="{5F59E0A4-8196-CE1A-37AA-38D16D7C57DC}"/>
              </a:ext>
            </a:extLst>
          </p:cNvPr>
          <p:cNvSpPr>
            <a:spLocks noGrp="1"/>
          </p:cNvSpPr>
          <p:nvPr>
            <p:ph idx="1"/>
          </p:nvPr>
        </p:nvSpPr>
        <p:spPr>
          <a:xfrm>
            <a:off x="1484310" y="2223247"/>
            <a:ext cx="10018713" cy="3567953"/>
          </a:xfrm>
        </p:spPr>
        <p:txBody>
          <a:bodyPr>
            <a:normAutofit lnSpcReduction="10000"/>
          </a:bodyPr>
          <a:lstStyle/>
          <a:p>
            <a:r>
              <a:rPr lang="en-US" dirty="0"/>
              <a:t>Understanding number systems is essential for performing mathematical operations and solving real-world </a:t>
            </a:r>
            <a:r>
              <a:rPr lang="en-US" dirty="0" err="1"/>
              <a:t>problems.Different</a:t>
            </a:r>
            <a:r>
              <a:rPr lang="en-US" dirty="0"/>
              <a:t> number systems have different properties and limitations that affect their use in various </a:t>
            </a:r>
            <a:r>
              <a:rPr lang="en-US" dirty="0" err="1"/>
              <a:t>applications.Knowledge</a:t>
            </a:r>
            <a:r>
              <a:rPr lang="en-US" dirty="0"/>
              <a:t> of number systems is necessary </a:t>
            </a:r>
          </a:p>
          <a:p>
            <a:r>
              <a:rPr lang="en-US" dirty="0"/>
              <a:t>Computer science: Number systems are essential to computer science, as computers operate on a binary number system (base 2). In addition, hexadecimal and octal number systems are also used in computer science to represent and manipulate data.</a:t>
            </a:r>
          </a:p>
          <a:p>
            <a:endParaRPr lang="en-US" dirty="0"/>
          </a:p>
          <a:p>
            <a:r>
              <a:rPr lang="en-US" dirty="0"/>
              <a:t>Engineering and science: Number systems are important in engineering and science, as they are used to measure and analyze physical phenomena. For example, the decimal system is used in the metric system to measure length, mass, and time, while the binary system is used to represent signals in electronic circuits.</a:t>
            </a:r>
          </a:p>
          <a:p>
            <a:endParaRPr lang="en-US" dirty="0"/>
          </a:p>
          <a:p>
            <a:endParaRPr lang="en-IN" dirty="0"/>
          </a:p>
        </p:txBody>
      </p:sp>
    </p:spTree>
    <p:extLst>
      <p:ext uri="{BB962C8B-B14F-4D97-AF65-F5344CB8AC3E}">
        <p14:creationId xmlns:p14="http://schemas.microsoft.com/office/powerpoint/2010/main" val="1561077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91CB-8373-666B-346B-2F7B8E995DC7}"/>
              </a:ext>
            </a:extLst>
          </p:cNvPr>
          <p:cNvSpPr>
            <a:spLocks noGrp="1"/>
          </p:cNvSpPr>
          <p:nvPr>
            <p:ph type="title"/>
          </p:nvPr>
        </p:nvSpPr>
        <p:spPr/>
        <p:txBody>
          <a:bodyPr/>
          <a:lstStyle/>
          <a:p>
            <a:r>
              <a:rPr lang="en-US" dirty="0"/>
              <a:t>SCREEN SHOTS</a:t>
            </a:r>
            <a:endParaRPr lang="en-IN" dirty="0"/>
          </a:p>
        </p:txBody>
      </p:sp>
      <p:sp>
        <p:nvSpPr>
          <p:cNvPr id="3" name="Content Placeholder 2">
            <a:extLst>
              <a:ext uri="{FF2B5EF4-FFF2-40B4-BE49-F238E27FC236}">
                <a16:creationId xmlns:a16="http://schemas.microsoft.com/office/drawing/2014/main" id="{3EB412A4-485B-7133-B6E0-2BE8011CE866}"/>
              </a:ext>
            </a:extLst>
          </p:cNvPr>
          <p:cNvSpPr>
            <a:spLocks noGrp="1"/>
          </p:cNvSpPr>
          <p:nvPr>
            <p:ph idx="1"/>
          </p:nvPr>
        </p:nvSpPr>
        <p:spPr/>
        <p:txBody>
          <a:bodyPr/>
          <a:lstStyle/>
          <a:p>
            <a:r>
              <a:rPr lang="en-US" b="0" i="0" dirty="0">
                <a:effectLst/>
                <a:latin typeface="Söhne"/>
              </a:rPr>
              <a:t>The GUI includes a title, two labels for the username and password fields, two corresponding text fields, and two buttons for logging in or canceling the operation. The program implements the ActionListener interface to handle button clicks and validate the user's input. If the user enters correct login credentials, a new </a:t>
            </a:r>
            <a:r>
              <a:rPr lang="en-US" b="0" i="0" dirty="0" err="1">
                <a:effectLst/>
                <a:latin typeface="Söhne"/>
              </a:rPr>
              <a:t>SwingConverter</a:t>
            </a:r>
            <a:r>
              <a:rPr lang="en-US" b="0" i="0" dirty="0">
                <a:effectLst/>
                <a:latin typeface="Söhne"/>
              </a:rPr>
              <a:t> window is displayed. If the user enters incorrect credentials, an error message dialog box is displayed. The program runs by creating an instance of the </a:t>
            </a:r>
            <a:r>
              <a:rPr lang="en-US" b="0" i="0" dirty="0" err="1">
                <a:effectLst/>
                <a:latin typeface="Söhne"/>
              </a:rPr>
              <a:t>LoginFrame</a:t>
            </a:r>
            <a:r>
              <a:rPr lang="en-US" b="0" i="0" dirty="0">
                <a:effectLst/>
                <a:latin typeface="Söhne"/>
              </a:rPr>
              <a:t> class and setting it to visible.</a:t>
            </a:r>
            <a:endParaRPr lang="en-IN" dirty="0"/>
          </a:p>
        </p:txBody>
      </p:sp>
    </p:spTree>
    <p:extLst>
      <p:ext uri="{BB962C8B-B14F-4D97-AF65-F5344CB8AC3E}">
        <p14:creationId xmlns:p14="http://schemas.microsoft.com/office/powerpoint/2010/main" val="1672585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E498-8069-37F5-A657-97FB8303AAEA}"/>
              </a:ext>
            </a:extLst>
          </p:cNvPr>
          <p:cNvSpPr>
            <a:spLocks noGrp="1"/>
          </p:cNvSpPr>
          <p:nvPr>
            <p:ph type="title"/>
          </p:nvPr>
        </p:nvSpPr>
        <p:spPr/>
        <p:txBody>
          <a:bodyPr/>
          <a:lstStyle/>
          <a:p>
            <a:r>
              <a:rPr lang="en-US" dirty="0"/>
              <a:t>SCREEN SHOTS</a:t>
            </a:r>
            <a:endParaRPr lang="en-IN" dirty="0"/>
          </a:p>
        </p:txBody>
      </p:sp>
      <p:pic>
        <p:nvPicPr>
          <p:cNvPr id="4" name="Picture 2" descr="image">
            <a:extLst>
              <a:ext uri="{FF2B5EF4-FFF2-40B4-BE49-F238E27FC236}">
                <a16:creationId xmlns:a16="http://schemas.microsoft.com/office/drawing/2014/main" id="{80824BF7-0AB7-1D15-CE60-FD4A8B6E08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0" y="2819399"/>
            <a:ext cx="3515216" cy="27912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BFB6298-201A-3FCC-78F6-F9ACEFA66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819400"/>
            <a:ext cx="3515216" cy="2791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096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8B416-19FB-754A-AD42-85E1E8DE6E0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573784F-B6F3-AEF4-F31B-10D3F9C31C15}"/>
              </a:ext>
            </a:extLst>
          </p:cNvPr>
          <p:cNvSpPr>
            <a:spLocks noGrp="1"/>
          </p:cNvSpPr>
          <p:nvPr>
            <p:ph idx="1"/>
          </p:nvPr>
        </p:nvSpPr>
        <p:spPr/>
        <p:txBody>
          <a:bodyPr>
            <a:normAutofit/>
          </a:bodyPr>
          <a:lstStyle/>
          <a:p>
            <a:r>
              <a:rPr lang="en-US" dirty="0"/>
              <a:t>In conclusion, number converter systems are important tools that allow us to convert numbers from one base to another. The most commonly used number systems are the decimal system, which is used for everyday counting and calculations, and the binary system, which is used in digital electronics and computing. The octal and hexadecimal systems are less commonly used, but they are still important in some computer systems and programming languages.</a:t>
            </a:r>
          </a:p>
          <a:p>
            <a:endParaRPr lang="en-US" dirty="0"/>
          </a:p>
          <a:p>
            <a:r>
              <a:rPr lang="en-US" dirty="0"/>
              <a:t>Converting numbers between different systems involves understanding the positional values of each digit in the given number and multiplying each digit by its corresponding positional value. With the help of number converter tools, this process can be done quickly and accurately, making it easier to work with numbers in different systems.</a:t>
            </a:r>
            <a:endParaRPr lang="en-IN" dirty="0"/>
          </a:p>
        </p:txBody>
      </p:sp>
    </p:spTree>
    <p:extLst>
      <p:ext uri="{BB962C8B-B14F-4D97-AF65-F5344CB8AC3E}">
        <p14:creationId xmlns:p14="http://schemas.microsoft.com/office/powerpoint/2010/main" val="3364178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E32-108F-9360-BA04-A5C46941A8F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B33D459-DDEB-D8BB-492A-3B4EEC6FBFEA}"/>
              </a:ext>
            </a:extLst>
          </p:cNvPr>
          <p:cNvPicPr>
            <a:picLocks noGrp="1" noChangeAspect="1"/>
          </p:cNvPicPr>
          <p:nvPr>
            <p:ph idx="1"/>
          </p:nvPr>
        </p:nvPicPr>
        <p:blipFill>
          <a:blip r:embed="rId2"/>
          <a:stretch>
            <a:fillRect/>
          </a:stretch>
        </p:blipFill>
        <p:spPr>
          <a:xfrm>
            <a:off x="228600" y="304800"/>
            <a:ext cx="11582400" cy="6185243"/>
          </a:xfrm>
          <a:prstGeom prst="rect">
            <a:avLst/>
          </a:prstGeom>
        </p:spPr>
      </p:pic>
    </p:spTree>
    <p:extLst>
      <p:ext uri="{BB962C8B-B14F-4D97-AF65-F5344CB8AC3E}">
        <p14:creationId xmlns:p14="http://schemas.microsoft.com/office/powerpoint/2010/main" val="1866560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4"/>
          <p:cNvPicPr>
            <a:picLocks noGrp="1" noChangeAspect="1"/>
          </p:cNvPicPr>
          <p:nvPr>
            <p:ph idx="1"/>
          </p:nvPr>
        </p:nvPicPr>
        <p:blipFill>
          <a:blip r:embed="rId2"/>
          <a:stretch>
            <a:fillRect/>
          </a:stretch>
        </p:blipFill>
        <p:spPr>
          <a:xfrm>
            <a:off x="1443857" y="642594"/>
            <a:ext cx="9047617" cy="58333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097157"/>
          <p:cNvPicPr>
            <a:picLocks/>
          </p:cNvPicPr>
          <p:nvPr/>
        </p:nvPicPr>
        <p:blipFill>
          <a:blip r:embed="rId2"/>
          <a:stretch>
            <a:fillRect/>
          </a:stretch>
        </p:blipFill>
        <p:spPr>
          <a:xfrm>
            <a:off x="1219200" y="378788"/>
            <a:ext cx="9134455" cy="61004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2097158"/>
          <p:cNvPicPr>
            <a:picLocks/>
          </p:cNvPicPr>
          <p:nvPr/>
        </p:nvPicPr>
        <p:blipFill>
          <a:blip r:embed="rId2"/>
          <a:stretch>
            <a:fillRect/>
          </a:stretch>
        </p:blipFill>
        <p:spPr>
          <a:xfrm>
            <a:off x="1408572" y="667776"/>
            <a:ext cx="9134455" cy="57094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1" name="Picture 2097160"/>
          <p:cNvPicPr>
            <a:picLocks/>
          </p:cNvPicPr>
          <p:nvPr/>
        </p:nvPicPr>
        <p:blipFill>
          <a:blip r:embed="rId2"/>
          <a:stretch>
            <a:fillRect/>
          </a:stretch>
        </p:blipFill>
        <p:spPr>
          <a:xfrm>
            <a:off x="1475349" y="333888"/>
            <a:ext cx="9134455" cy="61768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Picture 2097161"/>
          <p:cNvPicPr>
            <a:picLocks/>
          </p:cNvPicPr>
          <p:nvPr/>
        </p:nvPicPr>
        <p:blipFill>
          <a:blip r:embed="rId2"/>
          <a:stretch>
            <a:fillRect/>
          </a:stretch>
        </p:blipFill>
        <p:spPr>
          <a:xfrm>
            <a:off x="1461995" y="333889"/>
            <a:ext cx="9134455" cy="60356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2097162"/>
          <p:cNvPicPr>
            <a:picLocks/>
          </p:cNvPicPr>
          <p:nvPr/>
        </p:nvPicPr>
        <p:blipFill>
          <a:blip r:embed="rId2"/>
          <a:stretch>
            <a:fillRect/>
          </a:stretch>
        </p:blipFill>
        <p:spPr>
          <a:xfrm>
            <a:off x="1515417" y="227044"/>
            <a:ext cx="9134455" cy="6403912"/>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23</TotalTime>
  <Words>469</Words>
  <Application>Microsoft Office PowerPoint</Application>
  <PresentationFormat>Widescreen</PresentationFormat>
  <Paragraphs>32</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Garamond</vt:lpstr>
      <vt:lpstr>Söhne</vt:lpstr>
      <vt:lpstr>Savon</vt:lpstr>
      <vt:lpstr>NUMBER  SYSTEM      CONVERTER</vt:lpstr>
      <vt:lpstr>Overview </vt:lpstr>
      <vt:lpstr>IMPORTANCE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 shots</vt:lpstr>
      <vt:lpstr>SCREEN SHOTS</vt:lpstr>
      <vt:lpstr>SCREEN 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jeevan reddy</dc:creator>
  <cp:lastModifiedBy>jeevan reddy</cp:lastModifiedBy>
  <cp:revision>2</cp:revision>
  <dcterms:created xsi:type="dcterms:W3CDTF">2015-11-01T02:40:52Z</dcterms:created>
  <dcterms:modified xsi:type="dcterms:W3CDTF">2023-04-26T05:59:31Z</dcterms:modified>
</cp:coreProperties>
</file>