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2" r:id="rId7"/>
    <p:sldId id="301" r:id="rId8"/>
    <p:sldId id="276" r:id="rId9"/>
    <p:sldId id="259" r:id="rId10"/>
    <p:sldId id="260" r:id="rId11"/>
    <p:sldId id="261" r:id="rId12"/>
    <p:sldId id="278" r:id="rId13"/>
    <p:sldId id="275" r:id="rId14"/>
    <p:sldId id="285" r:id="rId15"/>
    <p:sldId id="277" r:id="rId16"/>
    <p:sldId id="262" r:id="rId17"/>
    <p:sldId id="263" r:id="rId18"/>
    <p:sldId id="264" r:id="rId19"/>
    <p:sldId id="268" r:id="rId20"/>
    <p:sldId id="265" r:id="rId21"/>
    <p:sldId id="279" r:id="rId22"/>
    <p:sldId id="280" r:id="rId23"/>
    <p:sldId id="27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26" Type="http://schemas.openxmlformats.org/officeDocument/2006/relationships/presProps" Target="presProps.xml"/><Relationship Id="rId18" Type="http://schemas.openxmlformats.org/officeDocument/2006/relationships/slide" Target="slides/slide15.xml"/><Relationship Id="rId13" Type="http://schemas.openxmlformats.org/officeDocument/2006/relationships/slide" Target="slides/slide10.xml"/><Relationship Id="rId3" Type="http://schemas.openxmlformats.org/officeDocument/2006/relationships/slide" Target="slides/slide1.xml"/><Relationship Id="rId21" Type="http://schemas.openxmlformats.org/officeDocument/2006/relationships/slide" Target="slides/slide18.xml"/><Relationship Id="rId7" Type="http://schemas.openxmlformats.org/officeDocument/2006/relationships/slide" Target="slides/slide4.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29" Type="http://schemas.openxmlformats.org/officeDocument/2006/relationships/customXml" Target="../customXml/item1.xml"/><Relationship Id="rId6" Type="http://schemas.openxmlformats.org/officeDocument/2006/relationships/slide" Target="slides/slide3.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5" Type="http://schemas.openxmlformats.org/officeDocument/2006/relationships/slide" Target="slides/slide2.xml"/><Relationship Id="rId28" Type="http://schemas.openxmlformats.org/officeDocument/2006/relationships/tableStyles" Target="tableStyles.xml"/><Relationship Id="rId23" Type="http://schemas.openxmlformats.org/officeDocument/2006/relationships/slide" Target="slides/slide20.xml"/><Relationship Id="rId15" Type="http://schemas.openxmlformats.org/officeDocument/2006/relationships/slide" Target="slides/slide12.xml"/><Relationship Id="rId19" Type="http://schemas.openxmlformats.org/officeDocument/2006/relationships/slide" Target="slides/slide16.xml"/><Relationship Id="rId10" Type="http://schemas.openxmlformats.org/officeDocument/2006/relationships/slide" Target="slides/slide7.xml"/><Relationship Id="rId31" Type="http://schemas.openxmlformats.org/officeDocument/2006/relationships/customXml" Target="../customXml/item3.xml"/><Relationship Id="rId9" Type="http://schemas.openxmlformats.org/officeDocument/2006/relationships/slide" Target="slides/slide6.xml"/><Relationship Id="rId4" Type="http://schemas.openxmlformats.org/officeDocument/2006/relationships/notesMaster" Target="notesMasters/notesMaster1.xml"/><Relationship Id="rId27" Type="http://schemas.openxmlformats.org/officeDocument/2006/relationships/viewProps" Target="viewProps.xml"/><Relationship Id="rId22" Type="http://schemas.openxmlformats.org/officeDocument/2006/relationships/slide" Target="slides/slide19.xml"/><Relationship Id="rId14" Type="http://schemas.openxmlformats.org/officeDocument/2006/relationships/slide" Target="slides/slide1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ieeexplore.ieee.org/document/9396024" TargetMode="External"/><Relationship Id="rId1" Type="http://schemas.openxmlformats.org/officeDocument/2006/relationships/hyperlink" Target="https://ieeexplore.ieee.org/document/101827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ieeexplore.ieee.org/document/9396024" TargetMode="External"/><Relationship Id="rId5" Type="http://schemas.openxmlformats.org/officeDocument/2006/relationships/hyperlink" Target="https://ieeexplore.ieee.org/document/10182777" TargetMode="External"/><Relationship Id="rId4" Type="http://schemas.openxmlformats.org/officeDocument/2006/relationships/hyperlink" Target="https://www.researchgate.net/publication/338352191_Research_Challenges_for_Intelligent_Robotic_Process_Automation" TargetMode="External"/><Relationship Id="rId3" Type="http://schemas.openxmlformats.org/officeDocument/2006/relationships/hyperlink" Target="https://www.researchgate.net/publication/326466901_Process_Mining_and_Robotic_Process_Automation_A_Perfect_Matchhttps:/www.researchgate.net/publication/326466901_Process_Mining_and_Robotic_Process_Automation_A_Perfect_Match" TargetMode="External"/><Relationship Id="rId2" Type="http://schemas.openxmlformats.org/officeDocument/2006/relationships/hyperlink" Target="https://www.researchgate.net/publication/382613045_Literature_review_on_the_sustainable_implementation_of_Robotic_Process_Automation_RPA_in_medical_and_healthcare_administrative_services" TargetMode="External"/><Relationship Id="rId1" Type="http://schemas.openxmlformats.org/officeDocument/2006/relationships/hyperlink" Target="https://www.researchgate.net/publication/373845876_A_Systematic_Review_of_Robotic_Process_Automation_in_Business_Operations_Contemporary_Trends_and_Insights"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rPr>
              <a:t>BATTERY MANAGEMENT SYSTEM</a:t>
            </a:r>
            <a:endParaRPr lang="en-IN"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61070"/>
            <a:ext cx="3970500" cy="552300"/>
          </a:xfrm>
          <a:prstGeom prst="rect">
            <a:avLst/>
          </a:prstGeom>
          <a:noFill/>
          <a:ln>
            <a:noFill/>
          </a:ln>
        </p:spPr>
        <p:txBody>
          <a:bodyPr spcFirstLastPara="1" wrap="square" lIns="91425" tIns="45700" rIns="91425" bIns="45700" anchor="t" anchorCtr="0">
            <a:normAutofit/>
          </a:bodyPr>
          <a:lstStyle/>
          <a:p>
            <a:pPr algn="l"/>
            <a:r>
              <a:rPr lang="en-GB" dirty="0" smtClean="0">
                <a:sym typeface="+mn-ea"/>
              </a:rPr>
              <a:t>Batch Number:</a:t>
            </a:r>
            <a:r>
              <a:rPr lang="en-IN" altLang="en-GB" dirty="0" smtClean="0">
                <a:sym typeface="+mn-ea"/>
              </a:rPr>
              <a:t> 04</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60070" y="2721610"/>
          <a:ext cx="365760" cy="2194560"/>
        </p:xfrm>
        <a:graphic>
          <a:graphicData uri="http://schemas.openxmlformats.org/drawingml/2006/table">
            <a:tbl>
              <a:tblPr firstRow="1" bandRow="1">
                <a:noFill/>
              </a:tblPr>
              <a:tblGrid>
                <a:gridCol w="182880"/>
                <a:gridCol w="182880"/>
              </a:tblGrid>
              <a:tr h="365760">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buNone/>
                      </a:pPr>
                      <a:endParaRPr lang="en-IN" altLang="en-US"/>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IN" dirty="0">
                <a:latin typeface="Cambria" panose="02040503050406030204" pitchFamily="18" charset="0"/>
                <a:ea typeface="Cambria" panose="02040503050406030204" pitchFamily="18" charset="0"/>
              </a:rPr>
              <a:t>DR.SHARMASTH VALI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ociate</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Dr.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Anandaraj</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S P</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rgbClr val="002060"/>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i="0" u="none" strike="noStrike" cap="none" dirty="0" err="1">
                <a:solidFill>
                  <a:srgbClr val="002060"/>
                </a:solidFill>
                <a:latin typeface="Cambria" panose="02040503050406030204" pitchFamily="18" charset="0"/>
                <a:ea typeface="Cambria" panose="02040503050406030204" pitchFamily="18" charset="0"/>
                <a:cs typeface="Verdana" panose="020B0604030504040204"/>
                <a:sym typeface="Verdana" panose="020B0604030504040204"/>
              </a:rPr>
              <a:t>Sharmasth</a:t>
            </a:r>
            <a:r>
              <a:rPr lang="en-US" sz="2000" b="1" i="0" u="none" strike="noStrike" cap="none" dirty="0">
                <a:solidFill>
                  <a:srgbClr val="002060"/>
                </a:solidFill>
                <a:latin typeface="Cambria" panose="02040503050406030204" pitchFamily="18" charset="0"/>
                <a:ea typeface="Cambria" panose="02040503050406030204" pitchFamily="18" charset="0"/>
                <a:cs typeface="Verdana" panose="020B0604030504040204"/>
                <a:sym typeface="Verdana" panose="020B0604030504040204"/>
              </a:rPr>
              <a:t> Vali Y</a:t>
            </a:r>
            <a:endParaRPr lang="en-US" sz="2000" b="1" i="0" u="none" strike="noStrike" cap="none" dirty="0">
              <a:solidFill>
                <a:srgbClr val="00206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Project Reviewer</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a:t>
            </a:r>
            <a:r>
              <a:rPr lang="en-IN" altLang="en-US" sz="2000" b="1" dirty="0" smtClean="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Verdana" panose="020B0604030504040204"/>
              </a:rPr>
              <a:t>Mr.Sakthivel E</a:t>
            </a:r>
            <a:endParaRPr lang="en-IN" sz="2000" dirty="0">
              <a:solidFill>
                <a:schemeClr val="tx1"/>
              </a:solidFill>
              <a:latin typeface="Cambria" panose="02040503050406030204" pitchFamily="18" charset="0"/>
              <a:ea typeface="Cambria" panose="02040503050406030204" pitchFamily="18" charset="0"/>
            </a:endParaRPr>
          </a:p>
          <a:p>
            <a:pPr lvl="0">
              <a:buClr>
                <a:srgbClr val="17365D"/>
              </a:buClr>
              <a:buSzPct val="100000"/>
            </a:pP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p:nvPr/>
        </p:nvGraphicFramePr>
        <p:xfrm>
          <a:off x="631190" y="2426335"/>
          <a:ext cx="5419090" cy="2194560"/>
        </p:xfrm>
        <a:graphic>
          <a:graphicData uri="http://schemas.openxmlformats.org/drawingml/2006/table">
            <a:tbl>
              <a:tblPr firstRow="1" bandRow="1">
                <a:tableStyleId>{5C22544A-7EE6-4342-B048-85BDC9FD1C3A}</a:tableStyleId>
              </a:tblPr>
              <a:tblGrid>
                <a:gridCol w="2709545"/>
                <a:gridCol w="2709545"/>
              </a:tblGrid>
              <a:tr h="365760">
                <a:tc>
                  <a:txBody>
                    <a:bodyPr/>
                    <a:p>
                      <a:pPr>
                        <a:buNone/>
                      </a:pPr>
                      <a:r>
                        <a:rPr lang="en-IN" altLang="en-US"/>
                        <a:t>ROLL NUMBER</a:t>
                      </a:r>
                      <a:endParaRPr lang="en-IN" altLang="en-US"/>
                    </a:p>
                  </a:txBody>
                  <a:tcPr/>
                </a:tc>
                <a:tc>
                  <a:txBody>
                    <a:bodyPr/>
                    <a:p>
                      <a:pPr>
                        <a:buNone/>
                      </a:pPr>
                      <a:r>
                        <a:rPr lang="en-IN" altLang="en-US"/>
                        <a:t>NAME</a:t>
                      </a:r>
                      <a:endParaRPr lang="en-IN" altLang="en-US"/>
                    </a:p>
                  </a:txBody>
                  <a:tcPr/>
                </a:tc>
              </a:tr>
              <a:tr h="365760">
                <a:tc>
                  <a:txBody>
                    <a:bodyPr/>
                    <a:p>
                      <a:pPr>
                        <a:buNone/>
                      </a:pPr>
                      <a:r>
                        <a:rPr lang="en-IN" altLang="en-US"/>
                        <a:t>20211CIT0176</a:t>
                      </a:r>
                      <a:endParaRPr lang="en-IN" altLang="en-US"/>
                    </a:p>
                  </a:txBody>
                  <a:tcPr/>
                </a:tc>
                <a:tc>
                  <a:txBody>
                    <a:bodyPr/>
                    <a:p>
                      <a:pPr>
                        <a:buNone/>
                      </a:pPr>
                      <a:r>
                        <a:rPr lang="en-IN" altLang="en-US"/>
                        <a:t>PRUTHVI R PATEL</a:t>
                      </a:r>
                      <a:endParaRPr lang="en-IN" altLang="en-US"/>
                    </a:p>
                  </a:txBody>
                  <a:tcPr/>
                </a:tc>
              </a:tr>
              <a:tr h="365760">
                <a:tc>
                  <a:txBody>
                    <a:bodyPr/>
                    <a:p>
                      <a:pPr>
                        <a:buNone/>
                      </a:pPr>
                      <a:r>
                        <a:rPr lang="en-IN" altLang="en-US"/>
                        <a:t>20211CIT0063</a:t>
                      </a:r>
                      <a:endParaRPr lang="en-IN" altLang="en-US"/>
                    </a:p>
                  </a:txBody>
                  <a:tcPr/>
                </a:tc>
                <a:tc>
                  <a:txBody>
                    <a:bodyPr/>
                    <a:p>
                      <a:pPr>
                        <a:buNone/>
                      </a:pPr>
                      <a:r>
                        <a:rPr lang="en-IN" altLang="en-US"/>
                        <a:t>MONISH KUMAR V</a:t>
                      </a:r>
                      <a:endParaRPr lang="en-IN" altLang="en-US"/>
                    </a:p>
                  </a:txBody>
                  <a:tcPr/>
                </a:tc>
              </a:tr>
              <a:tr h="365760">
                <a:tc>
                  <a:txBody>
                    <a:bodyPr/>
                    <a:p>
                      <a:pPr>
                        <a:buNone/>
                      </a:pPr>
                      <a:r>
                        <a:rPr lang="en-IN" altLang="en-US"/>
                        <a:t>20211CIT0018</a:t>
                      </a:r>
                      <a:endParaRPr lang="en-IN" altLang="en-US"/>
                    </a:p>
                  </a:txBody>
                  <a:tcPr/>
                </a:tc>
                <a:tc>
                  <a:txBody>
                    <a:bodyPr/>
                    <a:p>
                      <a:pPr>
                        <a:buNone/>
                      </a:pPr>
                      <a:r>
                        <a:rPr lang="en-IN" altLang="en-US"/>
                        <a:t>T JASHWANTH</a:t>
                      </a:r>
                      <a:endParaRPr lang="en-IN" altLang="en-US"/>
                    </a:p>
                  </a:txBody>
                  <a:tcPr/>
                </a:tc>
              </a:tr>
              <a:tr h="365760">
                <a:tc>
                  <a:txBody>
                    <a:bodyPr/>
                    <a:p>
                      <a:pPr>
                        <a:buNone/>
                      </a:pPr>
                      <a:r>
                        <a:rPr lang="en-IN" altLang="en-US"/>
                        <a:t>20211CIT0071</a:t>
                      </a:r>
                      <a:endParaRPr lang="en-IN" altLang="en-US"/>
                    </a:p>
                  </a:txBody>
                  <a:tcPr/>
                </a:tc>
                <a:tc>
                  <a:txBody>
                    <a:bodyPr/>
                    <a:p>
                      <a:pPr>
                        <a:buNone/>
                      </a:pPr>
                      <a:r>
                        <a:rPr lang="en-IN" altLang="en-US"/>
                        <a:t>REDDY MANOJ  </a:t>
                      </a:r>
                      <a:endParaRPr lang="en-IN" altLang="en-US"/>
                    </a:p>
                  </a:txBody>
                  <a:tcPr/>
                </a:tc>
              </a:tr>
              <a:tr h="365760">
                <a:tc>
                  <a:txBody>
                    <a:bodyPr/>
                    <a:p>
                      <a:pPr>
                        <a:buNone/>
                      </a:pPr>
                      <a:r>
                        <a:rPr lang="en-IN" altLang="en-US"/>
                        <a:t>20211CIT0165</a:t>
                      </a:r>
                      <a:endParaRPr lang="en-IN" altLang="en-US"/>
                    </a:p>
                  </a:txBody>
                  <a:tcPr/>
                </a:tc>
                <a:tc>
                  <a:txBody>
                    <a:bodyPr/>
                    <a:p>
                      <a:pPr>
                        <a:buNone/>
                      </a:pPr>
                      <a:r>
                        <a:rPr lang="en-IN" altLang="en-US"/>
                        <a:t>M SANDEEP</a:t>
                      </a:r>
                      <a:endParaRPr lang="en-IN" alt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Employ </a:t>
            </a:r>
            <a:r>
              <a:rPr lang="en-US" sz="2000" dirty="0" err="1">
                <a:latin typeface="Arial" panose="020B0604020202020204" pitchFamily="34" charset="0"/>
                <a:cs typeface="Arial" panose="020B0604020202020204" pitchFamily="34" charset="0"/>
              </a:rPr>
              <a:t>BeautifulSoup</a:t>
            </a:r>
            <a:r>
              <a:rPr lang="en-US" sz="2000" dirty="0">
                <a:latin typeface="Arial" panose="020B0604020202020204" pitchFamily="34" charset="0"/>
                <a:cs typeface="Arial" panose="020B0604020202020204" pitchFamily="34" charset="0"/>
              </a:rPr>
              <a:t> to extract links, titles, and descriptions from search results.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Integrate Flask to connect frontend inputs with backend processes.</a:t>
            </a:r>
            <a:endParaRPr lang="en-US" sz="1700" b="1" dirty="0"/>
          </a:p>
          <a:p>
            <a:pPr marL="0" indent="0">
              <a:buNone/>
            </a:pPr>
            <a:r>
              <a:rPr lang="en-US" sz="2000" b="1" dirty="0">
                <a:latin typeface="Arial" panose="020B0604020202020204" pitchFamily="34" charset="0"/>
                <a:cs typeface="Arial" panose="020B0604020202020204" pitchFamily="34" charset="0"/>
              </a:rPr>
              <a:t>Step :- 5 Testing and Validation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Test individual modules (e.g., search automation, data extraction, UI responsiveness).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Validate the extracted data for accuracy and relevance.</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Step :- 6 Deployment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Host the application locally for testing purposes.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Deploy on a cloud platform for public access if needed.</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Step :- 7 Enhancements</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Incorporate advanced features like exporting results to files (CSV/Excel).</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Extend the application to scrape data from additional platforms or search engines</a:t>
            </a:r>
            <a:r>
              <a:rPr lang="en-US" sz="1700" dirty="0"/>
              <a:t>.</a:t>
            </a:r>
            <a:endParaRPr lang="en-IN"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Picture 5"/>
          <p:cNvPicPr/>
          <p:nvPr/>
        </p:nvPicPr>
        <p:blipFill>
          <a:blip r:embed="rId1"/>
          <a:stretch>
            <a:fillRect/>
          </a:stretch>
        </p:blipFill>
        <p:spPr>
          <a:xfrm>
            <a:off x="1782145" y="1474238"/>
            <a:ext cx="8117633" cy="42920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Model</a:t>
            </a:r>
            <a:endParaRPr lang="en-IN" dirty="0"/>
          </a:p>
        </p:txBody>
      </p:sp>
      <p:pic>
        <p:nvPicPr>
          <p:cNvPr id="5" name="Picture 4"/>
          <p:cNvPicPr/>
          <p:nvPr/>
        </p:nvPicPr>
        <p:blipFill>
          <a:blip r:embed="rId1"/>
          <a:stretch>
            <a:fillRect/>
          </a:stretch>
        </p:blipFill>
        <p:spPr>
          <a:xfrm>
            <a:off x="2705877" y="1548882"/>
            <a:ext cx="6400801" cy="42640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200" b="1" dirty="0">
                <a:latin typeface="Arial" panose="020B0604020202020204" pitchFamily="34" charset="0"/>
                <a:cs typeface="Arial" panose="020B0604020202020204" pitchFamily="34" charset="0"/>
              </a:rPr>
              <a:t>Software Requirements</a:t>
            </a:r>
            <a:endParaRPr lang="en-IN" sz="2200"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RPA Tool</a:t>
            </a:r>
            <a:r>
              <a:rPr lang="en-IN" sz="2200" dirty="0">
                <a:latin typeface="Arial" panose="020B0604020202020204" pitchFamily="34" charset="0"/>
                <a:cs typeface="Arial" panose="020B0604020202020204" pitchFamily="34" charset="0"/>
              </a:rPr>
              <a:t>: UiPath or Blue Prism for automation tasks.</a:t>
            </a:r>
            <a:endParaRPr lang="en-IN"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Web Browser</a:t>
            </a:r>
            <a:r>
              <a:rPr lang="en-IN" sz="2200" dirty="0">
                <a:latin typeface="Arial" panose="020B0604020202020204" pitchFamily="34" charset="0"/>
                <a:cs typeface="Arial" panose="020B0604020202020204" pitchFamily="34" charset="0"/>
              </a:rPr>
              <a:t>: Google Chrome or Mozilla Firefox for executing search operations.</a:t>
            </a:r>
            <a:endParaRPr lang="en-IN"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Spreadsheet Software</a:t>
            </a:r>
            <a:r>
              <a:rPr lang="en-IN" sz="2200" dirty="0">
                <a:latin typeface="Arial" panose="020B0604020202020204" pitchFamily="34" charset="0"/>
                <a:cs typeface="Arial" panose="020B0604020202020204" pitchFamily="34" charset="0"/>
              </a:rPr>
              <a:t>: Microsoft Excel or Google Sheets for data storage.</a:t>
            </a:r>
            <a:endParaRPr lang="en-IN"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200" b="1" dirty="0">
                <a:latin typeface="Arial" panose="020B0604020202020204" pitchFamily="34" charset="0"/>
                <a:cs typeface="Arial" panose="020B0604020202020204" pitchFamily="34" charset="0"/>
              </a:rPr>
              <a:t>Programming Environment</a:t>
            </a:r>
            <a:r>
              <a:rPr lang="en-IN" sz="2200" dirty="0">
                <a:latin typeface="Arial" panose="020B0604020202020204" pitchFamily="34" charset="0"/>
                <a:cs typeface="Arial" panose="020B0604020202020204" pitchFamily="34" charset="0"/>
              </a:rPr>
              <a:t>: Python (optional, for any additional scripting needs).</a:t>
            </a:r>
            <a:endParaRPr lang="en-IN" sz="2200"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These requirements ensure that the automation process runs smoothly without hardware or software bottlenecks.</a:t>
            </a:r>
            <a:endParaRPr lang="en-US"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5" name="Picture 4"/>
          <p:cNvPicPr>
            <a:picLocks noChangeAspect="1"/>
          </p:cNvPicPr>
          <p:nvPr/>
        </p:nvPicPr>
        <p:blipFill>
          <a:blip r:embed="rId1"/>
          <a:stretch>
            <a:fillRect/>
          </a:stretch>
        </p:blipFill>
        <p:spPr>
          <a:xfrm>
            <a:off x="1019297" y="1032297"/>
            <a:ext cx="9892147" cy="50360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The main outcome of this project is the </a:t>
            </a:r>
            <a:r>
              <a:rPr lang="en-US" b="1" dirty="0">
                <a:latin typeface="Arial" panose="020B0604020202020204" pitchFamily="34" charset="0"/>
                <a:cs typeface="Arial" panose="020B0604020202020204" pitchFamily="34" charset="0"/>
              </a:rPr>
              <a:t>successful automation of Google search result processing</a:t>
            </a:r>
            <a:r>
              <a:rPr lang="en-US" dirty="0">
                <a:latin typeface="Arial" panose="020B0604020202020204" pitchFamily="34" charset="0"/>
                <a:cs typeface="Arial" panose="020B0604020202020204" pitchFamily="34" charset="0"/>
              </a:rPr>
              <a:t>. Using Robotic Process Automation (RPA), the project extracts relevant information from search results and structures it into an easily consumable format (such as an Excel sheet or table). This automation reduces the time and manual effort needed to sift through web pages, making the entire process more efficient and user-friendly. The tool developed can be adapted for various search queries, making it useful in research, marketing, and business data gathering.</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Reduction in Manual Effort</a:t>
            </a:r>
            <a:r>
              <a:rPr lang="en-US" dirty="0">
                <a:latin typeface="Arial" panose="020B0604020202020204" pitchFamily="34" charset="0"/>
                <a:cs typeface="Arial" panose="020B0604020202020204" pitchFamily="34" charset="0"/>
              </a:rPr>
              <a:t>: Eliminates the need for users to manually browse through search links to extract information.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Time Efficiency</a:t>
            </a:r>
            <a:r>
              <a:rPr lang="en-US" dirty="0">
                <a:latin typeface="Arial" panose="020B0604020202020204" pitchFamily="34" charset="0"/>
                <a:cs typeface="Arial" panose="020B0604020202020204" pitchFamily="34" charset="0"/>
              </a:rPr>
              <a:t>: Results are presented in a structured format (table or Excel) instantly, saving significant time.</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Can be adapted for different search queries and scaled to handle a large volume of search results.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Accuracy</a:t>
            </a:r>
            <a:r>
              <a:rPr lang="en-US" dirty="0">
                <a:latin typeface="Arial" panose="020B0604020202020204" pitchFamily="34" charset="0"/>
                <a:cs typeface="Arial" panose="020B0604020202020204" pitchFamily="34" charset="0"/>
              </a:rPr>
              <a:t>: RPA reduces the possibility of human error in data extraction.</a:t>
            </a:r>
            <a:endParaRPr lang="en-US" dirty="0">
              <a:latin typeface="Arial" panose="020B0604020202020204" pitchFamily="34" charset="0"/>
              <a:cs typeface="Arial" panose="020B0604020202020204" pitchFamily="34"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fontScale="92500"/>
          </a:bodyPr>
          <a:lstStyle/>
          <a:p>
            <a:r>
              <a:rPr lang="en-US" dirty="0">
                <a:latin typeface="Arial" panose="020B0604020202020204" pitchFamily="34" charset="0"/>
                <a:cs typeface="Arial" panose="020B0604020202020204" pitchFamily="34" charset="0"/>
              </a:rPr>
              <a:t>This project demonstrates how RPA can be leveraged to automate and optimize the process of extracting and organizing Google search results. By mimicking manual browsing and data extraction processes, the RPA tool offers a reliable and scalable solution that minimizes user effort and maximizes time efficiency. The project is especially relevant for businesses, researchers, and digital marketers who need to extract structured data from search engines. This automated system can significantly reduce operational costs, increase productivity, and improve data accuracy, offering a sustainable alternative to manual search result processing.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successful deployment of this tool showcases the potential of RPA in streamlining data-related tasks across multiple domains, including business intelligence, research, and online marketing. Future work can involve enhancing the tool’s capabilities by integrating machine learning to refine the extracted data based on user preferences.</a:t>
            </a:r>
            <a:endParaRPr lang="en-US" dirty="0">
              <a:latin typeface="Arial" panose="020B0604020202020204" pitchFamily="34" charset="0"/>
              <a:cs typeface="Arial" panose="020B0604020202020204" pitchFamily="34" charset="0"/>
            </a:endParaRP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     https://github.com/Anjiuluva7/Google-Search-Engine-Using-RPA-</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b="1" dirty="0">
                <a:latin typeface="Arial" panose="020B0604020202020204" pitchFamily="34" charset="0"/>
                <a:cs typeface="Arial" panose="020B0604020202020204" pitchFamily="34" charset="0"/>
              </a:rPr>
              <a:t>Mehta, R., &amp; </a:t>
            </a:r>
            <a:r>
              <a:rPr lang="en-IN" sz="2000" b="1" dirty="0" err="1">
                <a:latin typeface="Arial" panose="020B0604020202020204" pitchFamily="34" charset="0"/>
                <a:cs typeface="Arial" panose="020B0604020202020204" pitchFamily="34" charset="0"/>
              </a:rPr>
              <a:t>Chaher</a:t>
            </a:r>
            <a:r>
              <a:rPr lang="en-IN" sz="2000" b="1" dirty="0">
                <a:latin typeface="Arial" panose="020B0604020202020204" pitchFamily="34" charset="0"/>
                <a:cs typeface="Arial" panose="020B0604020202020204" pitchFamily="34" charset="0"/>
              </a:rPr>
              <a:t>, R. (2022).</a:t>
            </a:r>
            <a:r>
              <a:rPr lang="en-IN" sz="2000" dirty="0">
                <a:latin typeface="Arial" panose="020B0604020202020204" pitchFamily="34" charset="0"/>
                <a:cs typeface="Arial" panose="020B0604020202020204" pitchFamily="34" charset="0"/>
              </a:rPr>
              <a:t> Implementation of Robotic Process Automation (RPA) in Digital Marketing. </a:t>
            </a:r>
            <a:r>
              <a:rPr lang="en-IN" sz="2000" i="1" dirty="0">
                <a:latin typeface="Arial" panose="020B0604020202020204" pitchFamily="34" charset="0"/>
                <a:cs typeface="Arial" panose="020B0604020202020204" pitchFamily="34" charset="0"/>
              </a:rPr>
              <a:t>2022 3rd International Conference for Emerging Technology (INCET)</a:t>
            </a:r>
            <a:r>
              <a:rPr lang="en-IN" sz="2000" dirty="0">
                <a:latin typeface="Arial" panose="020B0604020202020204" pitchFamily="34" charset="0"/>
                <a:cs typeface="Arial" panose="020B0604020202020204" pitchFamily="34" charset="0"/>
              </a:rPr>
              <a:t>. IEEE.</a:t>
            </a:r>
            <a:endParaRPr lang="en-IN"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paper discusses the role of RPA in automating digital marketing processes, which aligns with your project’s focus on automating data extraction tasks.</a:t>
            </a: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b="1" dirty="0" err="1">
                <a:latin typeface="Arial" panose="020B0604020202020204" pitchFamily="34" charset="0"/>
                <a:cs typeface="Arial" panose="020B0604020202020204" pitchFamily="34" charset="0"/>
              </a:rPr>
              <a:t>Patrício</a:t>
            </a:r>
            <a:r>
              <a:rPr lang="en-US" sz="2000" b="1" dirty="0">
                <a:latin typeface="Arial" panose="020B0604020202020204" pitchFamily="34" charset="0"/>
                <a:cs typeface="Arial" panose="020B0604020202020204" pitchFamily="34" charset="0"/>
              </a:rPr>
              <a:t>, L.,  Costa, C. R. de S., Varela, L., &amp; Cruz-Cunha, M. M. (2024).</a:t>
            </a:r>
            <a:r>
              <a:rPr lang="en-US" sz="2000" dirty="0">
                <a:latin typeface="Arial" panose="020B0604020202020204" pitchFamily="34" charset="0"/>
                <a:cs typeface="Arial" panose="020B0604020202020204" pitchFamily="34" charset="0"/>
              </a:rPr>
              <a:t> Literature review on the sustainable implementation of Robotic Process Automation (RPA) in medical and healthcare administrative services. </a:t>
            </a:r>
            <a:r>
              <a:rPr lang="en-US" sz="2000" i="1" dirty="0">
                <a:latin typeface="Arial" panose="020B0604020202020204" pitchFamily="34" charset="0"/>
                <a:cs typeface="Arial" panose="020B0604020202020204" pitchFamily="34" charset="0"/>
              </a:rPr>
              <a:t>Procedia Computer Science, 239</a:t>
            </a:r>
            <a:r>
              <a:rPr lang="en-US" sz="2000" dirty="0">
                <a:latin typeface="Arial" panose="020B0604020202020204" pitchFamily="34" charset="0"/>
                <a:cs typeface="Arial" panose="020B0604020202020204" pitchFamily="34" charset="0"/>
              </a:rPr>
              <a:t>, 166.</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paper provides insights into the sustainable application of RPA, relevant for understanding the broader implications of automation in administrative processes.</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000" b="1" dirty="0">
                <a:latin typeface="Arial" panose="020B0604020202020204" pitchFamily="34" charset="0"/>
                <a:cs typeface="Arial" panose="020B0604020202020204" pitchFamily="34" charset="0"/>
              </a:rPr>
              <a:t>Geyer-</a:t>
            </a:r>
            <a:r>
              <a:rPr lang="en-IN" sz="2000" b="1" dirty="0" err="1">
                <a:latin typeface="Arial" panose="020B0604020202020204" pitchFamily="34" charset="0"/>
                <a:cs typeface="Arial" panose="020B0604020202020204" pitchFamily="34" charset="0"/>
              </a:rPr>
              <a:t>Klingeberg</a:t>
            </a:r>
            <a:r>
              <a:rPr lang="en-IN" sz="2000" b="1" dirty="0">
                <a:latin typeface="Arial" panose="020B0604020202020204" pitchFamily="34" charset="0"/>
                <a:cs typeface="Arial" panose="020B0604020202020204" pitchFamily="34" charset="0"/>
              </a:rPr>
              <a:t>, J., </a:t>
            </a:r>
            <a:r>
              <a:rPr lang="en-IN" sz="2000" b="1" dirty="0" err="1">
                <a:latin typeface="Arial" panose="020B0604020202020204" pitchFamily="34" charset="0"/>
                <a:cs typeface="Arial" panose="020B0604020202020204" pitchFamily="34" charset="0"/>
              </a:rPr>
              <a:t>Nakladal</a:t>
            </a:r>
            <a:r>
              <a:rPr lang="en-IN" sz="2000" b="1" dirty="0">
                <a:latin typeface="Arial" panose="020B0604020202020204" pitchFamily="34" charset="0"/>
                <a:cs typeface="Arial" panose="020B0604020202020204" pitchFamily="34" charset="0"/>
              </a:rPr>
              <a:t>, J., </a:t>
            </a:r>
            <a:r>
              <a:rPr lang="en-IN" sz="2000" b="1" dirty="0" err="1">
                <a:latin typeface="Arial" panose="020B0604020202020204" pitchFamily="34" charset="0"/>
                <a:cs typeface="Arial" panose="020B0604020202020204" pitchFamily="34" charset="0"/>
              </a:rPr>
              <a:t>Baldauf</a:t>
            </a:r>
            <a:r>
              <a:rPr lang="en-IN" sz="2000" b="1" dirty="0">
                <a:latin typeface="Arial" panose="020B0604020202020204" pitchFamily="34" charset="0"/>
                <a:cs typeface="Arial" panose="020B0604020202020204" pitchFamily="34" charset="0"/>
              </a:rPr>
              <a:t>, F., &amp; </a:t>
            </a:r>
            <a:r>
              <a:rPr lang="en-IN" sz="2000" b="1" dirty="0" err="1">
                <a:latin typeface="Arial" panose="020B0604020202020204" pitchFamily="34" charset="0"/>
                <a:cs typeface="Arial" panose="020B0604020202020204" pitchFamily="34" charset="0"/>
              </a:rPr>
              <a:t>Veit</a:t>
            </a:r>
            <a:r>
              <a:rPr lang="en-IN" sz="2000" b="1" dirty="0">
                <a:latin typeface="Arial" panose="020B0604020202020204" pitchFamily="34" charset="0"/>
                <a:cs typeface="Arial" panose="020B0604020202020204" pitchFamily="34" charset="0"/>
              </a:rPr>
              <a:t>, F. (2018).</a:t>
            </a:r>
            <a:r>
              <a:rPr lang="en-IN" sz="2000" dirty="0">
                <a:latin typeface="Arial" panose="020B0604020202020204" pitchFamily="34" charset="0"/>
                <a:cs typeface="Arial" panose="020B0604020202020204" pitchFamily="34" charset="0"/>
              </a:rPr>
              <a:t> Process mining and Robotic Process Automation: A perfect match. </a:t>
            </a:r>
            <a:r>
              <a:rPr lang="en-IN" sz="2000" i="1" dirty="0" err="1">
                <a:latin typeface="Arial" panose="020B0604020202020204" pitchFamily="34" charset="0"/>
                <a:cs typeface="Arial" panose="020B0604020202020204" pitchFamily="34" charset="0"/>
              </a:rPr>
              <a:t>cognitiveX</a:t>
            </a:r>
            <a:r>
              <a:rPr lang="en-IN" sz="2000" i="1" dirty="0">
                <a:latin typeface="Arial" panose="020B0604020202020204" pitchFamily="34" charset="0"/>
                <a:cs typeface="Arial" panose="020B0604020202020204" pitchFamily="34" charset="0"/>
              </a:rPr>
              <a:t> Blog</a:t>
            </a:r>
            <a:r>
              <a:rPr lang="en-IN"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article explains how RPA can work alongside process mining to enhance efficiency, directly applicable to your Google search automation project.</a:t>
            </a:r>
            <a:endParaRPr lang="en-IN" sz="2000" dirty="0">
              <a:latin typeface="Arial" panose="020B0604020202020204" pitchFamily="34" charset="0"/>
              <a:cs typeface="Arial" panose="020B0604020202020204" pitchFamily="34" charset="0"/>
            </a:endParaRP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IN" sz="1800" b="1" dirty="0" err="1">
                <a:latin typeface="Arial" panose="020B0604020202020204" pitchFamily="34" charset="0"/>
                <a:cs typeface="Arial" panose="020B0604020202020204" pitchFamily="34" charset="0"/>
              </a:rPr>
              <a:t>Agostinelli</a:t>
            </a:r>
            <a:r>
              <a:rPr lang="en-IN" sz="1800" b="1" dirty="0">
                <a:latin typeface="Arial" panose="020B0604020202020204" pitchFamily="34" charset="0"/>
                <a:cs typeface="Arial" panose="020B0604020202020204" pitchFamily="34" charset="0"/>
              </a:rPr>
              <a:t>, S., </a:t>
            </a:r>
            <a:r>
              <a:rPr lang="en-IN" sz="1800" b="1" dirty="0" err="1">
                <a:latin typeface="Arial" panose="020B0604020202020204" pitchFamily="34" charset="0"/>
                <a:cs typeface="Arial" panose="020B0604020202020204" pitchFamily="34" charset="0"/>
              </a:rPr>
              <a:t>Marrella</a:t>
            </a:r>
            <a:r>
              <a:rPr lang="en-IN" sz="1800" b="1" dirty="0">
                <a:latin typeface="Arial" panose="020B0604020202020204" pitchFamily="34" charset="0"/>
                <a:cs typeface="Arial" panose="020B0604020202020204" pitchFamily="34" charset="0"/>
              </a:rPr>
              <a:t>, A., &amp; </a:t>
            </a:r>
            <a:r>
              <a:rPr lang="en-IN" sz="1800" b="1" dirty="0" err="1">
                <a:latin typeface="Arial" panose="020B0604020202020204" pitchFamily="34" charset="0"/>
                <a:cs typeface="Arial" panose="020B0604020202020204" pitchFamily="34" charset="0"/>
              </a:rPr>
              <a:t>Mecella</a:t>
            </a:r>
            <a:r>
              <a:rPr lang="en-IN" sz="1800" b="1" dirty="0">
                <a:latin typeface="Arial" panose="020B0604020202020204" pitchFamily="34" charset="0"/>
                <a:cs typeface="Arial" panose="020B0604020202020204" pitchFamily="34" charset="0"/>
              </a:rPr>
              <a:t>, M. (2019).</a:t>
            </a:r>
            <a:r>
              <a:rPr lang="en-IN" sz="1800" dirty="0">
                <a:latin typeface="Arial" panose="020B0604020202020204" pitchFamily="34" charset="0"/>
                <a:cs typeface="Arial" panose="020B0604020202020204" pitchFamily="34" charset="0"/>
              </a:rPr>
              <a:t> Research challenges for Robotic Process Automation. </a:t>
            </a:r>
            <a:r>
              <a:rPr lang="en-IN" sz="1800" i="1" dirty="0">
                <a:latin typeface="Arial" panose="020B0604020202020204" pitchFamily="34" charset="0"/>
                <a:cs typeface="Arial" panose="020B0604020202020204" pitchFamily="34" charset="0"/>
              </a:rPr>
              <a:t>ICPM 2019 - IEEE International Conference on Process Mining</a:t>
            </a:r>
            <a:r>
              <a:rPr lang="en-IN" sz="1800" dirty="0">
                <a:latin typeface="Arial" panose="020B0604020202020204" pitchFamily="34" charset="0"/>
                <a:cs typeface="Arial" panose="020B0604020202020204" pitchFamily="34" charset="0"/>
              </a:rPr>
              <a:t>. IEEE.</a:t>
            </a:r>
            <a:endParaRPr lang="en-IN"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800" dirty="0">
                <a:latin typeface="Arial" panose="020B0604020202020204" pitchFamily="34" charset="0"/>
                <a:cs typeface="Arial" panose="020B0604020202020204" pitchFamily="34" charset="0"/>
              </a:rPr>
              <a:t>This paper highlights the current challenges in RPA implementation, providing useful context for refining your project's methodology.</a:t>
            </a: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b="1" dirty="0">
                <a:latin typeface="Arial" panose="020B0604020202020204" pitchFamily="34" charset="0"/>
                <a:ea typeface="Cambria" panose="02040503050406030204" pitchFamily="18" charset="0"/>
                <a:cs typeface="Arial" panose="020B0604020202020204" pitchFamily="34" charset="0"/>
              </a:rPr>
              <a:t>"A Comparative Analysis of Automation Anywhere, UiPath, and Blue Prism"</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hlinkClick r:id="rId1"/>
              </a:rPr>
              <a:t>https://ieeexplore.ieee.org/document/10182777</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b="1" dirty="0">
                <a:latin typeface="Arial" panose="020B0604020202020204" pitchFamily="34" charset="0"/>
                <a:ea typeface="Cambria" panose="02040503050406030204" pitchFamily="18" charset="0"/>
                <a:cs typeface="Arial" panose="020B0604020202020204" pitchFamily="34" charset="0"/>
              </a:rPr>
              <a:t>       APA Citation</a:t>
            </a:r>
            <a:r>
              <a:rPr lang="en-US" sz="1800" dirty="0">
                <a:latin typeface="Arial" panose="020B0604020202020204" pitchFamily="34" charset="0"/>
                <a:ea typeface="Cambria" panose="02040503050406030204" pitchFamily="18" charset="0"/>
                <a:cs typeface="Arial" panose="020B0604020202020204" pitchFamily="34" charset="0"/>
              </a:rPr>
              <a:t>:</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rPr>
              <a:t>       Author(s). (Year). </a:t>
            </a:r>
            <a:r>
              <a:rPr lang="en-US" sz="1800" i="1" dirty="0">
                <a:latin typeface="Arial" panose="020B0604020202020204" pitchFamily="34" charset="0"/>
                <a:ea typeface="Cambria" panose="02040503050406030204" pitchFamily="18" charset="0"/>
                <a:cs typeface="Arial" panose="020B0604020202020204" pitchFamily="34" charset="0"/>
              </a:rPr>
              <a:t>A comparative analysis of Automation Anywhere, UiPath, and Blue Prism</a:t>
            </a:r>
            <a:r>
              <a:rPr lang="en-US" sz="1800" dirty="0">
                <a:latin typeface="Arial" panose="020B0604020202020204" pitchFamily="34" charset="0"/>
                <a:ea typeface="Cambria" panose="02040503050406030204" pitchFamily="18" charset="0"/>
                <a:cs typeface="Arial" panose="020B0604020202020204" pitchFamily="34" charset="0"/>
              </a:rPr>
              <a:t>. IEEE  </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dirty="0">
                <a:latin typeface="Arial" panose="020B0604020202020204" pitchFamily="34" charset="0"/>
                <a:ea typeface="Cambria" panose="02040503050406030204" pitchFamily="18" charset="0"/>
                <a:cs typeface="Arial" panose="020B0604020202020204" pitchFamily="34" charset="0"/>
              </a:rPr>
              <a:t>        Xplore. </a:t>
            </a:r>
            <a:r>
              <a:rPr lang="en-US" sz="1800" dirty="0">
                <a:latin typeface="Arial" panose="020B0604020202020204" pitchFamily="34" charset="0"/>
                <a:ea typeface="Cambria" panose="02040503050406030204" pitchFamily="18" charset="0"/>
                <a:cs typeface="Arial" panose="020B0604020202020204" pitchFamily="34" charset="0"/>
                <a:hlinkClick r:id="rId1"/>
              </a:rPr>
              <a:t>https://ieeexplore.ieee.org/document/10182777</a:t>
            </a:r>
            <a:endParaRPr lang="en-US" sz="1800" dirty="0">
              <a:latin typeface="Arial" panose="020B0604020202020204" pitchFamily="34" charset="0"/>
              <a:ea typeface="Cambria" panose="02040503050406030204" pitchFamily="18" charset="0"/>
              <a:cs typeface="Arial" panose="020B0604020202020204" pitchFamily="34" charset="0"/>
            </a:endParaRPr>
          </a:p>
          <a:p>
            <a:pPr>
              <a:buFont typeface="Wingdings" panose="05000000000000000000" pitchFamily="2" charset="2"/>
              <a:buChar char="v"/>
            </a:pPr>
            <a:r>
              <a:rPr lang="en-US" sz="1800" b="1" dirty="0">
                <a:latin typeface="Arial" panose="020B0604020202020204" pitchFamily="34" charset="0"/>
                <a:ea typeface="Cambria" panose="02040503050406030204" pitchFamily="18" charset="0"/>
                <a:cs typeface="Arial" panose="020B0604020202020204" pitchFamily="34" charset="0"/>
              </a:rPr>
              <a:t>"Effectiveness of Robotic Process Automation for Data Mining Using UiPath"</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hlinkClick r:id="rId2"/>
              </a:rPr>
              <a:t>https://ieeexplore.ieee.org/document/9396024</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b="1" dirty="0">
                <a:latin typeface="Arial" panose="020B0604020202020204" pitchFamily="34" charset="0"/>
                <a:ea typeface="Cambria" panose="02040503050406030204" pitchFamily="18" charset="0"/>
                <a:cs typeface="Arial" panose="020B0604020202020204" pitchFamily="34" charset="0"/>
              </a:rPr>
              <a:t>       APA Citation</a:t>
            </a:r>
            <a:r>
              <a:rPr lang="en-US" sz="1800" dirty="0">
                <a:latin typeface="Arial" panose="020B0604020202020204" pitchFamily="34" charset="0"/>
                <a:ea typeface="Cambria" panose="02040503050406030204" pitchFamily="18" charset="0"/>
                <a:cs typeface="Arial" panose="020B0604020202020204" pitchFamily="34" charset="0"/>
              </a:rPr>
              <a:t>:</a:t>
            </a:r>
            <a:br>
              <a:rPr lang="en-US" sz="1800" dirty="0">
                <a:latin typeface="Arial" panose="020B0604020202020204" pitchFamily="34" charset="0"/>
                <a:ea typeface="Cambria" panose="02040503050406030204" pitchFamily="18" charset="0"/>
                <a:cs typeface="Arial" panose="020B0604020202020204" pitchFamily="34" charset="0"/>
              </a:rPr>
            </a:br>
            <a:r>
              <a:rPr lang="en-US" sz="1800" dirty="0">
                <a:latin typeface="Arial" panose="020B0604020202020204" pitchFamily="34" charset="0"/>
                <a:ea typeface="Cambria" panose="02040503050406030204" pitchFamily="18" charset="0"/>
                <a:cs typeface="Arial" panose="020B0604020202020204" pitchFamily="34" charset="0"/>
              </a:rPr>
              <a:t>       Author(s). (Year). </a:t>
            </a:r>
            <a:r>
              <a:rPr lang="en-US" sz="1800" i="1" dirty="0">
                <a:latin typeface="Arial" panose="020B0604020202020204" pitchFamily="34" charset="0"/>
                <a:ea typeface="Cambria" panose="02040503050406030204" pitchFamily="18" charset="0"/>
                <a:cs typeface="Arial" panose="020B0604020202020204" pitchFamily="34" charset="0"/>
              </a:rPr>
              <a:t>Effectiveness of robotic process automation for data mining using UiPath</a:t>
            </a:r>
            <a:r>
              <a:rPr lang="en-US" sz="1800" dirty="0">
                <a:latin typeface="Arial" panose="020B0604020202020204" pitchFamily="34" charset="0"/>
                <a:ea typeface="Cambria" panose="02040503050406030204" pitchFamily="18" charset="0"/>
                <a:cs typeface="Arial" panose="020B0604020202020204" pitchFamily="34" charset="0"/>
              </a:rPr>
              <a:t>. </a:t>
            </a:r>
            <a:endParaRPr lang="en-US" sz="1800" dirty="0">
              <a:latin typeface="Arial" panose="020B0604020202020204" pitchFamily="34" charset="0"/>
              <a:ea typeface="Cambria" panose="02040503050406030204" pitchFamily="18" charset="0"/>
              <a:cs typeface="Arial" panose="020B0604020202020204" pitchFamily="34" charset="0"/>
            </a:endParaRPr>
          </a:p>
          <a:p>
            <a:pPr marL="76200" indent="0">
              <a:buNone/>
            </a:pPr>
            <a:r>
              <a:rPr lang="en-US" sz="1800" dirty="0">
                <a:latin typeface="Arial" panose="020B0604020202020204" pitchFamily="34" charset="0"/>
                <a:ea typeface="Cambria" panose="02040503050406030204" pitchFamily="18" charset="0"/>
                <a:cs typeface="Arial" panose="020B0604020202020204" pitchFamily="34" charset="0"/>
              </a:rPr>
              <a:t>      IEEE Xplore. </a:t>
            </a:r>
            <a:r>
              <a:rPr lang="en-US" sz="1800" dirty="0">
                <a:latin typeface="Arial" panose="020B0604020202020204" pitchFamily="34" charset="0"/>
                <a:ea typeface="Cambria" panose="02040503050406030204" pitchFamily="18" charset="0"/>
                <a:cs typeface="Arial" panose="020B0604020202020204" pitchFamily="34" charset="0"/>
                <a:hlinkClick r:id="rId2"/>
              </a:rPr>
              <a:t>https://ieeexplore.ieee.org/document/9396024</a:t>
            </a:r>
            <a:endParaRPr lang="en-US" sz="1800" dirty="0">
              <a:latin typeface="Arial" panose="020B0604020202020204" pitchFamily="34" charset="0"/>
              <a:ea typeface="Cambria" panose="02040503050406030204" pitchFamily="18" charset="0"/>
              <a:cs typeface="Arial" panose="020B0604020202020204" pitchFamily="34" charset="0"/>
            </a:endParaRPr>
          </a:p>
          <a:p>
            <a:pPr>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a:bodyPr>
          <a:lstStyle/>
          <a:p>
            <a:pPr marL="0" indent="0">
              <a:buNone/>
            </a:pPr>
            <a:r>
              <a:rPr lang="en-GB" sz="2900">
                <a:sym typeface="+mn-ea"/>
              </a:rPr>
              <a:t>In today’s digital world, smartphones have become indispensable tools, serving a wide </a:t>
            </a:r>
            <a:r>
              <a:rPr lang="en-IN" altLang="en-GB" sz="2900">
                <a:sym typeface="+mn-ea"/>
              </a:rPr>
              <a:t>range </a:t>
            </a:r>
            <a:r>
              <a:rPr lang="en-GB" sz="2900">
                <a:sym typeface="+mn-ea"/>
              </a:rPr>
              <a:t>of functions from communication and entertainment to productivity and health tracking. As mobile devices become more powerful, their energy demands increase, often causing batteries to overheat, especially during intensive tasks like gaming, video streaming, or fast charging. Overheating not only degrades battery life but can also lead to severe issues such as reduced performance,  hardware failure, or even dangerous battery explosions.</a:t>
            </a:r>
            <a:endParaRPr lang="en-GB" sz="29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000" dirty="0">
                <a:latin typeface="Arial" panose="020B0604020202020204" pitchFamily="34" charset="0"/>
                <a:cs typeface="Arial" panose="020B0604020202020204" pitchFamily="34" charset="0"/>
                <a:hlinkClick r:id="rId1"/>
              </a:rPr>
              <a:t>https://www.researchgate.net/publication/373845876_A_Systematic_Review_of_Robotic_Process_Automation_in_Business_Operations_Contemporary_Trends_and_Insights</a:t>
            </a:r>
            <a:r>
              <a:rPr lang="en-US" sz="2000" b="1"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hlinkClick r:id="rId2"/>
              </a:rPr>
              <a:t>https://www.researchgate.net/publication/382613045_Literature_review_on_the_sustainable_implementation_of_Robotic_Process_Automation_RPA_in_medical_and_healthcare_administrative_services</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hlinkClick r:id="rId3"/>
              </a:rPr>
              <a:t>https://www.researchgate.net/publication/326466901_Process_Mining_and_Robotic_Process_Automation_A_Perfect_Matchhttps://www.researchgate.net/publication/326466901_Process_Mining_and_Robotic_Process_Automation_A_Perfect_Match</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hlinkClick r:id="rId4"/>
              </a:rPr>
              <a:t>https://www.researchgate.net/publication/338352191_Research_Challenges_for_Intelligent_Robotic_Process_Automation</a:t>
            </a:r>
            <a:endParaRPr lang="en-IN" sz="2000" dirty="0"/>
          </a:p>
          <a:p>
            <a:pPr marL="457200" indent="-457200">
              <a:buFont typeface="+mj-lt"/>
              <a:buAutoNum type="arabicPeriod"/>
            </a:pPr>
            <a:r>
              <a:rPr lang="en-US" sz="2000" dirty="0">
                <a:latin typeface="Cambria" panose="02040503050406030204" pitchFamily="18" charset="0"/>
                <a:ea typeface="Cambria" panose="02040503050406030204" pitchFamily="18" charset="0"/>
                <a:hlinkClick r:id="rId5"/>
              </a:rPr>
              <a:t>https://ieeexplore.ieee.org/document/10182777</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r>
              <a:rPr lang="en-US" sz="2000" dirty="0">
                <a:latin typeface="Cambria" panose="02040503050406030204" pitchFamily="18" charset="0"/>
                <a:ea typeface="Cambria" panose="02040503050406030204" pitchFamily="18" charset="0"/>
                <a:hlinkClick r:id="rId6"/>
              </a:rPr>
              <a:t>https://ieeexplore.ieee.org/document/9396024</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endParaRPr lang="en-IN" sz="2000" dirty="0"/>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6408" y="989045"/>
            <a:ext cx="9890449" cy="50330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endParaRPr lang="en-GB" dirty="0"/>
          </a:p>
        </p:txBody>
      </p:sp>
      <p:graphicFrame>
        <p:nvGraphicFramePr>
          <p:cNvPr id="4" name="Content Placeholder 3"/>
          <p:cNvGraphicFramePr>
            <a:graphicFrameLocks noGrp="1"/>
          </p:cNvGraphicFramePr>
          <p:nvPr>
            <p:ph idx="1"/>
          </p:nvPr>
        </p:nvGraphicFramePr>
        <p:xfrm>
          <a:off x="812800" y="1143001"/>
          <a:ext cx="10668000" cy="5394960"/>
        </p:xfrm>
        <a:graphic>
          <a:graphicData uri="http://schemas.openxmlformats.org/drawingml/2006/table">
            <a:tbl>
              <a:tblPr firstRow="1" bandRow="1">
                <a:tableStyleId>{5C22544A-7EE6-4342-B048-85BDC9FD1C3A}</a:tableStyleId>
              </a:tblPr>
              <a:tblGrid>
                <a:gridCol w="875030"/>
                <a:gridCol w="3392170"/>
                <a:gridCol w="2133600"/>
                <a:gridCol w="2133600"/>
                <a:gridCol w="2133600"/>
              </a:tblGrid>
              <a:tr h="0">
                <a:tc>
                  <a:txBody>
                    <a:bodyPr/>
                    <a:p>
                      <a:r>
                        <a:rPr lang="en-US" dirty="0"/>
                        <a:t>Sl.no.</a:t>
                      </a:r>
                      <a:endParaRPr lang="en-US" dirty="0"/>
                    </a:p>
                  </a:txBody>
                  <a:tcPr/>
                </a:tc>
                <a:tc>
                  <a:txBody>
                    <a:bodyPr/>
                    <a:p>
                      <a:r>
                        <a:rPr lang="en-US" dirty="0"/>
                        <a:t>Paper Title</a:t>
                      </a:r>
                      <a:endParaRPr lang="en-US" dirty="0"/>
                    </a:p>
                  </a:txBody>
                  <a:tcPr/>
                </a:tc>
                <a:tc>
                  <a:txBody>
                    <a:bodyPr/>
                    <a:p>
                      <a:r>
                        <a:rPr lang="en-US" dirty="0"/>
                        <a:t>Proposed Model</a:t>
                      </a:r>
                      <a:endParaRPr lang="en-US" dirty="0"/>
                    </a:p>
                  </a:txBody>
                  <a:tcPr/>
                </a:tc>
                <a:tc>
                  <a:txBody>
                    <a:bodyPr/>
                    <a:p>
                      <a:r>
                        <a:rPr lang="en-US" dirty="0"/>
                        <a:t>Results</a:t>
                      </a:r>
                      <a:endParaRPr lang="en-US" dirty="0"/>
                    </a:p>
                  </a:txBody>
                  <a:tcPr/>
                </a:tc>
                <a:tc>
                  <a:txBody>
                    <a:bodyPr/>
                    <a:p>
                      <a:r>
                        <a:rPr lang="en-US" dirty="0"/>
                        <a:t>Drawbacks</a:t>
                      </a:r>
                      <a:endParaRPr lang="en-US" dirty="0"/>
                    </a:p>
                  </a:txBody>
                  <a:tcPr/>
                </a:tc>
              </a:tr>
              <a:tr h="822960">
                <a:tc>
                  <a:txBody>
                    <a:bodyPr/>
                    <a:p>
                      <a:r>
                        <a:rPr lang="en-US" sz="1200" dirty="0"/>
                        <a:t>1.</a:t>
                      </a:r>
                      <a:endParaRPr lang="en-US" sz="1200" dirty="0"/>
                    </a:p>
                  </a:txBody>
                  <a:tcPr/>
                </a:tc>
                <a:tc>
                  <a:txBody>
                    <a:bodyPr/>
                    <a:p>
                      <a:r>
                        <a:rPr lang="en-IN" altLang="en-GB" sz="1200">
                          <a:sym typeface="+mn-ea"/>
                        </a:rPr>
                        <a:t>[1] DASARI HETHU AVINASH 1 AND A. RAMMOHAN 2 “Integrating Level Shift Anomaly Detection for Fault Diagnosis of Battery Management System for Lithium-Ion Batteries”. 10.1109/ACCESS.2024.3445955 </a:t>
                      </a:r>
                      <a:endParaRPr lang="en-US" sz="1200" dirty="0"/>
                    </a:p>
                  </a:txBody>
                  <a:tcPr/>
                </a:tc>
                <a:tc>
                  <a:txBody>
                    <a:bodyPr/>
                    <a:p>
                      <a:r>
                        <a:rPr lang="en-US" sz="1200" dirty="0"/>
                        <a:t>LevelshiftAD for anomaly detection in LIBs.</a:t>
                      </a:r>
                      <a:endParaRPr lang="en-US" sz="1200" dirty="0"/>
                    </a:p>
                    <a:p>
                      <a:r>
                        <a:rPr lang="en-US" sz="1200" dirty="0"/>
                        <a:t>Analyzes temperature data from battery packs.</a:t>
                      </a:r>
                      <a:endParaRPr lang="en-US" sz="1200" dirty="0"/>
                    </a:p>
                    <a:p>
                      <a:r>
                        <a:rPr lang="en-US" sz="1200" dirty="0"/>
                        <a:t>Detects faults during internal short circuits.</a:t>
                      </a:r>
                      <a:endParaRPr lang="en-US" sz="1200" dirty="0"/>
                    </a:p>
                  </a:txBody>
                  <a:tcPr/>
                </a:tc>
                <a:tc>
                  <a:txBody>
                    <a:bodyPr/>
                    <a:p>
                      <a:r>
                        <a:rPr lang="en-US" sz="1200" dirty="0"/>
                        <a:t>LevelshiftAD achieves 97% detection accuracy.</a:t>
                      </a:r>
                      <a:endParaRPr lang="en-US" sz="1200" dirty="0"/>
                    </a:p>
                    <a:p>
                      <a:r>
                        <a:rPr lang="en-US" sz="1200" dirty="0"/>
                        <a:t>Faster and more accurate than Isolation Forest.</a:t>
                      </a:r>
                      <a:endParaRPr lang="en-US" sz="1200" dirty="0"/>
                    </a:p>
                    <a:p>
                      <a:r>
                        <a:rPr lang="en-US" sz="1200" dirty="0"/>
                        <a:t>Prevents serious battery malfunctions.</a:t>
                      </a:r>
                      <a:endParaRPr lang="en-US" sz="1200" dirty="0"/>
                    </a:p>
                  </a:txBody>
                  <a:tcPr/>
                </a:tc>
                <a:tc>
                  <a:txBody>
                    <a:bodyPr/>
                    <a:p>
                      <a:r>
                        <a:rPr lang="en-US" sz="1200" dirty="0"/>
                        <a:t>Real-time data collection complexity.</a:t>
                      </a:r>
                      <a:endParaRPr lang="en-US" sz="1200" dirty="0"/>
                    </a:p>
                    <a:p>
                      <a:r>
                        <a:rPr lang="en-US" sz="1200" dirty="0"/>
                        <a:t>Focuses mainly on temperature-related faults.</a:t>
                      </a:r>
                      <a:endParaRPr lang="en-US" sz="1200" dirty="0"/>
                    </a:p>
                    <a:p>
                      <a:r>
                        <a:rPr lang="en-US" sz="1200" dirty="0"/>
                        <a:t>Requires validation in diverse conditions</a:t>
                      </a:r>
                      <a:endParaRPr lang="en-US" sz="1200" dirty="0"/>
                    </a:p>
                  </a:txBody>
                  <a:tcPr/>
                </a:tc>
              </a:tr>
              <a:tr h="611738">
                <a:tc>
                  <a:txBody>
                    <a:bodyPr/>
                    <a:p>
                      <a:r>
                        <a:rPr lang="en-US" sz="1200" dirty="0"/>
                        <a:t>2.</a:t>
                      </a:r>
                      <a:endParaRPr lang="en-US" sz="1200" dirty="0"/>
                    </a:p>
                  </a:txBody>
                  <a:tcPr/>
                </a:tc>
                <a:tc>
                  <a:txBody>
                    <a:bodyPr/>
                    <a:p>
                      <a:r>
                        <a:rPr lang="en-US" sz="1200" dirty="0"/>
                        <a:t>A. Carroll, G. Heiser, 'An Analysis of Power Consumption in a Smartphone.' USENIX 2023.</a:t>
                      </a:r>
                      <a:endParaRPr lang="en-US" sz="1200" dirty="0"/>
                    </a:p>
                  </a:txBody>
                  <a:tcPr/>
                </a:tc>
                <a:tc>
                  <a:txBody>
                    <a:bodyPr/>
                    <a:p>
                      <a:r>
                        <a:rPr lang="en-US" sz="1200" dirty="0"/>
                        <a:t>Measures power consumption of smartphone components.</a:t>
                      </a:r>
                      <a:endParaRPr lang="en-US" sz="1200" dirty="0"/>
                    </a:p>
                    <a:p>
                      <a:r>
                        <a:rPr lang="en-US" sz="1200" dirty="0"/>
                        <a:t>Benchmarks real-world tasks like browsing, video playback.</a:t>
                      </a:r>
                      <a:endParaRPr lang="en-US" sz="1200" dirty="0"/>
                    </a:p>
                  </a:txBody>
                  <a:tcPr/>
                </a:tc>
                <a:tc>
                  <a:txBody>
                    <a:bodyPr/>
                    <a:p>
                      <a:r>
                        <a:rPr lang="en-US" sz="1200" dirty="0"/>
                        <a:t>Display and GSM are largest power consumers.</a:t>
                      </a:r>
                      <a:endParaRPr lang="en-US" sz="1200" dirty="0"/>
                    </a:p>
                    <a:p>
                      <a:r>
                        <a:rPr lang="en-US" sz="1200" dirty="0"/>
                        <a:t>Wi-Fi consumes less power than cellular radio.</a:t>
                      </a:r>
                      <a:endParaRPr lang="en-US" sz="1200" dirty="0"/>
                    </a:p>
                    <a:p>
                      <a:r>
                        <a:rPr lang="en-US" sz="1200" dirty="0"/>
                        <a:t>DVFS reduces power but limited energy savings.</a:t>
                      </a:r>
                      <a:endParaRPr lang="en-US" sz="1200" dirty="0"/>
                    </a:p>
                  </a:txBody>
                  <a:tcPr/>
                </a:tc>
                <a:tc>
                  <a:txBody>
                    <a:bodyPr/>
                    <a:p>
                      <a:r>
                        <a:rPr lang="en-US" sz="1200" dirty="0"/>
                        <a:t>Does not account for voltage regulation losses.</a:t>
                      </a:r>
                      <a:endParaRPr lang="en-US" sz="1200" dirty="0"/>
                    </a:p>
                    <a:p>
                      <a:r>
                        <a:rPr lang="en-US" sz="1200" dirty="0"/>
                        <a:t>Uses older smartphone models for analysis</a:t>
                      </a:r>
                      <a:endParaRPr lang="en-US" sz="1200" dirty="0"/>
                    </a:p>
                  </a:txBody>
                  <a:tcPr/>
                </a:tc>
              </a:tr>
              <a:tr h="822960">
                <a:tc>
                  <a:txBody>
                    <a:bodyPr/>
                    <a:p>
                      <a:r>
                        <a:rPr lang="en-US" sz="1200" dirty="0"/>
                        <a:t>3. </a:t>
                      </a:r>
                      <a:endParaRPr lang="en-US" sz="1200" dirty="0"/>
                    </a:p>
                  </a:txBody>
                  <a:tcPr/>
                </a:tc>
                <a:tc>
                  <a:txBody>
                    <a:bodyPr/>
                    <a:p>
                      <a:r>
                        <a:rPr lang="en-US" sz="1200" dirty="0"/>
                        <a:t>K. M. Kim, Y. S. Jeong, 'Thermal Analysis of Lithium-ion Battery Smartphone Explosions.' Int. J. Eng. Sci. Technol. 2019.</a:t>
                      </a:r>
                      <a:endParaRPr lang="en-US" sz="1200" dirty="0"/>
                    </a:p>
                  </a:txBody>
                  <a:tcPr/>
                </a:tc>
                <a:tc>
                  <a:txBody>
                    <a:bodyPr/>
                    <a:p>
                      <a:r>
                        <a:rPr lang="en-US" sz="1200" dirty="0"/>
                        <a:t>Thermal analysis of lithium-ion battery behavior.</a:t>
                      </a:r>
                      <a:endParaRPr lang="en-US" sz="1200" dirty="0"/>
                    </a:p>
                    <a:p>
                      <a:r>
                        <a:rPr lang="en-US" sz="1200" dirty="0"/>
                        <a:t>Simulation of temperature rise during battery failure.</a:t>
                      </a:r>
                      <a:endParaRPr lang="en-US" sz="1200" dirty="0"/>
                    </a:p>
                  </a:txBody>
                  <a:tcPr/>
                </a:tc>
                <a:tc>
                  <a:txBody>
                    <a:bodyPr/>
                    <a:p>
                      <a:r>
                        <a:rPr lang="en-US" sz="1200" dirty="0"/>
                        <a:t>Identified critical factors causing battery explosions.</a:t>
                      </a:r>
                      <a:endParaRPr lang="en-US" sz="1200" dirty="0"/>
                    </a:p>
                    <a:p>
                      <a:r>
                        <a:rPr lang="en-US" sz="1200" dirty="0"/>
                        <a:t>Explosions occur due to rapid thermal runaway in batteries.</a:t>
                      </a:r>
                      <a:endParaRPr lang="en-US" sz="1200" dirty="0"/>
                    </a:p>
                  </a:txBody>
                  <a:tcPr/>
                </a:tc>
                <a:tc>
                  <a:txBody>
                    <a:bodyPr/>
                    <a:p>
                      <a:r>
                        <a:rPr lang="en-US" sz="1200" dirty="0"/>
                        <a:t>Real-world validation limited to controlled simulations.</a:t>
                      </a:r>
                      <a:endParaRPr lang="en-US" sz="1200" dirty="0"/>
                    </a:p>
                    <a:p>
                      <a:r>
                        <a:rPr lang="en-US" sz="1200" dirty="0"/>
                        <a:t>Lacks investigation of long-term degradation processes</a:t>
                      </a:r>
                      <a:endParaRPr lang="en-US" sz="1200" dirty="0"/>
                    </a:p>
                  </a:txBody>
                  <a:tcPr/>
                </a:tc>
              </a:tr>
              <a:tr h="611738">
                <a:tc>
                  <a:txBody>
                    <a:bodyPr/>
                    <a:p>
                      <a:r>
                        <a:rPr lang="en-US" sz="1200" dirty="0"/>
                        <a:t>4.</a:t>
                      </a:r>
                      <a:endParaRPr lang="en-US" sz="1200" dirty="0"/>
                    </a:p>
                  </a:txBody>
                  <a:tcPr/>
                </a:tc>
                <a:tc>
                  <a:txBody>
                    <a:bodyPr/>
                    <a:p>
                      <a:r>
                        <a:rPr lang="en-US" sz="1200" dirty="0"/>
                        <a:t>battery-management-system-in-smartphones</a:t>
                      </a:r>
                      <a:endParaRPr lang="en-US" sz="1200" dirty="0"/>
                    </a:p>
                  </a:txBody>
                  <a:tcPr anchor="ctr"/>
                </a:tc>
                <a:tc>
                  <a:txBody>
                    <a:bodyPr/>
                    <a:p>
                      <a:r>
                        <a:rPr lang="en-US" sz="1200" dirty="0"/>
                        <a:t>ML and NLP-driven chatbot designed for companionship and social interaction.</a:t>
                      </a:r>
                      <a:endParaRPr lang="en-US" sz="1200" dirty="0"/>
                    </a:p>
                  </a:txBody>
                  <a:tcPr/>
                </a:tc>
                <a:tc>
                  <a:txBody>
                    <a:bodyPr/>
                    <a:p>
                      <a:r>
                        <a:rPr lang="en-US" sz="1200" dirty="0"/>
                        <a:t>Improved natural interaction and emotional understanding in social chatbots</a:t>
                      </a:r>
                      <a:endParaRPr lang="en-US" sz="1200" dirty="0"/>
                    </a:p>
                  </a:txBody>
                  <a:tcPr/>
                </a:tc>
                <a:tc>
                  <a:txBody>
                    <a:bodyPr/>
                    <a:p>
                      <a:r>
                        <a:rPr lang="en-US" sz="1200" dirty="0"/>
                        <a:t>Limited adaptability to complex emotional cues and real-world situations; high processing demands.</a:t>
                      </a:r>
                      <a:endParaRPr lang="en-US" sz="1200" dirty="0"/>
                    </a:p>
                  </a:txBody>
                  <a:tcPr/>
                </a:tc>
              </a:tr>
              <a:tr h="611738">
                <a:tc>
                  <a:txBody>
                    <a:bodyPr/>
                    <a:p>
                      <a:r>
                        <a:rPr lang="en-US" sz="1200" dirty="0"/>
                        <a:t>5.</a:t>
                      </a:r>
                      <a:endParaRPr lang="en-US" sz="1200" dirty="0"/>
                    </a:p>
                  </a:txBody>
                  <a:tcPr/>
                </a:tc>
                <a:tc>
                  <a:txBody>
                    <a:bodyPr/>
                    <a:p>
                      <a:r>
                        <a:rPr lang="en-US" sz="1200" dirty="0"/>
                        <a:t> Saehong Park , Scott Moura , and Kyoungtae Lee “Integration of Hardware and Software for Battery Hardware-in-the-Loop Toward Battery Artificial Intelligence”.EEE TRANSACTIONS ON TRANSPORTATION ELECTRIFICATION, VOL. 10, NO. 1, MARCH 2024</a:t>
                      </a:r>
                      <a:endParaRPr lang="en-US" sz="1200" dirty="0"/>
                    </a:p>
                  </a:txBody>
                  <a:tcPr/>
                </a:tc>
                <a:tc>
                  <a:txBody>
                    <a:bodyPr/>
                    <a:p>
                      <a:r>
                        <a:rPr lang="en-US" sz="1200" dirty="0"/>
                        <a:t>ntegrates hardware and software for battery HIL systems.</a:t>
                      </a:r>
                      <a:endParaRPr lang="en-US" sz="1200" dirty="0"/>
                    </a:p>
                  </a:txBody>
                  <a:tcPr/>
                </a:tc>
                <a:tc>
                  <a:txBody>
                    <a:bodyPr/>
                    <a:p>
                      <a:r>
                        <a:rPr lang="en-US" sz="1200" dirty="0"/>
                        <a:t>Enhances efficiency and accuracy in battery management.</a:t>
                      </a:r>
                      <a:endParaRPr lang="en-US" sz="1200" dirty="0"/>
                    </a:p>
                  </a:txBody>
                  <a:tcPr/>
                </a:tc>
                <a:tc>
                  <a:txBody>
                    <a:bodyPr/>
                    <a:p>
                      <a:r>
                        <a:rPr lang="en-US" sz="1200" dirty="0"/>
                        <a:t>Complex implementation and high cost may limit adoption.</a:t>
                      </a:r>
                      <a:endParaRPr lang="en-US" sz="12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812800" y="1143001"/>
          <a:ext cx="10668000" cy="4467225"/>
        </p:xfrm>
        <a:graphic>
          <a:graphicData uri="http://schemas.openxmlformats.org/drawingml/2006/table">
            <a:tbl>
              <a:tblPr firstRow="1" bandRow="1">
                <a:tableStyleId>{5C22544A-7EE6-4342-B048-85BDC9FD1C3A}</a:tableStyleId>
              </a:tblPr>
              <a:tblGrid>
                <a:gridCol w="804545"/>
                <a:gridCol w="3462655"/>
                <a:gridCol w="2404745"/>
                <a:gridCol w="1862455"/>
                <a:gridCol w="2133600"/>
              </a:tblGrid>
              <a:tr h="426720">
                <a:tc>
                  <a:txBody>
                    <a:bodyPr/>
                    <a:p>
                      <a:r>
                        <a:rPr lang="en-US" dirty="0"/>
                        <a:t>Sl.no.</a:t>
                      </a:r>
                      <a:endParaRPr lang="en-US" dirty="0"/>
                    </a:p>
                  </a:txBody>
                  <a:tcPr/>
                </a:tc>
                <a:tc>
                  <a:txBody>
                    <a:bodyPr/>
                    <a:p>
                      <a:r>
                        <a:rPr lang="en-US" dirty="0"/>
                        <a:t>Paper Title</a:t>
                      </a:r>
                      <a:endParaRPr lang="en-US" dirty="0"/>
                    </a:p>
                  </a:txBody>
                  <a:tcPr/>
                </a:tc>
                <a:tc>
                  <a:txBody>
                    <a:bodyPr/>
                    <a:p>
                      <a:r>
                        <a:rPr lang="en-US" dirty="0"/>
                        <a:t>Proposed method</a:t>
                      </a:r>
                      <a:endParaRPr lang="en-US" dirty="0"/>
                    </a:p>
                  </a:txBody>
                  <a:tcPr/>
                </a:tc>
                <a:tc>
                  <a:txBody>
                    <a:bodyPr/>
                    <a:p>
                      <a:r>
                        <a:rPr lang="en-US" dirty="0"/>
                        <a:t>Results</a:t>
                      </a:r>
                      <a:endParaRPr lang="en-US" dirty="0"/>
                    </a:p>
                  </a:txBody>
                  <a:tcPr/>
                </a:tc>
                <a:tc>
                  <a:txBody>
                    <a:bodyPr/>
                    <a:p>
                      <a:r>
                        <a:rPr lang="en-US" dirty="0"/>
                        <a:t>Drawbacks</a:t>
                      </a:r>
                      <a:endParaRPr lang="en-US" dirty="0"/>
                    </a:p>
                  </a:txBody>
                  <a:tcPr/>
                </a:tc>
              </a:tr>
              <a:tr h="1371600">
                <a:tc>
                  <a:txBody>
                    <a:bodyPr/>
                    <a:p>
                      <a:r>
                        <a:rPr lang="en-US" sz="1200" dirty="0"/>
                        <a:t>6.</a:t>
                      </a:r>
                      <a:endParaRPr lang="en-US" sz="1200" dirty="0"/>
                    </a:p>
                  </a:txBody>
                  <a:tcPr/>
                </a:tc>
                <a:tc>
                  <a:txBody>
                    <a:bodyPr/>
                    <a:p>
                      <a:r>
                        <a:rPr lang="en-US" sz="1200" dirty="0"/>
                        <a:t>SEYED MEHDI RAKHTALA ROSTAMI 1 AND ZEYAD AL-SHIBAANY “Intelligent Energy Management for Full-Active Hybrid Energy Storage Systems in Electric Vehicles Using Teaching–Learning-Based Optimization in Fuzzy Logic Algorithms”.Received 29 March 2024, accepted 30 April 2024, date of publication 9 May 2024, date of current version 20 May 2024</a:t>
                      </a:r>
                      <a:endParaRPr lang="en-US" sz="1200" dirty="0"/>
                    </a:p>
                  </a:txBody>
                  <a:tcPr/>
                </a:tc>
                <a:tc>
                  <a:txBody>
                    <a:bodyPr/>
                    <a:p>
                      <a:r>
                        <a:rPr lang="en-US" sz="1200" dirty="0"/>
                        <a:t>Optimizes energy management using fuzzy logic algorithms</a:t>
                      </a:r>
                      <a:r>
                        <a:rPr lang="en-US" sz="1200" dirty="0">
                          <a:sym typeface="+mn-ea"/>
                        </a:rPr>
                        <a:t>requirements</a:t>
                      </a:r>
                      <a:r>
                        <a:rPr lang="en-US" sz="1200" dirty="0"/>
                        <a:t>.</a:t>
                      </a:r>
                      <a:endParaRPr lang="en-US" sz="1200" dirty="0"/>
                    </a:p>
                  </a:txBody>
                  <a:tcPr/>
                </a:tc>
                <a:tc>
                  <a:txBody>
                    <a:bodyPr/>
                    <a:p>
                      <a:r>
                        <a:rPr lang="en-US" sz="1200" dirty="0"/>
                        <a:t>Improved efficiency and performance in hybrid systems.</a:t>
                      </a:r>
                      <a:endParaRPr lang="en-US" sz="1200" dirty="0"/>
                    </a:p>
                  </a:txBody>
                  <a:tcPr/>
                </a:tc>
                <a:tc>
                  <a:txBody>
                    <a:bodyPr/>
                    <a:p>
                      <a:r>
                        <a:rPr lang="en-US" sz="1200" dirty="0"/>
                        <a:t>Complexity may hinder real-world implementation and scalability.</a:t>
                      </a:r>
                      <a:endParaRPr lang="en-US" sz="1200" dirty="0"/>
                    </a:p>
                  </a:txBody>
                  <a:tcPr/>
                </a:tc>
              </a:tr>
              <a:tr h="840105">
                <a:tc>
                  <a:txBody>
                    <a:bodyPr/>
                    <a:p>
                      <a:r>
                        <a:rPr lang="en-US" sz="1200" dirty="0"/>
                        <a:t>7.</a:t>
                      </a:r>
                      <a:endParaRPr lang="en-US" sz="1200" dirty="0"/>
                    </a:p>
                  </a:txBody>
                  <a:tcPr/>
                </a:tc>
                <a:tc>
                  <a:txBody>
                    <a:bodyPr/>
                    <a:p>
                      <a:r>
                        <a:rPr lang="en-US" sz="1200" dirty="0"/>
                        <a:t>https://www.electrosal.com/product/battery-management-system/</a:t>
                      </a:r>
                      <a:endParaRPr lang="en-US" sz="1200" dirty="0"/>
                    </a:p>
                  </a:txBody>
                  <a:tcPr/>
                </a:tc>
                <a:tc>
                  <a:txBody>
                    <a:bodyPr/>
                    <a:p>
                      <a:r>
                        <a:rPr lang="en-US" sz="1200" dirty="0"/>
                        <a:t>Chatbot developed with Artificial Intelligence Markup Language (AIML) for customer interaction.</a:t>
                      </a:r>
                      <a:endParaRPr lang="en-US" sz="1200" dirty="0"/>
                    </a:p>
                  </a:txBody>
                  <a:tcPr/>
                </a:tc>
                <a:tc>
                  <a:txBody>
                    <a:bodyPr/>
                    <a:p>
                      <a:r>
                        <a:rPr lang="en-US" sz="1200" dirty="0"/>
                        <a:t>Simplified rule-based chatbot design, easy to implement for basic queries.</a:t>
                      </a:r>
                      <a:endParaRPr lang="en-US" sz="1200" dirty="0"/>
                    </a:p>
                  </a:txBody>
                  <a:tcPr/>
                </a:tc>
                <a:tc>
                  <a:txBody>
                    <a:bodyPr/>
                    <a:p>
                      <a:r>
                        <a:rPr lang="en-US" sz="1200" dirty="0"/>
                        <a:t>Lacks flexibility in handling dynamic and complex queries, relies heavily on predefined patterns.</a:t>
                      </a:r>
                      <a:endParaRPr lang="en-US" sz="1200" dirty="0"/>
                    </a:p>
                  </a:txBody>
                  <a:tcPr/>
                </a:tc>
              </a:tr>
              <a:tr h="784225">
                <a:tc>
                  <a:txBody>
                    <a:bodyPr/>
                    <a:p>
                      <a:r>
                        <a:rPr lang="en-US" sz="1200" dirty="0"/>
                        <a:t>8.</a:t>
                      </a:r>
                      <a:endParaRPr lang="en-US" sz="1200" dirty="0"/>
                    </a:p>
                  </a:txBody>
                  <a:tcPr/>
                </a:tc>
                <a:tc>
                  <a:txBody>
                    <a:bodyPr/>
                    <a:p>
                      <a:r>
                        <a:rPr lang="en-US" sz="1200" dirty="0"/>
                        <a:t>NAROTTAM DAS 1,2, (Senior Member, IEEE), AKRAMUL HAQUE 3, HASNEEN ZAMAN1,SAYIDUL MORSALIN4, “(Member, IEEE), AND SYED ISLAM 5.”Domestic Load Management With Battery Storage and Electric Vehicle Operation”.2023</a:t>
                      </a:r>
                      <a:endParaRPr lang="en-US" sz="1200" dirty="0"/>
                    </a:p>
                  </a:txBody>
                  <a:tcPr/>
                </a:tc>
                <a:tc>
                  <a:txBody>
                    <a:bodyPr/>
                    <a:p>
                      <a:r>
                        <a:rPr lang="en-US" sz="1200" dirty="0"/>
                        <a:t>Integrates battery storage for efficient domestic load management.ery resolution.</a:t>
                      </a:r>
                      <a:endParaRPr lang="en-US" sz="1200" dirty="0"/>
                    </a:p>
                  </a:txBody>
                  <a:tcPr/>
                </a:tc>
                <a:tc>
                  <a:txBody>
                    <a:bodyPr/>
                    <a:p>
                      <a:r>
                        <a:rPr lang="en-US" sz="1200" dirty="0"/>
                        <a:t>Enhanced load balancing and reduced energy costs.</a:t>
                      </a:r>
                      <a:endParaRPr lang="en-US" sz="1200" dirty="0"/>
                    </a:p>
                  </a:txBody>
                  <a:tcPr/>
                </a:tc>
                <a:tc>
                  <a:txBody>
                    <a:bodyPr/>
                    <a:p>
                      <a:r>
                        <a:rPr lang="en-US" sz="1200" dirty="0"/>
                        <a:t>Limited scalability and potential implementation challenges.</a:t>
                      </a:r>
                      <a:endParaRPr lang="en-US" sz="1200" dirty="0"/>
                    </a:p>
                  </a:txBody>
                  <a:tcPr/>
                </a:tc>
              </a:tr>
              <a:tr h="822960">
                <a:tc>
                  <a:txBody>
                    <a:bodyPr/>
                    <a:p>
                      <a:r>
                        <a:rPr lang="en-US" sz="1200" dirty="0"/>
                        <a:t>9.</a:t>
                      </a:r>
                      <a:endParaRPr lang="en-US" sz="1200" dirty="0"/>
                    </a:p>
                  </a:txBody>
                  <a:tcPr/>
                </a:tc>
                <a:tc>
                  <a:txBody>
                    <a:bodyPr/>
                    <a:p>
                      <a:r>
                        <a:rPr lang="en-US" sz="1200" dirty="0"/>
                        <a:t>Hailang Jin , Member, IEEE, Zhicheng Zhang , Yijing Wang , and Zhiqiang Zuo ,”Explainable Data-Driven Digital Twins for Predicting Battery States in Electric Vehicles”20 June 2024</a:t>
                      </a:r>
                      <a:endParaRPr lang="en-US" sz="1200" dirty="0"/>
                    </a:p>
                  </a:txBody>
                  <a:tcPr anchor="ctr"/>
                </a:tc>
                <a:tc>
                  <a:txBody>
                    <a:bodyPr/>
                    <a:p>
                      <a:r>
                        <a:rPr lang="en-US" sz="1200" dirty="0">
                          <a:sym typeface="+mn-ea"/>
                        </a:rPr>
                        <a:t>Uses explainable AI to create digital twins for batteries</a:t>
                      </a:r>
                      <a:endParaRPr lang="en-US" sz="1200" dirty="0">
                        <a:sym typeface="+mn-ea"/>
                      </a:endParaRPr>
                    </a:p>
                  </a:txBody>
                  <a:tcPr/>
                </a:tc>
                <a:tc>
                  <a:txBody>
                    <a:bodyPr/>
                    <a:p>
                      <a:r>
                        <a:rPr lang="en-US" sz="1200" dirty="0"/>
                        <a:t>Accurate predictions of battery states in electric vehicles.</a:t>
                      </a:r>
                      <a:endParaRPr lang="en-US" sz="1200" dirty="0"/>
                    </a:p>
                  </a:txBody>
                  <a:tcPr/>
                </a:tc>
                <a:tc>
                  <a:txBody>
                    <a:bodyPr/>
                    <a:p>
                      <a:r>
                        <a:rPr lang="en-US" sz="1200" dirty="0"/>
                        <a:t>Complexity in model interpretation and data </a:t>
                      </a:r>
                      <a:endParaRPr lang="en-US" sz="12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r>
              <a:rPr lang="en-US" sz="2000" b="1" dirty="0">
                <a:latin typeface="Arial" panose="020B0604020202020204" pitchFamily="34" charset="0"/>
                <a:cs typeface="Arial" panose="020B0604020202020204" pitchFamily="34" charset="0"/>
              </a:rPr>
              <a:t>Manual Search and Filtering</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Time-Consuming</a:t>
            </a:r>
            <a:r>
              <a:rPr lang="en-US" sz="2000" dirty="0">
                <a:latin typeface="Arial" panose="020B0604020202020204" pitchFamily="34" charset="0"/>
                <a:cs typeface="Arial" panose="020B0604020202020204" pitchFamily="34" charset="0"/>
              </a:rPr>
              <a:t>: Users spend significant time browsing through multiple search results to find relevant information.</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Inefficient</a:t>
            </a:r>
            <a:r>
              <a:rPr lang="en-US" sz="2000" dirty="0">
                <a:latin typeface="Arial" panose="020B0604020202020204" pitchFamily="34" charset="0"/>
                <a:cs typeface="Arial" panose="020B0604020202020204" pitchFamily="34" charset="0"/>
              </a:rPr>
              <a:t>: High reliance on user judgment can lead to inconsistent results and missed relevant data.</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Unstructured Data</a:t>
            </a:r>
            <a:r>
              <a:rPr lang="en-US" sz="2000" dirty="0">
                <a:latin typeface="Arial" panose="020B0604020202020204" pitchFamily="34" charset="0"/>
                <a:cs typeface="Arial" panose="020B0604020202020204" pitchFamily="34" charset="0"/>
              </a:rPr>
              <a:t>: Search results are presented in an unorganized manner, making it difficult to extract and utilize information effectively.</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Directory-Based Search (e.g., </a:t>
            </a:r>
            <a:r>
              <a:rPr lang="en-US" sz="2000" b="1" dirty="0" err="1">
                <a:latin typeface="Arial" panose="020B0604020202020204" pitchFamily="34" charset="0"/>
                <a:cs typeface="Arial" panose="020B0604020202020204" pitchFamily="34" charset="0"/>
              </a:rPr>
              <a:t>JustDial</a:t>
            </a:r>
            <a:r>
              <a:rPr lang="en-US" sz="2000" b="1"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Limited Scope</a:t>
            </a:r>
            <a:r>
              <a:rPr lang="en-US" sz="2000" dirty="0">
                <a:latin typeface="Arial" panose="020B0604020202020204" pitchFamily="34" charset="0"/>
                <a:cs typeface="Arial" panose="020B0604020202020204" pitchFamily="34" charset="0"/>
              </a:rPr>
              <a:t>: While directories provide structured data, they are limited to specific categories and may not cover all user queries.</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Dependence on Directory Availability</a:t>
            </a:r>
            <a:r>
              <a:rPr lang="en-US" sz="2000" dirty="0">
                <a:latin typeface="Arial" panose="020B0604020202020204" pitchFamily="34" charset="0"/>
                <a:cs typeface="Arial" panose="020B0604020202020204" pitchFamily="34" charset="0"/>
              </a:rPr>
              <a:t>: Users are restricted to the information available within the directory, lacking the breadth of search engines like Google.</a:t>
            </a:r>
            <a:endParaRPr lang="en-US" sz="2000" dirty="0">
              <a:latin typeface="Arial" panose="020B0604020202020204" pitchFamily="34" charset="0"/>
              <a:cs typeface="Arial" panose="020B0604020202020204" pitchFamily="34" charset="0"/>
            </a:endParaRPr>
          </a:p>
          <a:p>
            <a:r>
              <a:rPr lang="en-US" sz="2000" i="1" dirty="0">
                <a:latin typeface="Arial" panose="020B0604020202020204" pitchFamily="34" charset="0"/>
                <a:cs typeface="Arial" panose="020B0604020202020204" pitchFamily="34" charset="0"/>
              </a:rPr>
              <a:t>These drawbacks highlight the need for an automated solution that combines the comprehensive search capabilities of Google with the structured data presentation of directories.</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endParaRPr lang="en-GB" dirty="0"/>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To address the identified drawbacks, the following method is proposed:</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b="1" dirty="0">
                <a:latin typeface="Arial" panose="020B0604020202020204" pitchFamily="34" charset="0"/>
                <a:cs typeface="Arial" panose="020B0604020202020204" pitchFamily="34" charset="0"/>
              </a:rPr>
              <a:t>RPA Tool Selection</a:t>
            </a:r>
            <a:r>
              <a:rPr lang="en-US" sz="2200" dirty="0">
                <a:latin typeface="Arial" panose="020B0604020202020204" pitchFamily="34" charset="0"/>
                <a:cs typeface="Arial" panose="020B0604020202020204" pitchFamily="34" charset="0"/>
              </a:rPr>
              <a:t>: Utilize an RPA tool such as UiPath or Blue Prism to automate the Google search process.</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b="1" dirty="0">
                <a:latin typeface="Arial" panose="020B0604020202020204" pitchFamily="34" charset="0"/>
                <a:cs typeface="Arial" panose="020B0604020202020204" pitchFamily="34" charset="0"/>
              </a:rPr>
              <a:t>Automated Search Execution</a:t>
            </a:r>
            <a:r>
              <a:rPr lang="en-US" sz="2200" dirty="0">
                <a:latin typeface="Arial" panose="020B0604020202020204" pitchFamily="34" charset="0"/>
                <a:cs typeface="Arial" panose="020B0604020202020204" pitchFamily="34" charset="0"/>
              </a:rPr>
              <a:t>: The RPA bot will input user-defined queries into Google and retrieve the top 10-20 search results.</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b="1" dirty="0">
                <a:latin typeface="Arial" panose="020B0604020202020204" pitchFamily="34" charset="0"/>
                <a:cs typeface="Arial" panose="020B0604020202020204" pitchFamily="34" charset="0"/>
              </a:rPr>
              <a:t>Web Scraping</a:t>
            </a:r>
            <a:r>
              <a:rPr lang="en-US" sz="2200" dirty="0">
                <a:latin typeface="Arial" panose="020B0604020202020204" pitchFamily="34" charset="0"/>
                <a:cs typeface="Arial" panose="020B0604020202020204" pitchFamily="34" charset="0"/>
              </a:rPr>
              <a:t>: Extract essential information from each search result, including the URL, title, and a brief description.</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b="1" dirty="0">
                <a:latin typeface="Arial" panose="020B0604020202020204" pitchFamily="34" charset="0"/>
                <a:cs typeface="Arial" panose="020B0604020202020204" pitchFamily="34" charset="0"/>
              </a:rPr>
              <a:t>Data Structuring</a:t>
            </a:r>
            <a:r>
              <a:rPr lang="en-US" sz="2200" dirty="0">
                <a:latin typeface="Arial" panose="020B0604020202020204" pitchFamily="34" charset="0"/>
                <a:cs typeface="Arial" panose="020B0604020202020204" pitchFamily="34" charset="0"/>
              </a:rPr>
              <a:t>: Organize the extracted data into an Excel spreadsheet with clearly defined columns for easy readability and analysis.</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b="1" dirty="0">
                <a:latin typeface="Arial" panose="020B0604020202020204" pitchFamily="34" charset="0"/>
                <a:cs typeface="Arial" panose="020B0604020202020204" pitchFamily="34" charset="0"/>
              </a:rPr>
              <a:t>Output Generation</a:t>
            </a:r>
            <a:r>
              <a:rPr lang="en-US" sz="2200" dirty="0">
                <a:latin typeface="Arial" panose="020B0604020202020204" pitchFamily="34" charset="0"/>
                <a:cs typeface="Arial" panose="020B0604020202020204" pitchFamily="34" charset="0"/>
              </a:rPr>
              <a:t>: Save the structured data in a specified format (e.g., Excel or Google Sheets) for user access and further processing.</a:t>
            </a:r>
            <a:endParaRPr lang="en-US" sz="2200" dirty="0">
              <a:latin typeface="Arial" panose="020B0604020202020204" pitchFamily="34" charset="0"/>
              <a:cs typeface="Arial" panose="020B0604020202020204" pitchFamily="34" charset="0"/>
            </a:endParaRPr>
          </a:p>
          <a:p>
            <a:r>
              <a:rPr lang="en-US" sz="2200" i="1" dirty="0">
                <a:latin typeface="Arial" panose="020B0604020202020204" pitchFamily="34" charset="0"/>
                <a:cs typeface="Arial" panose="020B0604020202020204" pitchFamily="34" charset="0"/>
              </a:rPr>
              <a:t>This method eliminates the need for manual data extraction and structuring, providing users with a ready-to-use dataset derived from Google search results.</a:t>
            </a:r>
            <a:endParaRPr lang="en-US" sz="2200" dirty="0">
              <a:latin typeface="Arial" panose="020B0604020202020204" pitchFamily="34" charset="0"/>
              <a:cs typeface="Arial" panose="020B0604020202020204" pitchFamily="34"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1</a:t>
            </a:r>
            <a:r>
              <a:rPr lang="en-US" sz="2100" b="1" dirty="0">
                <a:latin typeface="Arial" panose="020B0604020202020204" pitchFamily="34" charset="0"/>
                <a:cs typeface="Arial" panose="020B0604020202020204" pitchFamily="34" charset="0"/>
              </a:rPr>
              <a:t>. Automation of Web Search</a:t>
            </a:r>
            <a:endParaRPr lang="en-US" sz="21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Develop an efficient system to automate Google searches and extract relevant data with minimal manual intervention.</a:t>
            </a:r>
            <a:endParaRPr lang="en-US" sz="2100" dirty="0">
              <a:latin typeface="Arial" panose="020B0604020202020204" pitchFamily="34" charset="0"/>
              <a:cs typeface="Arial" panose="020B0604020202020204" pitchFamily="34" charset="0"/>
            </a:endParaRPr>
          </a:p>
          <a:p>
            <a:pPr marL="0" indent="0">
              <a:buNone/>
            </a:pPr>
            <a:r>
              <a:rPr lang="en-US" sz="2100" b="1" dirty="0">
                <a:latin typeface="Arial" panose="020B0604020202020204" pitchFamily="34" charset="0"/>
                <a:cs typeface="Arial" panose="020B0604020202020204" pitchFamily="34" charset="0"/>
              </a:rPr>
              <a:t>2. Data Extraction and Organization</a:t>
            </a:r>
            <a:endParaRPr lang="en-US" sz="21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Retrieve and structure key information such as titles, links, descriptions, and metadata for user-friendly presentation.</a:t>
            </a:r>
            <a:endParaRPr lang="en-US" sz="2100" dirty="0">
              <a:latin typeface="Arial" panose="020B0604020202020204" pitchFamily="34" charset="0"/>
              <a:cs typeface="Arial" panose="020B0604020202020204" pitchFamily="34" charset="0"/>
            </a:endParaRPr>
          </a:p>
          <a:p>
            <a:pPr marL="0" indent="0">
              <a:buNone/>
            </a:pPr>
            <a:r>
              <a:rPr lang="en-US" sz="2100" b="1" dirty="0">
                <a:latin typeface="Arial" panose="020B0604020202020204" pitchFamily="34" charset="0"/>
                <a:cs typeface="Arial" panose="020B0604020202020204" pitchFamily="34" charset="0"/>
              </a:rPr>
              <a:t>3. Integration of Frontend and Backend</a:t>
            </a:r>
            <a:endParaRPr lang="en-US" sz="21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Create a seamless interaction between user inputs and automated backend processes using Flask.</a:t>
            </a:r>
            <a:endParaRPr lang="en-US" sz="2100" dirty="0">
              <a:latin typeface="Arial" panose="020B0604020202020204" pitchFamily="34" charset="0"/>
              <a:cs typeface="Arial" panose="020B0604020202020204" pitchFamily="34" charset="0"/>
            </a:endParaRPr>
          </a:p>
          <a:p>
            <a:pPr marL="0" indent="0">
              <a:buNone/>
            </a:pPr>
            <a:r>
              <a:rPr lang="en-US" sz="2100" b="1" dirty="0">
                <a:latin typeface="Arial" panose="020B0604020202020204" pitchFamily="34" charset="0"/>
                <a:cs typeface="Arial" panose="020B0604020202020204" pitchFamily="34" charset="0"/>
              </a:rPr>
              <a:t>4. User-Friendly Interface</a:t>
            </a:r>
            <a:endParaRPr lang="en-US" sz="21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Provide a simple and intuitive web interface for users to perform automated searches.</a:t>
            </a:r>
            <a:endParaRPr lang="en-US" sz="2100" dirty="0">
              <a:latin typeface="Arial" panose="020B0604020202020204" pitchFamily="34" charset="0"/>
              <a:cs typeface="Arial" panose="020B0604020202020204" pitchFamily="34" charset="0"/>
            </a:endParaRPr>
          </a:p>
          <a:p>
            <a:pPr marL="0" indent="0">
              <a:buNone/>
            </a:pPr>
            <a:r>
              <a:rPr lang="en-US" sz="2100" b="1" dirty="0">
                <a:latin typeface="Arial" panose="020B0604020202020204" pitchFamily="34" charset="0"/>
                <a:cs typeface="Arial" panose="020B0604020202020204" pitchFamily="34" charset="0"/>
              </a:rPr>
              <a:t>5. Efficiency and Scalability</a:t>
            </a:r>
            <a:endParaRPr lang="en-US" sz="21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Enhance the speed and reliability of the data extraction process, with potential scalability for larger datasets or multiple search engines.</a:t>
            </a:r>
            <a:endParaRPr lang="en-GB" sz="21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Step :- 1   Problem Identification</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Automate the process of web search and data extraction to save time and effort.</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Step :- 2 Requirement Analysis</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Identify necessary hardware (computer/laptop) and software tools (Python, Flask, Selenium, </a:t>
            </a:r>
            <a:r>
              <a:rPr lang="en-US" sz="2000" dirty="0" err="1">
                <a:latin typeface="Arial" panose="020B0604020202020204" pitchFamily="34" charset="0"/>
                <a:cs typeface="Arial" panose="020B0604020202020204" pitchFamily="34" charset="0"/>
              </a:rPr>
              <a:t>BeautifulSoup</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Step :- 3 Design Architecture</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Create a frontend web interface for user input and display results.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Develop a backend system for automating search and data processing.</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Step :- 4 Development Steps</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Frontend Development: </a:t>
            </a:r>
            <a:r>
              <a:rPr lang="en-US" sz="2000" dirty="0">
                <a:latin typeface="Arial" panose="020B0604020202020204" pitchFamily="34" charset="0"/>
                <a:cs typeface="Arial" panose="020B0604020202020204" pitchFamily="34" charset="0"/>
              </a:rPr>
              <a:t>Design a user-friendly input form using HTML and CSS.</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Backend Automation:</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Use Selenium to perform Google searches programmatically.</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EB372CCF-0A96-4E81-9477-0EDD2596A0B5}"/>
</file>

<file path=customXml/itemProps2.xml><?xml version="1.0" encoding="utf-8"?>
<ds:datastoreItem xmlns:ds="http://schemas.openxmlformats.org/officeDocument/2006/customXml" ds:itemID="{399B08BC-E69D-430D-A712-CBBE1421DD0C}"/>
</file>

<file path=customXml/itemProps3.xml><?xml version="1.0" encoding="utf-8"?>
<ds:datastoreItem xmlns:ds="http://schemas.openxmlformats.org/officeDocument/2006/customXml" ds:itemID="{C080C05E-718B-471F-AE84-52A07833A91B}"/>
</file>

<file path=docProps/app.xml><?xml version="1.0" encoding="utf-8"?>
<Properties xmlns="http://schemas.openxmlformats.org/officeDocument/2006/extended-properties" xmlns:vt="http://schemas.openxmlformats.org/officeDocument/2006/docPropsVTypes">
  <Template>Bioinformatics</Template>
  <TotalTime>0</TotalTime>
  <Words>14147</Words>
  <Application>WPS Presentation</Application>
  <PresentationFormat>Widescreen</PresentationFormat>
  <Paragraphs>325</Paragraphs>
  <Slides>22</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Verdana</vt:lpstr>
      <vt:lpstr>Verdana</vt:lpstr>
      <vt:lpstr>Cambria</vt:lpstr>
      <vt:lpstr>Arial</vt:lpstr>
      <vt:lpstr>Bookman Old Style</vt:lpstr>
      <vt:lpstr>SIEMENS_GOST Type A</vt:lpstr>
      <vt:lpstr>Microsoft YaHei</vt:lpstr>
      <vt:lpstr>Arial Unicode MS</vt:lpstr>
      <vt:lpstr>Calibri</vt:lpstr>
      <vt:lpstr>Bookman Old Style</vt:lpstr>
      <vt:lpstr>Times New Roman</vt:lpstr>
      <vt:lpstr>Bioinformatics</vt:lpstr>
      <vt:lpstr>Google Search Engine Using RPA</vt:lpstr>
      <vt:lpstr>Introduction</vt:lpstr>
      <vt:lpstr>Literature Review</vt:lpstr>
      <vt:lpstr>PowerPoint 演示文稿</vt:lpstr>
      <vt:lpstr>PowerPoint 演示文稿</vt:lpstr>
      <vt:lpstr>Existing method Drawback</vt:lpstr>
      <vt:lpstr>Proposed Methodology</vt:lpstr>
      <vt:lpstr>Objectives</vt:lpstr>
      <vt:lpstr>Methodology/Modules</vt:lpstr>
      <vt:lpstr>Continued…</vt:lpstr>
      <vt:lpstr>Architecture</vt:lpstr>
      <vt:lpstr>Working Model</vt:lpstr>
      <vt:lpstr>Hardware/software components</vt:lpstr>
      <vt:lpstr>Timeline of Project</vt:lpstr>
      <vt:lpstr>Expected Outcomes</vt:lpstr>
      <vt:lpstr>Conclusion</vt:lpstr>
      <vt:lpstr>Github Link</vt:lpstr>
      <vt:lpstr>References</vt:lpstr>
      <vt:lpstr>PowerPoint 演示文稿</vt:lpstr>
      <vt:lpstr>PowerPoint 演示文稿</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Pruthvi R Patel</cp:lastModifiedBy>
  <cp:revision>22</cp:revision>
  <dcterms:created xsi:type="dcterms:W3CDTF">2023-03-16T03:26:00Z</dcterms:created>
  <dcterms:modified xsi:type="dcterms:W3CDTF">2025-01-20T09:18:47Z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F73486EEA9DB46B08542EDF804AADFE8_12</vt:lpwstr>
  </property>
  <property fmtid="{D5CDD505-2E9C-101B-9397-08002B2CF9AE}" pid="3" name="KSOProductBuildVer">
    <vt:lpwstr>1033-12.2.0.13472</vt:lpwstr>
  </property>
  <property fmtid="{D5CDD505-2E9C-101B-9397-08002B2CF9AE}" pid="4" name="ContentTypeId">
    <vt:lpwstr>0x010100FA8A2C149D477E4E814B4B477F0E243C</vt:lpwstr>
  </property>
</Properties>
</file>