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2" r:id="rId1"/>
  </p:sldMasterIdLst>
  <p:notesMasterIdLst>
    <p:notesMasterId r:id="rId10"/>
  </p:notes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24541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8185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67005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303966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49234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36734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61768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771076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11" name="Shape 1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2" name="Shape 1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1884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051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4/13/2018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12725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4/13/2018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57821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4/13/2018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05100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4/13/2018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71724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4/13/2018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363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4/13/2018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3997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4/13/2018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07556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8358151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randonrose.org/ner2sna#Entity-Extraction-with-Core-NLP-Serv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randonrose.org/cluster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46"/>
        <p:cNvGrpSpPr/>
        <p:nvPr/>
      </p:nvGrpSpPr>
      <p:grpSpPr>
        <a:xfrm>
          <a:off x="0" y="0"/>
          <a:ext cx="0" cy="0"/>
          <a:chOff x="0" y="0"/>
          <a:chExt cx="0" cy="0"/>
        </a:xfrm>
      </p:grpSpPr>
      <p:pic>
        <p:nvPicPr>
          <p:cNvPr id="147" name="Shape 147" descr="o-MEMOERY-SLEEP-570.jpg"/>
          <p:cNvPicPr preferRelativeResize="0"/>
          <p:nvPr/>
        </p:nvPicPr>
        <p:blipFill rotWithShape="1">
          <a:blip r:embed="rId3">
            <a:alphaModFix/>
          </a:blip>
          <a:srcRect t="8465" r="29384" b="624"/>
          <a:stretch/>
        </p:blipFill>
        <p:spPr>
          <a:xfrm>
            <a:off x="4818888" y="10"/>
            <a:ext cx="7373112" cy="6857989"/>
          </a:xfrm>
          <a:prstGeom prst="rect">
            <a:avLst/>
          </a:prstGeom>
          <a:noFill/>
          <a:ln>
            <a:noFill/>
          </a:ln>
        </p:spPr>
      </p:pic>
      <p:sp>
        <p:nvSpPr>
          <p:cNvPr id="148" name="Shape 148" descr="data:image/png;base64,iVBORw0KGgoAAAANSUhEUgAAAJkAAABQCAMAAAA9ZSf0AAAA3lBMVEX///84NDHnchU1MS4wKyjmbQDr6+syLiswLChAPDk2MS7mawAuKSYqJSEzLyv19fXx8fFIRUJubGqWlJOvrq3BwL8jHhk7NzSIhoRiX13a2dkoIh5/fXvNzcxeW1ng399RTkvri0jKycj+9e6ysbCTkY+enJtXVFHuonT98ed4dnXncgB6eHbtl11EQT6npaTtlVLytZDpfCX2z7j649Pqhjz1yKr53cb1w50WDgb88OnwqXPoeRoQAwD307Tqgyrxr4DuoGTytITpfjHxr4nvnV7vp3rqhUL0v5jtmmmgi1IaAAAJo0lEQVRogc1YeV/aShdOnGxkIQtJTAKBsEZQwCpCW7lq63372u//he7MmckOtv1dr3j+0IRJZp45y3OeCcedxsYP1/ebE639qs2Xmihefjo1jAO21M6waS+nxtGwBwB2drb/cAG9EykycXlqJDXb3Jxltj01lqptc2Di8OupwVTs02UOTft+ajAVuxDPCmgfqQjmS4LsBv7ieDaGN7e3m/EpgHGbOwLpeTMUG0Uw3mx/XN9cXt5cnATajpSmeMdtmdPmGayH++HzmQi/ak+nQHZL1hbvuTGNp/Y3BjXefb/TNLFIwMdTIPtEOoD2GTuPdYLt9tujpp2VTbw+AbDxT+IZbYcv7ymcfclXWcmegoK/QuaLJMXHDUQZsOtTVMB8T9a+g+ttGRr23POeXt2dhOU2JITiN7hmRUB+0PbDi+32GW5udqcAxr1AATDVeAvNXdNuvm13Gwz0dEnGPdxTLLfs/kLTtMen3VfIq6F2Gi4bf729FjUavlwzzp8e8mSnSld8Z2C473zba3nCH0pxKkHE5bsKo93Lz7syaWnLeeOZ7Z6WZXPkP7PxC27SJVgizqxmjrOG8J6q6LumlWGdPS9fDqy+Yd3pHfniqdQQxcu7i88HnTJnkujz+wErND+O4f0xSTj+Jr53Wc5zkt+/bMZHm+ETBfaeAmN+nefY9+MSess0xzsCw72oiKY4fDkCbk4PoJfvSBg4g4ZFYYra3Y/tQWzUab84sksjL3pLaHOtonT2/z/EGaw090c5wxzMUtTtGnYQmW8HbbmvYNOGG7Mx+5Z2pp9HUjEOeENWeZ5Huh4M3gwad3uxz0lNvHkZS9O4/siYVcrtofe5iW0gPjOl/4YxHe+eGDZtueM8x5Aaj7Aj3vKQ02a8zJdMsa23g4Zj+l0knxlfxlzQEuwDD9Dy1JqZZk59la+YkLwlMmyfh9dzzjs3kBweGN1Rp142BtwuxYPkHKAQvDG0MScFbZwwQi/7RXKt3Y6xGDsX11WIJNMUM+wwYdnWVidvjIzjpj6ZWZ9l971Qejlb/v1AiGRHy3NYy7SpAQ7zZ5ZleS2BYFy9Ka1RcxSyTDfbcqebSjucfvs7oow+Nb/AYJclNIYe3Fkh9nnwdoxWWALh8NmeZ7rKR/Q0TNTkNRW1wwoTey3yStth1RytVpMGMEuSpNfQmr8YJ6YCMoUu47ZUvutxj4WopP8qTnPBY3KGjHPrVBi70yvHWQTr0eElo0mn5zhOb+Y1qYobxKM4HmFHWZBmyIYNeCvMUsaM+1/tE4L4o5xpa5b03uF1J47NC4rcVnTVdg7URdyzzwVBbsuK3ErXtUHXSWxsKwfjB2RySJBF54Q+lbAieptsOzmnlOEfynrP9gsqQbLv1BpXFPpK3jxQu2uX/Ron+GUVIVWf4mWAmoQeRha12+Rp3uV2w+fy+QW+p5XeX9GpZbsRDKvTbVcpWE/LsTZdVamOt1uFWz07G9SxL2fAAHoHB7hPPIZaLkd6V+XMV/uo0Wery3WHSFcyXzchKVxrTQt/FX7LsiKy87cN/FsgwJXLWZQ+9Czy483t/Q3IJVGsHVJcn8+gVdtlqGSrCbrC6LjUuEwgdWwqHhfYNd9O2P5SIYfbxbtxAKcRcw787ndKC42/3t4/Xu6vG40zn8MIywFNdYoXJU4wveq32FNGNmfgM9x22JsGjs2w6wtafl32Nk5jw+TMFHIriXrkd4Q6NQzjh8/bpqyM7CybjEXhtanAMmsN8bM8ulkepRS+94X60O7EACWarmAa1IIq6MHTcrieuO6E8DnBjfoB1Js6/U0un7SyfNGDDNqIFobSy/NKYlh5F+4op+thURIufcXo4GXNkESvHWZvxzaMnat0ld9uMh09S4k22411pTTmMK/gMQF+6wBMvVI1Abwj97FTBylBIuT922sVxSI4v4uLrGNkr/l0shEkkbCoPBWBn+RwkF/2K+Vs0uWVQe4jNxtyc1y4D/wBsKyoARqEZ0HukVyjOPorIQ4XtqLUGgd1dHdE+g8iKZePz0oEJLvcH5iZQ5P7+NaisZrWnlobsOcIkxJ5QE5r4xPAS5TOhHonT8Ji5zj/+T8SWWYvCyjy8mDWZwAqQFi9SRA3o94nYz9DtqbezYJtLSgyFVxXJ85f2RWDpvRYSchhvV9B8yPRpBD8+vFv4LNomgFM0M/qZwClivoe/Oe79WC8bibjfAIIEkZe1Lc201kFQJqh83rxM0GBo30F0c6LMEppwViunMflDyxeqTwrONia0kAGLUboWSzhGsjAlepqwEnwpJKfc2iptkOL8twh+fCqUVojyGx0KJqRnZHUmqb6wWgTPqN0VhxHRjQamIQGf8Gl/mtOG/QKSeWBz9qORRO8UQGQPFBwVG01KgC2RlwdwQT5cYSRDJwV15TVC9RHcM1sv0A/gUTDMYipmtSrp84JT5AD+0b0vJXUpoNmSfrGSCmokdiMdg+ChhJOmVEOmLUOu4jXM88w5YRczmMEopclqkcbPywnUYoXyk6LY5qeWN8zYvOzaJs9mFkAH47ou8or1DEJ4XNGnk4BJCficYIzhS2XNua25CJBKCtgki9JWEz4sKY+yXxk5C5wYFMKnW1KOUCvK6HCAvbVQE9G+BA8SumtgblmmskiWQkGlmmakpd26U4TWo+jc7hFvhORcSt2/DSS8LZ4FasgE8KqJtlKTJgIzAV9Sh1fjhzGcJLl6+upk+gyc5OViSsKW3WCYGF3s9G4Eh+8mhL2gl6Cj1ehFGUJRLmhoDMJ9oHO2W1MiwCtjlEHCwk8lIlpdO4R55cPALIgCOVRalFLzcd1ch6QHdOj6jDiTBrWvIAiCAfK22yHhqfdO6bT4pJoYkvDwYH2kqbJX0rU7f1VfVnocW6bp2dqi4r+vD6o9C75kLWb9tEPOxNUm51mdJywg14VFworfXLSqozLHa5DkAlXJutS3TyPaEGUpAs7SiJ0lDrWSlk3ySH1CShttFqHenHclLv9da3MY0cv3m5jD/UEhBCJ4aSLL1A338hCgPsSx3TgFyT0j3Ypr29AEuEZ/b7LHgM6w9JzsE66uiwjWTD0cN38rixN+roh4HHFMJKOZDp8q9VSybFXwRfnRW/sk4GWUqpFq6+Sn1pGcBSa5V2tDN9X08DLXeKC0iD5Ko06Tpr0F+voMC1a0XqRJqkzi8m3IPLJSCouijWl2j2XPyINXpdq1RIxpyQtameAD2EWcFVDan8Ak6CXNITEBzAqrrp/JjvfxQZAwA2R/wGMtjXhv/iM/C8NeFJunRrGAVvbaZomV6cD8A8rW8bdCPsfVAAAAABJRU5ErkJggg=="/>
          <p:cNvSpPr/>
          <p:nvPr/>
        </p:nvSpPr>
        <p:spPr>
          <a:xfrm>
            <a:off x="1941242" y="2669395"/>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9" name="Shape 149" descr="data:image/png;base64,iVBORw0KGgoAAAANSUhEUgAAAJkAAABQCAMAAAA9ZSf0AAAA3lBMVEX///84NDHnchU1MS4wKyjmbQDr6+syLiswLChAPDk2MS7mawAuKSYqJSEzLyv19fXx8fFIRUJubGqWlJOvrq3BwL8jHhk7NzSIhoRiX13a2dkoIh5/fXvNzcxeW1ng399RTkvri0jKycj+9e6ysbCTkY+enJtXVFHuonT98ed4dnXncgB6eHbtl11EQT6npaTtlVLytZDpfCX2z7j649Pqhjz1yKr53cb1w50WDgb88OnwqXPoeRoQAwD307Tqgyrxr4DuoGTytITpfjHxr4nvnV7vp3rqhUL0v5jtmmmgi1IaAAAJo0lEQVRogc1YeV/aShdOnGxkIQtJTAKBsEZQwCpCW7lq63372u//he7MmckOtv1dr3j+0IRJZp45y3OeCcedxsYP1/ebE639qs2Xmihefjo1jAO21M6waS+nxtGwBwB2drb/cAG9EykycXlqJDXb3Jxltj01lqptc2Di8OupwVTs02UOTft+ajAVuxDPCmgfqQjmS4LsBv7ieDaGN7e3m/EpgHGbOwLpeTMUG0Uw3mx/XN9cXt5cnATajpSmeMdtmdPmGayH++HzmQi/ak+nQHZL1hbvuTGNp/Y3BjXefb/TNLFIwMdTIPtEOoD2GTuPdYLt9tujpp2VTbw+AbDxT+IZbYcv7ymcfclXWcmegoK/QuaLJMXHDUQZsOtTVMB8T9a+g+ttGRr23POeXt2dhOU2JITiN7hmRUB+0PbDi+32GW5udqcAxr1AATDVeAvNXdNuvm13Gwz0dEnGPdxTLLfs/kLTtMen3VfIq6F2Gi4bf729FjUavlwzzp8e8mSnSld8Z2C473zba3nCH0pxKkHE5bsKo93Lz7syaWnLeeOZ7Z6WZXPkP7PxC27SJVgizqxmjrOG8J6q6LumlWGdPS9fDqy+Yd3pHfniqdQQxcu7i88HnTJnkujz+wErND+O4f0xSTj+Jr53Wc5zkt+/bMZHm+ETBfaeAmN+nefY9+MSess0xzsCw72oiKY4fDkCbk4PoJfvSBg4g4ZFYYra3Y/tQWzUab84sksjL3pLaHOtonT2/z/EGaw090c5wxzMUtTtGnYQmW8HbbmvYNOGG7Mx+5Z2pp9HUjEOeENWeZ5Huh4M3gwad3uxz0lNvHkZS9O4/siYVcrtofe5iW0gPjOl/4YxHe+eGDZtueM8x5Aaj7Aj3vKQ02a8zJdMsa23g4Zj+l0knxlfxlzQEuwDD9Dy1JqZZk59la+YkLwlMmyfh9dzzjs3kBweGN1Rp142BtwuxYPkHKAQvDG0MScFbZwwQi/7RXKt3Y6xGDsX11WIJNMUM+wwYdnWVidvjIzjpj6ZWZ9l971Qejlb/v1AiGRHy3NYy7SpAQ7zZ5ZleS2BYFy9Ka1RcxSyTDfbcqebSjucfvs7oow+Nb/AYJclNIYe3Fkh9nnwdoxWWALh8NmeZ7rKR/Q0TNTkNRW1wwoTey3yStth1RytVpMGMEuSpNfQmr8YJ6YCMoUu47ZUvutxj4WopP8qTnPBY3KGjHPrVBi70yvHWQTr0eElo0mn5zhOb+Y1qYobxKM4HmFHWZBmyIYNeCvMUsaM+1/tE4L4o5xpa5b03uF1J47NC4rcVnTVdg7URdyzzwVBbsuK3ErXtUHXSWxsKwfjB2RySJBF54Q+lbAieptsOzmnlOEfynrP9gsqQbLv1BpXFPpK3jxQu2uX/Ron+GUVIVWf4mWAmoQeRha12+Rp3uV2w+fy+QW+p5XeX9GpZbsRDKvTbVcpWE/LsTZdVamOt1uFWz07G9SxL2fAAHoHB7hPPIZaLkd6V+XMV/uo0Wery3WHSFcyXzchKVxrTQt/FX7LsiKy87cN/FsgwJXLWZQ+9Czy483t/Q3IJVGsHVJcn8+gVdtlqGSrCbrC6LjUuEwgdWwqHhfYNd9O2P5SIYfbxbtxAKcRcw787ndKC42/3t4/Xu6vG40zn8MIywFNdYoXJU4wveq32FNGNmfgM9x22JsGjs2w6wtafl32Nk5jw+TMFHIriXrkd4Q6NQzjh8/bpqyM7CybjEXhtanAMmsN8bM8ulkepRS+94X60O7EACWarmAa1IIq6MHTcrieuO6E8DnBjfoB1Js6/U0un7SyfNGDDNqIFobSy/NKYlh5F+4op+thURIufcXo4GXNkESvHWZvxzaMnat0ld9uMh09S4k22411pTTmMK/gMQF+6wBMvVI1Abwj97FTBylBIuT922sVxSI4v4uLrGNkr/l0shEkkbCoPBWBn+RwkF/2K+Vs0uWVQe4jNxtyc1y4D/wBsKyoARqEZ0HukVyjOPorIQ4XtqLUGgd1dHdE+g8iKZePz0oEJLvcH5iZQ5P7+NaisZrWnlobsOcIkxJ5QE5r4xPAS5TOhHonT8Ji5zj/+T8SWWYvCyjy8mDWZwAqQFi9SRA3o94nYz9DtqbezYJtLSgyFVxXJ85f2RWDpvRYSchhvV9B8yPRpBD8+vFv4LNomgFM0M/qZwClivoe/Oe79WC8bibjfAIIEkZe1Lc201kFQJqh83rxM0GBo30F0c6LMEppwViunMflDyxeqTwrONia0kAGLUboWSzhGsjAlepqwEnwpJKfc2iptkOL8twh+fCqUVojyGx0KJqRnZHUmqb6wWgTPqN0VhxHRjQamIQGf8Gl/mtOG/QKSeWBz9qORRO8UQGQPFBwVG01KgC2RlwdwQT5cYSRDJwV15TVC9RHcM1sv0A/gUTDMYipmtSrp84JT5AD+0b0vJXUpoNmSfrGSCmokdiMdg+ChhJOmVEOmLUOu4jXM88w5YRczmMEopclqkcbPywnUYoXyk6LY5qeWN8zYvOzaJs9mFkAH47ou8or1DEJ4XNGnk4BJCficYIzhS2XNua25CJBKCtgki9JWEz4sKY+yXxk5C5wYFMKnW1KOUCvK6HCAvbVQE9G+BA8SumtgblmmskiWQkGlmmakpd26U4TWo+jc7hFvhORcSt2/DSS8LZ4FasgE8KqJtlKTJgIzAV9Sh1fjhzGcJLl6+upk+gyc5OViSsKW3WCYGF3s9G4Eh+8mhL2gl6Cj1ehFGUJRLmhoDMJ9oHO2W1MiwCtjlEHCwk8lIlpdO4R55cPALIgCOVRalFLzcd1ch6QHdOj6jDiTBrWvIAiCAfK22yHhqfdO6bT4pJoYkvDwYH2kqbJX0rU7f1VfVnocW6bp2dqi4r+vD6o9C75kLWb9tEPOxNUm51mdJywg14VFworfXLSqozLHa5DkAlXJutS3TyPaEGUpAs7SiJ0lDrWSlk3ySH1CShttFqHenHclLv9da3MY0cv3m5jD/UEhBCJ4aSLL1A338hCgPsSx3TgFyT0j3Ypr29AEuEZ/b7LHgM6w9JzsE66uiwjWTD0cN38rixN+roh4HHFMJKOZDp8q9VSybFXwRfnRW/sk4GWUqpFq6+Sn1pGcBSa5V2tDN9X08DLXeKC0iD5Ko06Tpr0F+voMC1a0XqRJqkzi8m3IPLJSCouijWl2j2XPyINXpdq1RIxpyQtameAD2EWcFVDan8Ak6CXNITEBzAqrrp/JjvfxQZAwA2R/wGMtjXhv/iM/C8NeFJunRrGAVvbaZomV6cD8A8rW8bdCPsfVA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50" name="Shape 150"/>
          <p:cNvSpPr txBox="1">
            <a:spLocks noGrp="1"/>
          </p:cNvSpPr>
          <p:nvPr>
            <p:ph type="ctrTitle"/>
          </p:nvPr>
        </p:nvSpPr>
        <p:spPr>
          <a:xfrm>
            <a:off x="804672" y="2600324"/>
            <a:ext cx="5058370" cy="33209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5400"/>
              <a:buFont typeface="Calibri"/>
              <a:buNone/>
            </a:pPr>
            <a:endParaRPr sz="5400" b="1"/>
          </a:p>
          <a:p>
            <a:pPr marL="0" marR="0" lvl="0" indent="0" algn="l" rtl="0">
              <a:lnSpc>
                <a:spcPct val="90000"/>
              </a:lnSpc>
              <a:spcBef>
                <a:spcPts val="0"/>
              </a:spcBef>
              <a:spcAft>
                <a:spcPts val="0"/>
              </a:spcAft>
              <a:buClr>
                <a:schemeClr val="lt1"/>
              </a:buClr>
              <a:buSzPts val="5400"/>
              <a:buFont typeface="Calibri"/>
              <a:buNone/>
            </a:pPr>
            <a:r>
              <a:rPr lang="en-US" sz="5400" b="1" i="0" u="none" strike="noStrike" cap="none">
                <a:solidFill>
                  <a:schemeClr val="lt1"/>
                </a:solidFill>
              </a:rPr>
              <a:t>Question Answering </a:t>
            </a:r>
            <a:r>
              <a:rPr lang="en-US" sz="5400" b="1"/>
              <a:t>System</a:t>
            </a:r>
            <a:endParaRPr b="1"/>
          </a:p>
        </p:txBody>
      </p:sp>
      <p:sp>
        <p:nvSpPr>
          <p:cNvPr id="151" name="Shape 151"/>
          <p:cNvSpPr txBox="1">
            <a:spLocks noGrp="1"/>
          </p:cNvSpPr>
          <p:nvPr>
            <p:ph type="subTitle" idx="1"/>
          </p:nvPr>
        </p:nvSpPr>
        <p:spPr>
          <a:xfrm>
            <a:off x="804672" y="1300450"/>
            <a:ext cx="4167376" cy="115552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strike="noStrike" cap="none" dirty="0">
                <a:solidFill>
                  <a:schemeClr val="lt1"/>
                </a:solidFill>
                <a:latin typeface="Calibri"/>
                <a:ea typeface="Calibri"/>
                <a:cs typeface="Calibri"/>
                <a:sym typeface="Calibri"/>
              </a:rPr>
              <a:t>By </a:t>
            </a:r>
            <a:endParaRPr dirty="0"/>
          </a:p>
          <a:p>
            <a:pPr marL="0" marR="0" lvl="0" indent="0" algn="l" rtl="0">
              <a:lnSpc>
                <a:spcPct val="90000"/>
              </a:lnSpc>
              <a:spcBef>
                <a:spcPts val="1000"/>
              </a:spcBef>
              <a:spcAft>
                <a:spcPts val="0"/>
              </a:spcAft>
              <a:buClr>
                <a:schemeClr val="lt1"/>
              </a:buClr>
              <a:buSzPts val="2000"/>
              <a:buFont typeface="Arial"/>
              <a:buNone/>
            </a:pPr>
            <a:r>
              <a:rPr lang="en-US" sz="2000" dirty="0"/>
              <a:t>Pruthvij Thakar</a:t>
            </a:r>
            <a:r>
              <a:rPr lang="en-US" sz="2000" b="0" i="0" u="none" strike="noStrike" cap="none" dirty="0">
                <a:solidFill>
                  <a:schemeClr val="lt1"/>
                </a:solidFill>
                <a:latin typeface="Calibri"/>
                <a:ea typeface="Calibri"/>
                <a:cs typeface="Calibri"/>
                <a:sym typeface="Calibri"/>
              </a:rPr>
              <a:t> | </a:t>
            </a:r>
            <a:r>
              <a:rPr lang="en-US" sz="2000" dirty="0"/>
              <a:t>Tushar </a:t>
            </a:r>
            <a:r>
              <a:rPr lang="en-US" sz="2000" dirty="0" err="1"/>
              <a:t>Goel</a:t>
            </a:r>
            <a:endParaRPr dirty="0"/>
          </a:p>
        </p:txBody>
      </p:sp>
      <p:sp>
        <p:nvSpPr>
          <p:cNvPr id="152" name="Shape 152" descr="data:image/png;base64,iVBORw0KGgoAAAANSUhEUgAAAJkAAABQCAMAAAA9ZSf0AAAA3lBMVEX///84NDHnchU1MS4wKyjmbQDr6+syLiswLChAPDk2MS7mawAuKSYqJSEzLyv19fXx8fFIRUJubGqWlJOvrq3BwL8jHhk7NzSIhoRiX13a2dkoIh5/fXvNzcxeW1ng399RTkvri0jKycj+9e6ysbCTkY+enJtXVFHuonT98ed4dnXncgB6eHbtl11EQT6npaTtlVLytZDpfCX2z7j649Pqhjz1yKr53cb1w50WDgb88OnwqXPoeRoQAwD307Tqgyrxr4DuoGTytITpfjHxr4nvnV7vp3rqhUL0v5jtmmmgi1IaAAAJo0lEQVRogc1YeV/aShdOnGxkIQtJTAKBsEZQwCpCW7lq63372u//he7MmckOtv1dr3j+0IRJZp45y3OeCcedxsYP1/ebE639qs2Xmihefjo1jAO21M6waS+nxtGwBwB2drb/cAG9EykycXlqJDXb3Jxltj01lqptc2Di8OupwVTs02UOTft+ajAVuxDPCmgfqQjmS4LsBv7ieDaGN7e3m/EpgHGbOwLpeTMUG0Uw3mx/XN9cXt5cnATajpSmeMdtmdPmGayH++HzmQi/ak+nQHZL1hbvuTGNp/Y3BjXefb/TNLFIwMdTIPtEOoD2GTuPdYLt9tujpp2VTbw+AbDxT+IZbYcv7ymcfclXWcmegoK/QuaLJMXHDUQZsOtTVMB8T9a+g+ttGRr23POeXt2dhOU2JITiN7hmRUB+0PbDi+32GW5udqcAxr1AATDVeAvNXdNuvm13Gwz0dEnGPdxTLLfs/kLTtMen3VfIq6F2Gi4bf729FjUavlwzzp8e8mSnSld8Z2C473zba3nCH0pxKkHE5bsKo93Lz7syaWnLeeOZ7Z6WZXPkP7PxC27SJVgizqxmjrOG8J6q6LumlWGdPS9fDqy+Yd3pHfniqdQQxcu7i88HnTJnkujz+wErND+O4f0xSTj+Jr53Wc5zkt+/bMZHm+ETBfaeAmN+nefY9+MSess0xzsCw72oiKY4fDkCbk4PoJfvSBg4g4ZFYYra3Y/tQWzUab84sksjL3pLaHOtonT2/z/EGaw090c5wxzMUtTtGnYQmW8HbbmvYNOGG7Mx+5Z2pp9HUjEOeENWeZ5Huh4M3gwad3uxz0lNvHkZS9O4/siYVcrtofe5iW0gPjOl/4YxHe+eGDZtueM8x5Aaj7Aj3vKQ02a8zJdMsa23g4Zj+l0knxlfxlzQEuwDD9Dy1JqZZk59la+YkLwlMmyfh9dzzjs3kBweGN1Rp142BtwuxYPkHKAQvDG0MScFbZwwQi/7RXKt3Y6xGDsX11WIJNMUM+wwYdnWVidvjIzjpj6ZWZ9l971Qejlb/v1AiGRHy3NYy7SpAQ7zZ5ZleS2BYFy9Ka1RcxSyTDfbcqebSjucfvs7oow+Nb/AYJclNIYe3Fkh9nnwdoxWWALh8NmeZ7rKR/Q0TNTkNRW1wwoTey3yStth1RytVpMGMEuSpNfQmr8YJ6YCMoUu47ZUvutxj4WopP8qTnPBY3KGjHPrVBi70yvHWQTr0eElo0mn5zhOb+Y1qYobxKM4HmFHWZBmyIYNeCvMUsaM+1/tE4L4o5xpa5b03uF1J47NC4rcVnTVdg7URdyzzwVBbsuK3ErXtUHXSWxsKwfjB2RySJBF54Q+lbAieptsOzmnlOEfynrP9gsqQbLv1BpXFPpK3jxQu2uX/Ron+GUVIVWf4mWAmoQeRha12+Rp3uV2w+fy+QW+p5XeX9GpZbsRDKvTbVcpWE/LsTZdVamOt1uFWz07G9SxL2fAAHoHB7hPPIZaLkd6V+XMV/uo0Wery3WHSFcyXzchKVxrTQt/FX7LsiKy87cN/FsgwJXLWZQ+9Czy483t/Q3IJVGsHVJcn8+gVdtlqGSrCbrC6LjUuEwgdWwqHhfYNd9O2P5SIYfbxbtxAKcRcw787ndKC42/3t4/Xu6vG40zn8MIywFNdYoXJU4wveq32FNGNmfgM9x22JsGjs2w6wtafl32Nk5jw+TMFHIriXrkd4Q6NQzjh8/bpqyM7CybjEXhtanAMmsN8bM8ulkepRS+94X60O7EACWarmAa1IIq6MHTcrieuO6E8DnBjfoB1Js6/U0un7SyfNGDDNqIFobSy/NKYlh5F+4op+thURIufcXo4GXNkESvHWZvxzaMnat0ld9uMh09S4k22411pTTmMK/gMQF+6wBMvVI1Abwj97FTBylBIuT922sVxSI4v4uLrGNkr/l0shEkkbCoPBWBn+RwkF/2K+Vs0uWVQe4jNxtyc1y4D/wBsKyoARqEZ0HukVyjOPorIQ4XtqLUGgd1dHdE+g8iKZePz0oEJLvcH5iZQ5P7+NaisZrWnlobsOcIkxJ5QE5r4xPAS5TOhHonT8Ji5zj/+T8SWWYvCyjy8mDWZwAqQFi9SRA3o94nYz9DtqbezYJtLSgyFVxXJ85f2RWDpvRYSchhvV9B8yPRpBD8+vFv4LNomgFM0M/qZwClivoe/Oe79WC8bibjfAIIEkZe1Lc201kFQJqh83rxM0GBo30F0c6LMEppwViunMflDyxeqTwrONia0kAGLUboWSzhGsjAlepqwEnwpJKfc2iptkOL8twh+fCqUVojyGx0KJqRnZHUmqb6wWgTPqN0VhxHRjQamIQGf8Gl/mtOG/QKSeWBz9qORRO8UQGQPFBwVG01KgC2RlwdwQT5cYSRDJwV15TVC9RHcM1sv0A/gUTDMYipmtSrp84JT5AD+0b0vJXUpoNmSfrGSCmokdiMdg+ChhJOmVEOmLUOu4jXM88w5YRczmMEopclqkcbPywnUYoXyk6LY5qeWN8zYvOzaJs9mFkAH47ou8or1DEJ4XNGnk4BJCficYIzhS2XNua25CJBKCtgki9JWEz4sKY+yXxk5C5wYFMKnW1KOUCvK6HCAvbVQE9G+BA8SumtgblmmskiWQkGlmmakpd26U4TWo+jc7hFvhORcSt2/DSS8LZ4FasgE8KqJtlKTJgIzAV9Sh1fjhzGcJLl6+upk+gyc5OViSsKW3WCYGF3s9G4Eh+8mhL2gl6Cj1ehFGUJRLmhoDMJ9oHO2W1MiwCtjlEHCwk8lIlpdO4R55cPALIgCOVRalFLzcd1ch6QHdOj6jDiTBrWvIAiCAfK22yHhqfdO6bT4pJoYkvDwYH2kqbJX0rU7f1VfVnocW6bp2dqi4r+vD6o9C75kLWb9tEPOxNUm51mdJywg14VFworfXLSqozLHa5DkAlXJutS3TyPaEGUpAs7SiJ0lDrWSlk3ySH1CShttFqHenHclLv9da3MY0cv3m5jD/UEhBCJ4aSLL1A338hCgPsSx3TgFyT0j3Ypr29AEuEZ/b7LHgM6w9JzsE66uiwjWTD0cN38rixN+roh4HHFMJKOZDp8q9VSybFXwRfnRW/sk4GWUqpFq6+Sn1pGcBSa5V2tDN9X08DLXeKC0iD5Ko06Tpr0F+voMC1a0XqRJqkzi8m3IPLJSCouijWl2j2XPyINXpdq1RIxpyQtameAD2EWcFVDan8Ak6CXNITEBzAqrrp/JjvfxQZAwA2R/wGMtjXhv/iM/C8NeFJunRrGAVvbaZomV6cD8A8rW8bdCPsfVAAAAABJRU5ErkJggg=="/>
          <p:cNvSpPr/>
          <p:nvPr/>
        </p:nvSpPr>
        <p:spPr>
          <a:xfrm>
            <a:off x="155575" y="-304801"/>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15600" y="593367"/>
            <a:ext cx="11360700" cy="12751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sz="3200" dirty="0"/>
              <a:t>Building Question Answering(QA) system </a:t>
            </a:r>
            <a:br>
              <a:rPr lang="en-US" sz="3200" dirty="0"/>
            </a:br>
            <a:r>
              <a:rPr lang="en-US" sz="3200" dirty="0"/>
              <a:t>given a machine comprehension</a:t>
            </a:r>
            <a:br>
              <a:rPr lang="en-US" sz="3200" dirty="0"/>
            </a:br>
            <a:br>
              <a:rPr lang="en-US" sz="3200" dirty="0"/>
            </a:br>
            <a:endParaRPr sz="3200" dirty="0"/>
          </a:p>
        </p:txBody>
      </p:sp>
      <p:sp>
        <p:nvSpPr>
          <p:cNvPr id="158" name="Shape 158"/>
          <p:cNvSpPr txBox="1">
            <a:spLocks noGrp="1"/>
          </p:cNvSpPr>
          <p:nvPr>
            <p:ph type="body" idx="1"/>
          </p:nvPr>
        </p:nvSpPr>
        <p:spPr>
          <a:xfrm>
            <a:off x="415600" y="1536625"/>
            <a:ext cx="11360700" cy="4456800"/>
          </a:xfrm>
          <a:prstGeom prst="rect">
            <a:avLst/>
          </a:prstGeom>
        </p:spPr>
        <p:txBody>
          <a:bodyPr spcFirstLastPara="1" wrap="square" lIns="121900" tIns="121900" rIns="121900" bIns="121900" anchor="t" anchorCtr="0">
            <a:noAutofit/>
          </a:bodyPr>
          <a:lstStyle/>
          <a:p>
            <a:pPr marL="0" lvl="0" indent="0" rtl="0">
              <a:lnSpc>
                <a:spcPct val="100000"/>
              </a:lnSpc>
              <a:spcBef>
                <a:spcPts val="0"/>
              </a:spcBef>
              <a:spcAft>
                <a:spcPts val="0"/>
              </a:spcAft>
              <a:buNone/>
            </a:pPr>
            <a:r>
              <a:rPr lang="en-US" sz="1500" dirty="0">
                <a:solidFill>
                  <a:schemeClr val="dk1"/>
                </a:solidFill>
              </a:rPr>
              <a:t>					</a:t>
            </a:r>
            <a:endParaRPr sz="1500" dirty="0">
              <a:solidFill>
                <a:schemeClr val="dk1"/>
              </a:solidFill>
            </a:endParaRPr>
          </a:p>
          <a:p>
            <a:pPr marL="0" lvl="0" indent="0" rtl="0">
              <a:lnSpc>
                <a:spcPct val="100000"/>
              </a:lnSpc>
              <a:spcBef>
                <a:spcPts val="0"/>
              </a:spcBef>
              <a:spcAft>
                <a:spcPts val="0"/>
              </a:spcAft>
              <a:buNone/>
            </a:pPr>
            <a:r>
              <a:rPr lang="en-US" sz="1500" dirty="0">
                <a:solidFill>
                  <a:schemeClr val="dk1"/>
                </a:solidFill>
              </a:rPr>
              <a:t>				</a:t>
            </a:r>
            <a:endParaRPr sz="1500" dirty="0">
              <a:solidFill>
                <a:schemeClr val="dk1"/>
              </a:solidFill>
            </a:endParaRPr>
          </a:p>
          <a:p>
            <a:pPr marL="0" lvl="0" indent="0" rtl="0">
              <a:lnSpc>
                <a:spcPct val="100000"/>
              </a:lnSpc>
              <a:spcBef>
                <a:spcPts val="0"/>
              </a:spcBef>
              <a:spcAft>
                <a:spcPts val="0"/>
              </a:spcAft>
              <a:buNone/>
            </a:pPr>
            <a:r>
              <a:rPr lang="en-US" sz="1500" dirty="0">
                <a:solidFill>
                  <a:schemeClr val="dk1"/>
                </a:solidFill>
              </a:rPr>
              <a:t>			</a:t>
            </a:r>
            <a:endParaRPr sz="1500" dirty="0">
              <a:solidFill>
                <a:schemeClr val="dk1"/>
              </a:solidFill>
            </a:endParaRPr>
          </a:p>
          <a:p>
            <a:pPr marL="0" lvl="0" indent="0" rtl="0">
              <a:lnSpc>
                <a:spcPct val="100000"/>
              </a:lnSpc>
              <a:spcBef>
                <a:spcPts val="0"/>
              </a:spcBef>
              <a:spcAft>
                <a:spcPts val="0"/>
              </a:spcAft>
              <a:buNone/>
            </a:pPr>
            <a:r>
              <a:rPr lang="en-US" sz="1500" dirty="0">
                <a:solidFill>
                  <a:schemeClr val="dk1"/>
                </a:solidFill>
              </a:rPr>
              <a:t>		</a:t>
            </a:r>
            <a:endParaRPr sz="1500" dirty="0">
              <a:solidFill>
                <a:schemeClr val="dk1"/>
              </a:solidFill>
            </a:endParaRPr>
          </a:p>
          <a:p>
            <a:pPr marL="0" lvl="0" indent="0" rtl="0">
              <a:lnSpc>
                <a:spcPct val="100000"/>
              </a:lnSpc>
              <a:spcBef>
                <a:spcPts val="0"/>
              </a:spcBef>
              <a:spcAft>
                <a:spcPts val="0"/>
              </a:spcAft>
              <a:buNone/>
            </a:pPr>
            <a:endParaRPr sz="2700" dirty="0">
              <a:solidFill>
                <a:schemeClr val="dk1"/>
              </a:solidFill>
            </a:endParaRPr>
          </a:p>
        </p:txBody>
      </p:sp>
      <p:pic>
        <p:nvPicPr>
          <p:cNvPr id="5" name="Picture 4">
            <a:extLst>
              <a:ext uri="{FF2B5EF4-FFF2-40B4-BE49-F238E27FC236}">
                <a16:creationId xmlns:a16="http://schemas.microsoft.com/office/drawing/2014/main" id="{18F94FE3-C7A0-4128-81B7-7D667CD73AF4}"/>
              </a:ext>
            </a:extLst>
          </p:cNvPr>
          <p:cNvPicPr>
            <a:picLocks noChangeAspect="1"/>
          </p:cNvPicPr>
          <p:nvPr/>
        </p:nvPicPr>
        <p:blipFill>
          <a:blip r:embed="rId3"/>
          <a:stretch>
            <a:fillRect/>
          </a:stretch>
        </p:blipFill>
        <p:spPr>
          <a:xfrm>
            <a:off x="603999" y="1779103"/>
            <a:ext cx="8439584" cy="47420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C9AE12-F47D-4080-883E-ED48CC1172EF}"/>
              </a:ext>
            </a:extLst>
          </p:cNvPr>
          <p:cNvSpPr>
            <a:spLocks noGrp="1"/>
          </p:cNvSpPr>
          <p:nvPr>
            <p:ph type="body" idx="1"/>
          </p:nvPr>
        </p:nvSpPr>
        <p:spPr>
          <a:xfrm>
            <a:off x="415600" y="467139"/>
            <a:ext cx="11360700" cy="5893904"/>
          </a:xfrm>
        </p:spPr>
        <p:txBody>
          <a:bodyPr/>
          <a:lstStyle/>
          <a:p>
            <a:pPr marL="76200" indent="0">
              <a:buNone/>
            </a:pPr>
            <a:r>
              <a:rPr lang="en-US" dirty="0"/>
              <a:t>Machine Comprehension is a fundamental problem in Natural Language. There</a:t>
            </a:r>
          </a:p>
          <a:p>
            <a:pPr marL="76200" indent="0">
              <a:buNone/>
            </a:pPr>
            <a:r>
              <a:rPr lang="en-US" dirty="0"/>
              <a:t>are many datasets which provide wide range of corpus for this task. </a:t>
            </a:r>
          </a:p>
          <a:p>
            <a:pPr marL="76200" indent="0">
              <a:buNone/>
            </a:pPr>
            <a:endParaRPr lang="en-US" dirty="0"/>
          </a:p>
          <a:p>
            <a:pPr marL="76200" indent="0">
              <a:buNone/>
            </a:pPr>
            <a:r>
              <a:rPr lang="en-US" dirty="0"/>
              <a:t>We intend to explore the most recently released dataset, the Babi Dataset developed by Facebook AI research(FAIR), which offers a large number of real crowdsourced questions and passages. We try to explore a number of approaches to this task, Memory Networks(</a:t>
            </a:r>
            <a:r>
              <a:rPr lang="en-US" dirty="0" err="1"/>
              <a:t>MemNets</a:t>
            </a:r>
            <a:r>
              <a:rPr lang="en-US" dirty="0"/>
              <a:t>) for the task of machine comprehension. </a:t>
            </a:r>
          </a:p>
          <a:p>
            <a:pPr marL="76200" indent="0">
              <a:buNone/>
            </a:pPr>
            <a:endParaRPr lang="en-US" dirty="0"/>
          </a:p>
          <a:p>
            <a:pPr marL="76200" indent="0">
              <a:buNone/>
            </a:pPr>
            <a:r>
              <a:rPr lang="en-US" dirty="0"/>
              <a:t>Our main goal is to improve the scalability of the models by targeting the sparsity of the learned networks in an attempt to reduce the hypothesis space of our model, while trying to minimize loss of accuracy.</a:t>
            </a:r>
          </a:p>
        </p:txBody>
      </p:sp>
    </p:spTree>
    <p:extLst>
      <p:ext uri="{BB962C8B-B14F-4D97-AF65-F5344CB8AC3E}">
        <p14:creationId xmlns:p14="http://schemas.microsoft.com/office/powerpoint/2010/main" val="183533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29867" y="593367"/>
            <a:ext cx="4122900" cy="7635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a:t>Memory Networks</a:t>
            </a:r>
            <a:endParaRPr/>
          </a:p>
        </p:txBody>
      </p:sp>
      <p:sp>
        <p:nvSpPr>
          <p:cNvPr id="164" name="Shape 164"/>
          <p:cNvSpPr txBox="1">
            <a:spLocks noGrp="1"/>
          </p:cNvSpPr>
          <p:nvPr>
            <p:ph type="body" idx="1"/>
          </p:nvPr>
        </p:nvSpPr>
        <p:spPr>
          <a:xfrm>
            <a:off x="661333" y="5892567"/>
            <a:ext cx="5838900" cy="673500"/>
          </a:xfrm>
          <a:prstGeom prst="rect">
            <a:avLst/>
          </a:prstGeom>
        </p:spPr>
        <p:txBody>
          <a:bodyPr spcFirstLastPara="1" wrap="square" lIns="121900" tIns="121900" rIns="121900" bIns="121900" anchor="t" anchorCtr="0">
            <a:noAutofit/>
          </a:bodyPr>
          <a:lstStyle/>
          <a:p>
            <a:pPr marL="0" lvl="0" indent="0" rtl="0">
              <a:spcBef>
                <a:spcPts val="0"/>
              </a:spcBef>
              <a:spcAft>
                <a:spcPts val="2100"/>
              </a:spcAft>
              <a:buNone/>
            </a:pPr>
            <a:r>
              <a:rPr lang="en-US" sz="1300" dirty="0">
                <a:solidFill>
                  <a:schemeClr val="dk1"/>
                </a:solidFill>
              </a:rPr>
              <a:t>Memory networks reason with inference components combined with a long-term memory component</a:t>
            </a:r>
            <a:endParaRPr dirty="0"/>
          </a:p>
        </p:txBody>
      </p:sp>
      <p:sp>
        <p:nvSpPr>
          <p:cNvPr id="166" name="Shape 166"/>
          <p:cNvSpPr txBox="1">
            <a:spLocks noGrp="1"/>
          </p:cNvSpPr>
          <p:nvPr>
            <p:ph type="title" idx="4294967295"/>
          </p:nvPr>
        </p:nvSpPr>
        <p:spPr>
          <a:xfrm>
            <a:off x="9958388" y="649288"/>
            <a:ext cx="2233612" cy="650875"/>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a:t>RNN</a:t>
            </a:r>
            <a:endParaRPr/>
          </a:p>
        </p:txBody>
      </p:sp>
      <p:sp>
        <p:nvSpPr>
          <p:cNvPr id="168" name="Shape 168"/>
          <p:cNvSpPr txBox="1">
            <a:spLocks noGrp="1"/>
          </p:cNvSpPr>
          <p:nvPr>
            <p:ph type="body" idx="4294967295"/>
          </p:nvPr>
        </p:nvSpPr>
        <p:spPr>
          <a:xfrm>
            <a:off x="6353175" y="4098925"/>
            <a:ext cx="5838825" cy="1793875"/>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sz="1300" dirty="0">
                <a:solidFill>
                  <a:srgbClr val="333333"/>
                </a:solidFill>
                <a:highlight>
                  <a:srgbClr val="FFFFFF"/>
                </a:highlight>
              </a:rPr>
              <a:t>RNNs have a “memory” which captures information about what has been calculated so far. </a:t>
            </a:r>
            <a:endParaRPr sz="1300" dirty="0">
              <a:solidFill>
                <a:srgbClr val="333333"/>
              </a:solidFill>
              <a:highlight>
                <a:srgbClr val="FFFFFF"/>
              </a:highlight>
            </a:endParaRPr>
          </a:p>
          <a:p>
            <a:pPr marL="0" lvl="0" indent="0" rtl="0">
              <a:spcBef>
                <a:spcPts val="2100"/>
              </a:spcBef>
              <a:spcAft>
                <a:spcPts val="0"/>
              </a:spcAft>
              <a:buNone/>
            </a:pPr>
            <a:r>
              <a:rPr lang="en-US" sz="1300" dirty="0">
                <a:solidFill>
                  <a:srgbClr val="333333"/>
                </a:solidFill>
                <a:highlight>
                  <a:srgbClr val="FFFFFF"/>
                </a:highlight>
              </a:rPr>
              <a:t>Disadvantage:</a:t>
            </a:r>
            <a:endParaRPr sz="1300" dirty="0">
              <a:solidFill>
                <a:srgbClr val="333333"/>
              </a:solidFill>
              <a:highlight>
                <a:srgbClr val="FFFFFF"/>
              </a:highlight>
            </a:endParaRPr>
          </a:p>
          <a:p>
            <a:pPr marL="0" lvl="0" indent="0" rtl="0">
              <a:spcBef>
                <a:spcPts val="2100"/>
              </a:spcBef>
              <a:spcAft>
                <a:spcPts val="2100"/>
              </a:spcAft>
              <a:buNone/>
            </a:pPr>
            <a:r>
              <a:rPr lang="en-US" sz="1300" dirty="0">
                <a:solidFill>
                  <a:srgbClr val="333333"/>
                </a:solidFill>
                <a:highlight>
                  <a:srgbClr val="FFFFFF"/>
                </a:highlight>
              </a:rPr>
              <a:t>they are limited to looking back only a few steps</a:t>
            </a:r>
            <a:endParaRPr sz="1300" dirty="0"/>
          </a:p>
        </p:txBody>
      </p:sp>
      <p:sp>
        <p:nvSpPr>
          <p:cNvPr id="169" name="Shape 169"/>
          <p:cNvSpPr txBox="1">
            <a:spLocks noGrp="1"/>
          </p:cNvSpPr>
          <p:nvPr>
            <p:ph type="body" idx="4294967295"/>
          </p:nvPr>
        </p:nvSpPr>
        <p:spPr>
          <a:xfrm>
            <a:off x="0" y="6272213"/>
            <a:ext cx="5838825" cy="673100"/>
          </a:xfrm>
          <a:prstGeom prst="rect">
            <a:avLst/>
          </a:prstGeom>
        </p:spPr>
        <p:txBody>
          <a:bodyPr spcFirstLastPara="1" wrap="square" lIns="121900" tIns="121900" rIns="121900" bIns="121900" anchor="t" anchorCtr="0">
            <a:noAutofit/>
          </a:bodyPr>
          <a:lstStyle/>
          <a:p>
            <a:pPr marL="0" lvl="0" indent="0" rtl="0">
              <a:lnSpc>
                <a:spcPct val="90000"/>
              </a:lnSpc>
              <a:spcBef>
                <a:spcPts val="1000"/>
              </a:spcBef>
              <a:spcAft>
                <a:spcPts val="0"/>
              </a:spcAft>
              <a:buNone/>
            </a:pPr>
            <a:r>
              <a:rPr lang="en-US" sz="1000" dirty="0">
                <a:solidFill>
                  <a:schemeClr val="dk1"/>
                </a:solidFill>
              </a:rPr>
              <a:t>[Jason Weston, </a:t>
            </a:r>
            <a:r>
              <a:rPr lang="en-US" sz="1000" dirty="0" err="1">
                <a:solidFill>
                  <a:schemeClr val="dk1"/>
                </a:solidFill>
              </a:rPr>
              <a:t>Sumit</a:t>
            </a:r>
            <a:r>
              <a:rPr lang="en-US" sz="1000" dirty="0">
                <a:solidFill>
                  <a:schemeClr val="dk1"/>
                </a:solidFill>
              </a:rPr>
              <a:t> Chopra and </a:t>
            </a:r>
            <a:r>
              <a:rPr lang="en-US" sz="1000" dirty="0" err="1">
                <a:solidFill>
                  <a:schemeClr val="dk1"/>
                </a:solidFill>
              </a:rPr>
              <a:t>Antone</a:t>
            </a:r>
            <a:r>
              <a:rPr lang="en-US" sz="1000" dirty="0">
                <a:solidFill>
                  <a:schemeClr val="dk1"/>
                </a:solidFill>
              </a:rPr>
              <a:t> </a:t>
            </a:r>
            <a:r>
              <a:rPr lang="en-US" sz="1000" dirty="0" err="1">
                <a:solidFill>
                  <a:schemeClr val="dk1"/>
                </a:solidFill>
              </a:rPr>
              <a:t>Bordes</a:t>
            </a:r>
            <a:r>
              <a:rPr lang="en-US" sz="1000" dirty="0">
                <a:solidFill>
                  <a:schemeClr val="dk1"/>
                </a:solidFill>
              </a:rPr>
              <a:t>]. 2015. Memory Networks. arXiv:1410.3916</a:t>
            </a:r>
            <a:endParaRPr sz="1000" dirty="0">
              <a:solidFill>
                <a:srgbClr val="000000"/>
              </a:solidFill>
            </a:endParaRPr>
          </a:p>
          <a:p>
            <a:pPr marL="0" lvl="0" indent="0" rtl="0">
              <a:spcBef>
                <a:spcPts val="0"/>
              </a:spcBef>
              <a:spcAft>
                <a:spcPts val="2100"/>
              </a:spcAft>
              <a:buNone/>
            </a:pPr>
            <a:endParaRPr sz="1000" dirty="0">
              <a:solidFill>
                <a:schemeClr val="dk1"/>
              </a:solidFill>
            </a:endParaRPr>
          </a:p>
        </p:txBody>
      </p:sp>
      <p:pic>
        <p:nvPicPr>
          <p:cNvPr id="165" name="Shape 165"/>
          <p:cNvPicPr preferRelativeResize="0"/>
          <p:nvPr/>
        </p:nvPicPr>
        <p:blipFill>
          <a:blip r:embed="rId3">
            <a:alphaModFix/>
          </a:blip>
          <a:stretch>
            <a:fillRect/>
          </a:stretch>
        </p:blipFill>
        <p:spPr>
          <a:xfrm>
            <a:off x="538000" y="2017643"/>
            <a:ext cx="5399730" cy="3977791"/>
          </a:xfrm>
          <a:prstGeom prst="rect">
            <a:avLst/>
          </a:prstGeom>
          <a:noFill/>
          <a:ln>
            <a:noFill/>
          </a:ln>
        </p:spPr>
      </p:pic>
      <p:pic>
        <p:nvPicPr>
          <p:cNvPr id="167" name="Shape 167"/>
          <p:cNvPicPr preferRelativeResize="0"/>
          <p:nvPr/>
        </p:nvPicPr>
        <p:blipFill>
          <a:blip r:embed="rId4">
            <a:alphaModFix/>
          </a:blip>
          <a:stretch>
            <a:fillRect/>
          </a:stretch>
        </p:blipFill>
        <p:spPr>
          <a:xfrm>
            <a:off x="6676666" y="1749733"/>
            <a:ext cx="5136664" cy="20033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a:t>4 steps of MemNN implementation:</a:t>
            </a:r>
            <a:endParaRPr/>
          </a:p>
        </p:txBody>
      </p:sp>
      <p:sp>
        <p:nvSpPr>
          <p:cNvPr id="175" name="Shape 175"/>
          <p:cNvSpPr txBox="1">
            <a:spLocks noGrp="1"/>
          </p:cNvSpPr>
          <p:nvPr>
            <p:ph type="body" idx="1"/>
          </p:nvPr>
        </p:nvSpPr>
        <p:spPr>
          <a:xfrm>
            <a:off x="415600" y="4233167"/>
            <a:ext cx="11360700" cy="2384700"/>
          </a:xfrm>
          <a:prstGeom prst="rect">
            <a:avLst/>
          </a:prstGeom>
        </p:spPr>
        <p:txBody>
          <a:bodyPr spcFirstLastPara="1" wrap="square" lIns="121900" tIns="121900" rIns="121900" bIns="121900" anchor="t" anchorCtr="0">
            <a:noAutofit/>
          </a:bodyPr>
          <a:lstStyle/>
          <a:p>
            <a:pPr marL="609600" lvl="0" indent="-406400" rtl="0">
              <a:spcBef>
                <a:spcPts val="0"/>
              </a:spcBef>
              <a:spcAft>
                <a:spcPts val="0"/>
              </a:spcAft>
              <a:buClr>
                <a:schemeClr val="dk1"/>
              </a:buClr>
              <a:buSzPts val="1600"/>
              <a:buAutoNum type="arabicPeriod"/>
            </a:pPr>
            <a:r>
              <a:rPr lang="en-US" sz="1600" dirty="0">
                <a:solidFill>
                  <a:schemeClr val="dk1"/>
                </a:solidFill>
              </a:rPr>
              <a:t>I (input): converts to word embeddings X(dialog).</a:t>
            </a:r>
            <a:endParaRPr sz="1600" dirty="0">
              <a:solidFill>
                <a:schemeClr val="dk1"/>
              </a:solidFill>
            </a:endParaRPr>
          </a:p>
          <a:p>
            <a:pPr marL="609600" lvl="0" indent="-406400" rtl="0">
              <a:spcBef>
                <a:spcPts val="0"/>
              </a:spcBef>
              <a:spcAft>
                <a:spcPts val="0"/>
              </a:spcAft>
              <a:buClr>
                <a:schemeClr val="dk1"/>
              </a:buClr>
              <a:buSzPts val="1600"/>
              <a:buAutoNum type="arabicPeriod"/>
            </a:pPr>
            <a:r>
              <a:rPr lang="en-US" sz="1600" dirty="0">
                <a:solidFill>
                  <a:schemeClr val="dk1"/>
                </a:solidFill>
              </a:rPr>
              <a:t>G (generalization): stores x in next available slot </a:t>
            </a:r>
            <a:r>
              <a:rPr lang="en-US" sz="1600" dirty="0" err="1">
                <a:solidFill>
                  <a:schemeClr val="dk1"/>
                </a:solidFill>
              </a:rPr>
              <a:t>Mn</a:t>
            </a:r>
            <a:r>
              <a:rPr lang="en-US" sz="1600" dirty="0">
                <a:solidFill>
                  <a:schemeClr val="dk1"/>
                </a:solidFill>
              </a:rPr>
              <a:t>()</a:t>
            </a:r>
            <a:endParaRPr sz="1600" dirty="0">
              <a:solidFill>
                <a:schemeClr val="dk1"/>
              </a:solidFill>
            </a:endParaRPr>
          </a:p>
          <a:p>
            <a:pPr marL="609600" lvl="0" indent="-406400" rtl="0">
              <a:spcBef>
                <a:spcPts val="0"/>
              </a:spcBef>
              <a:spcAft>
                <a:spcPts val="0"/>
              </a:spcAft>
              <a:buClr>
                <a:schemeClr val="dk1"/>
              </a:buClr>
              <a:buSzPts val="1600"/>
              <a:buAutoNum type="arabicPeriod"/>
            </a:pPr>
            <a:r>
              <a:rPr lang="en-US" sz="1600" dirty="0">
                <a:solidFill>
                  <a:schemeClr val="dk1"/>
                </a:solidFill>
              </a:rPr>
              <a:t>O (output): Loops over all memories k=1 or 2 times:</a:t>
            </a:r>
            <a:endParaRPr sz="1600" dirty="0">
              <a:solidFill>
                <a:schemeClr val="dk1"/>
              </a:solidFill>
            </a:endParaRPr>
          </a:p>
          <a:p>
            <a:pPr marL="1219200" lvl="1" indent="-406400" rtl="0">
              <a:spcBef>
                <a:spcPts val="0"/>
              </a:spcBef>
              <a:spcAft>
                <a:spcPts val="0"/>
              </a:spcAft>
              <a:buClr>
                <a:schemeClr val="dk1"/>
              </a:buClr>
              <a:buSzPts val="1600"/>
              <a:buAutoNum type="alphaLcPeriod"/>
            </a:pPr>
            <a:r>
              <a:rPr lang="en-US" sz="1600" dirty="0">
                <a:solidFill>
                  <a:schemeClr val="dk1"/>
                </a:solidFill>
              </a:rPr>
              <a:t>1st loop max: finds best match Mi with X(question).</a:t>
            </a:r>
            <a:endParaRPr sz="1600" dirty="0">
              <a:solidFill>
                <a:schemeClr val="dk1"/>
              </a:solidFill>
            </a:endParaRPr>
          </a:p>
          <a:p>
            <a:pPr marL="1219200" lvl="1" indent="-406400" rtl="0">
              <a:spcBef>
                <a:spcPts val="0"/>
              </a:spcBef>
              <a:spcAft>
                <a:spcPts val="0"/>
              </a:spcAft>
              <a:buClr>
                <a:schemeClr val="dk1"/>
              </a:buClr>
              <a:buSzPts val="1600"/>
              <a:buAutoNum type="alphaLcPeriod"/>
            </a:pPr>
            <a:r>
              <a:rPr lang="en-US" sz="1600" dirty="0">
                <a:solidFill>
                  <a:schemeClr val="dk1"/>
                </a:solidFill>
              </a:rPr>
              <a:t>2nd loop max: finds best match </a:t>
            </a:r>
            <a:r>
              <a:rPr lang="en-US" sz="1600" dirty="0" err="1">
                <a:solidFill>
                  <a:schemeClr val="dk1"/>
                </a:solidFill>
              </a:rPr>
              <a:t>Mj</a:t>
            </a:r>
            <a:r>
              <a:rPr lang="en-US" sz="1600" dirty="0">
                <a:solidFill>
                  <a:schemeClr val="dk1"/>
                </a:solidFill>
              </a:rPr>
              <a:t> with (x, Mi)</a:t>
            </a:r>
            <a:endParaRPr sz="1600" dirty="0">
              <a:solidFill>
                <a:schemeClr val="dk1"/>
              </a:solidFill>
            </a:endParaRPr>
          </a:p>
          <a:p>
            <a:pPr marL="1219200" lvl="1" indent="-406400" rtl="0">
              <a:spcBef>
                <a:spcPts val="0"/>
              </a:spcBef>
              <a:spcAft>
                <a:spcPts val="0"/>
              </a:spcAft>
              <a:buClr>
                <a:schemeClr val="dk1"/>
              </a:buClr>
              <a:buSzPts val="1600"/>
              <a:buAutoNum type="alphaLcPeriod"/>
            </a:pPr>
            <a:r>
              <a:rPr lang="en-US" sz="1600" dirty="0">
                <a:solidFill>
                  <a:schemeClr val="dk1"/>
                </a:solidFill>
              </a:rPr>
              <a:t>The output o is represented with (x, Mi, </a:t>
            </a:r>
            <a:r>
              <a:rPr lang="en-US" sz="1600" dirty="0" err="1">
                <a:solidFill>
                  <a:schemeClr val="dk1"/>
                </a:solidFill>
              </a:rPr>
              <a:t>Mj</a:t>
            </a:r>
            <a:r>
              <a:rPr lang="en-US" sz="1600" dirty="0">
                <a:solidFill>
                  <a:schemeClr val="dk1"/>
                </a:solidFill>
              </a:rPr>
              <a:t>).</a:t>
            </a:r>
            <a:endParaRPr sz="1600" dirty="0">
              <a:solidFill>
                <a:schemeClr val="dk1"/>
              </a:solidFill>
            </a:endParaRPr>
          </a:p>
          <a:p>
            <a:pPr marL="609600" lvl="0" indent="-406400" rtl="0">
              <a:spcBef>
                <a:spcPts val="0"/>
              </a:spcBef>
              <a:spcAft>
                <a:spcPts val="0"/>
              </a:spcAft>
              <a:buClr>
                <a:schemeClr val="dk1"/>
              </a:buClr>
              <a:buSzPts val="1600"/>
              <a:buAutoNum type="arabicPeriod"/>
            </a:pPr>
            <a:r>
              <a:rPr lang="en-US" sz="1600" dirty="0">
                <a:solidFill>
                  <a:schemeClr val="dk1"/>
                </a:solidFill>
              </a:rPr>
              <a:t>R (response): ranks all words in the dictionary given O and returns best single word. </a:t>
            </a:r>
            <a:r>
              <a:rPr lang="en-US" sz="1600" i="1" dirty="0">
                <a:solidFill>
                  <a:schemeClr val="dk1"/>
                </a:solidFill>
              </a:rPr>
              <a:t>(OR: use a full RNN here)</a:t>
            </a:r>
            <a:endParaRPr sz="1600" dirty="0">
              <a:solidFill>
                <a:schemeClr val="dk1"/>
              </a:solidFill>
            </a:endParaRPr>
          </a:p>
          <a:p>
            <a:pPr marL="609600" lvl="0" indent="0" rtl="0">
              <a:spcBef>
                <a:spcPts val="2100"/>
              </a:spcBef>
              <a:spcAft>
                <a:spcPts val="0"/>
              </a:spcAft>
              <a:buNone/>
            </a:pPr>
            <a:endParaRPr sz="1600" i="1" dirty="0">
              <a:solidFill>
                <a:schemeClr val="dk1"/>
              </a:solidFill>
            </a:endParaRPr>
          </a:p>
          <a:p>
            <a:pPr marL="0" lvl="0" indent="0" rtl="0">
              <a:spcBef>
                <a:spcPts val="2100"/>
              </a:spcBef>
              <a:spcAft>
                <a:spcPts val="0"/>
              </a:spcAft>
              <a:buNone/>
            </a:pPr>
            <a:r>
              <a:rPr lang="en-US" sz="1600" dirty="0">
                <a:solidFill>
                  <a:schemeClr val="dk1"/>
                </a:solidFill>
              </a:rPr>
              <a:t>					</a:t>
            </a:r>
            <a:endParaRPr sz="1600" dirty="0">
              <a:solidFill>
                <a:schemeClr val="dk1"/>
              </a:solidFill>
            </a:endParaRPr>
          </a:p>
          <a:p>
            <a:pPr marL="0" lvl="0" indent="0" rtl="0">
              <a:spcBef>
                <a:spcPts val="2100"/>
              </a:spcBef>
              <a:spcAft>
                <a:spcPts val="0"/>
              </a:spcAft>
              <a:buNone/>
            </a:pPr>
            <a:r>
              <a:rPr lang="en-US" sz="1600" dirty="0">
                <a:solidFill>
                  <a:schemeClr val="dk1"/>
                </a:solidFill>
              </a:rPr>
              <a:t>				</a:t>
            </a:r>
            <a:endParaRPr sz="1600" dirty="0">
              <a:solidFill>
                <a:schemeClr val="dk1"/>
              </a:solidFill>
            </a:endParaRPr>
          </a:p>
          <a:p>
            <a:pPr marL="0" lvl="0" indent="0" rtl="0">
              <a:spcBef>
                <a:spcPts val="2100"/>
              </a:spcBef>
              <a:spcAft>
                <a:spcPts val="0"/>
              </a:spcAft>
              <a:buNone/>
            </a:pPr>
            <a:r>
              <a:rPr lang="en-US" sz="1600" dirty="0">
                <a:solidFill>
                  <a:schemeClr val="dk1"/>
                </a:solidFill>
              </a:rPr>
              <a:t>			</a:t>
            </a:r>
            <a:endParaRPr sz="1600" dirty="0">
              <a:solidFill>
                <a:schemeClr val="dk1"/>
              </a:solidFill>
            </a:endParaRPr>
          </a:p>
          <a:p>
            <a:pPr marL="0" lvl="0" indent="0" rtl="0">
              <a:spcBef>
                <a:spcPts val="2100"/>
              </a:spcBef>
              <a:spcAft>
                <a:spcPts val="0"/>
              </a:spcAft>
              <a:buNone/>
            </a:pPr>
            <a:r>
              <a:rPr lang="en-US" sz="1600" dirty="0">
                <a:solidFill>
                  <a:schemeClr val="dk1"/>
                </a:solidFill>
              </a:rPr>
              <a:t>		</a:t>
            </a:r>
            <a:endParaRPr sz="1600" dirty="0">
              <a:solidFill>
                <a:schemeClr val="dk1"/>
              </a:solidFill>
            </a:endParaRPr>
          </a:p>
          <a:p>
            <a:pPr marL="0" lvl="0" indent="0" rtl="0">
              <a:spcBef>
                <a:spcPts val="2100"/>
              </a:spcBef>
              <a:spcAft>
                <a:spcPts val="2100"/>
              </a:spcAft>
              <a:buNone/>
            </a:pPr>
            <a:endParaRPr sz="1600" dirty="0"/>
          </a:p>
        </p:txBody>
      </p:sp>
      <p:sp>
        <p:nvSpPr>
          <p:cNvPr id="177" name="Shape 177"/>
          <p:cNvSpPr txBox="1">
            <a:spLocks noGrp="1"/>
          </p:cNvSpPr>
          <p:nvPr>
            <p:ph type="body" idx="4294967295"/>
          </p:nvPr>
        </p:nvSpPr>
        <p:spPr>
          <a:xfrm>
            <a:off x="5848350" y="2335213"/>
            <a:ext cx="6343650" cy="1301750"/>
          </a:xfrm>
          <a:prstGeom prst="rect">
            <a:avLst/>
          </a:prstGeom>
        </p:spPr>
        <p:txBody>
          <a:bodyPr spcFirstLastPara="1" wrap="square" lIns="121900" tIns="121900" rIns="121900" bIns="121900" anchor="t" anchorCtr="0">
            <a:noAutofit/>
          </a:bodyPr>
          <a:lstStyle/>
          <a:p>
            <a:pPr marL="609600" lvl="0" indent="-406400" rtl="0">
              <a:spcBef>
                <a:spcPts val="0"/>
              </a:spcBef>
              <a:spcAft>
                <a:spcPts val="0"/>
              </a:spcAft>
              <a:buClr>
                <a:schemeClr val="dk1"/>
              </a:buClr>
              <a:buSzPts val="1600"/>
              <a:buAutoNum type="arabicPeriod"/>
            </a:pPr>
            <a:r>
              <a:rPr lang="en-US" sz="1600" dirty="0">
                <a:solidFill>
                  <a:schemeClr val="dk1"/>
                </a:solidFill>
                <a:latin typeface="Calibri"/>
                <a:ea typeface="Calibri"/>
                <a:cs typeface="Calibri"/>
                <a:sym typeface="Calibri"/>
              </a:rPr>
              <a:t>I(input): this converts incoming data to the internal feature representation.</a:t>
            </a:r>
            <a:endParaRPr sz="1600" dirty="0">
              <a:solidFill>
                <a:schemeClr val="dk1"/>
              </a:solidFill>
            </a:endParaRPr>
          </a:p>
          <a:p>
            <a:pPr marL="609600" lvl="0" indent="-406400" rtl="0">
              <a:lnSpc>
                <a:spcPct val="100000"/>
              </a:lnSpc>
              <a:spcBef>
                <a:spcPts val="0"/>
              </a:spcBef>
              <a:spcAft>
                <a:spcPts val="0"/>
              </a:spcAft>
              <a:buClr>
                <a:schemeClr val="dk1"/>
              </a:buClr>
              <a:buSzPts val="1600"/>
              <a:buAutoNum type="arabicPeriod"/>
            </a:pPr>
            <a:r>
              <a:rPr lang="en-US" sz="1600" dirty="0">
                <a:solidFill>
                  <a:schemeClr val="dk1"/>
                </a:solidFill>
                <a:latin typeface="Calibri"/>
                <a:ea typeface="Calibri"/>
                <a:cs typeface="Calibri"/>
                <a:sym typeface="Calibri"/>
              </a:rPr>
              <a:t>G(</a:t>
            </a:r>
            <a:r>
              <a:rPr lang="en-US" sz="1600" dirty="0" err="1">
                <a:solidFill>
                  <a:schemeClr val="dk1"/>
                </a:solidFill>
                <a:latin typeface="Calibri"/>
                <a:ea typeface="Calibri"/>
                <a:cs typeface="Calibri"/>
                <a:sym typeface="Calibri"/>
              </a:rPr>
              <a:t>generatlization</a:t>
            </a:r>
            <a:r>
              <a:rPr lang="en-US" sz="1600" dirty="0">
                <a:solidFill>
                  <a:schemeClr val="dk1"/>
                </a:solidFill>
                <a:latin typeface="Calibri"/>
                <a:ea typeface="Calibri"/>
                <a:cs typeface="Calibri"/>
                <a:sym typeface="Calibri"/>
              </a:rPr>
              <a:t>): this updates memories given new input</a:t>
            </a:r>
            <a:endParaRPr sz="1600" dirty="0">
              <a:solidFill>
                <a:schemeClr val="dk1"/>
              </a:solidFill>
            </a:endParaRPr>
          </a:p>
          <a:p>
            <a:pPr marL="609600" lvl="0" indent="-406400" rtl="0">
              <a:spcBef>
                <a:spcPts val="0"/>
              </a:spcBef>
              <a:spcAft>
                <a:spcPts val="0"/>
              </a:spcAft>
              <a:buClr>
                <a:schemeClr val="dk1"/>
              </a:buClr>
              <a:buSzPts val="1600"/>
              <a:buAutoNum type="arabicPeriod"/>
            </a:pPr>
            <a:r>
              <a:rPr lang="en-US" sz="1600" dirty="0">
                <a:solidFill>
                  <a:schemeClr val="dk1"/>
                </a:solidFill>
              </a:rPr>
              <a:t>O (output): </a:t>
            </a:r>
            <a:r>
              <a:rPr lang="en-US" sz="1600" dirty="0">
                <a:solidFill>
                  <a:schemeClr val="dk1"/>
                </a:solidFill>
                <a:latin typeface="Calibri"/>
                <a:ea typeface="Calibri"/>
                <a:cs typeface="Calibri"/>
                <a:sym typeface="Calibri"/>
              </a:rPr>
              <a:t>this produces new output (in feature representation space) given the memories.</a:t>
            </a:r>
            <a:endParaRPr sz="1600" dirty="0">
              <a:solidFill>
                <a:schemeClr val="dk1"/>
              </a:solidFill>
            </a:endParaRPr>
          </a:p>
          <a:p>
            <a:pPr marL="609600" lvl="0" indent="-406400" rtl="0">
              <a:spcBef>
                <a:spcPts val="0"/>
              </a:spcBef>
              <a:spcAft>
                <a:spcPts val="2100"/>
              </a:spcAft>
              <a:buClr>
                <a:schemeClr val="dk1"/>
              </a:buClr>
              <a:buSzPts val="1600"/>
              <a:buAutoNum type="arabicPeriod"/>
            </a:pPr>
            <a:r>
              <a:rPr lang="en-US" sz="1600" dirty="0">
                <a:solidFill>
                  <a:schemeClr val="dk1"/>
                </a:solidFill>
              </a:rPr>
              <a:t>R (response): </a:t>
            </a:r>
            <a:r>
              <a:rPr lang="en-US" sz="1600" dirty="0">
                <a:solidFill>
                  <a:schemeClr val="dk1"/>
                </a:solidFill>
                <a:latin typeface="Calibri"/>
                <a:ea typeface="Calibri"/>
                <a:cs typeface="Calibri"/>
                <a:sym typeface="Calibri"/>
              </a:rPr>
              <a:t>converts output O into a response seen by the outside world.</a:t>
            </a:r>
            <a:endParaRPr sz="1600" dirty="0"/>
          </a:p>
        </p:txBody>
      </p:sp>
      <p:pic>
        <p:nvPicPr>
          <p:cNvPr id="176" name="Shape 176"/>
          <p:cNvPicPr preferRelativeResize="0"/>
          <p:nvPr/>
        </p:nvPicPr>
        <p:blipFill>
          <a:blip r:embed="rId3">
            <a:alphaModFix/>
          </a:blip>
          <a:stretch>
            <a:fillRect/>
          </a:stretch>
        </p:blipFill>
        <p:spPr>
          <a:xfrm>
            <a:off x="156325" y="1603276"/>
            <a:ext cx="5896605" cy="273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81"/>
        <p:cNvGrpSpPr/>
        <p:nvPr/>
      </p:nvGrpSpPr>
      <p:grpSpPr>
        <a:xfrm>
          <a:off x="0" y="0"/>
          <a:ext cx="0" cy="0"/>
          <a:chOff x="0" y="0"/>
          <a:chExt cx="0" cy="0"/>
        </a:xfrm>
      </p:grpSpPr>
      <p:sp>
        <p:nvSpPr>
          <p:cNvPr id="182" name="Shape 182"/>
          <p:cNvSpPr/>
          <p:nvPr/>
        </p:nvSpPr>
        <p:spPr>
          <a:xfrm>
            <a:off x="0" y="-3324"/>
            <a:ext cx="12192000" cy="686132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83" name="Shape 183"/>
          <p:cNvSpPr/>
          <p:nvPr/>
        </p:nvSpPr>
        <p:spPr>
          <a:xfrm>
            <a:off x="0" y="0"/>
            <a:ext cx="11786754" cy="6858000"/>
          </a:xfrm>
          <a:custGeom>
            <a:avLst/>
            <a:gdLst/>
            <a:ahLst/>
            <a:cxnLst/>
            <a:rect l="0" t="0" r="0" b="0"/>
            <a:pathLst>
              <a:path w="11786754" h="6858000" extrusionOk="0">
                <a:moveTo>
                  <a:pt x="0" y="0"/>
                </a:moveTo>
                <a:lnTo>
                  <a:pt x="8610600" y="0"/>
                </a:lnTo>
                <a:lnTo>
                  <a:pt x="11786754" y="6858000"/>
                </a:lnTo>
                <a:lnTo>
                  <a:pt x="0" y="6858000"/>
                </a:lnTo>
                <a:close/>
              </a:path>
            </a:pathLst>
          </a:custGeom>
          <a:solidFill>
            <a:schemeClr val="bg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84" name="Shape 184"/>
          <p:cNvSpPr/>
          <p:nvPr/>
        </p:nvSpPr>
        <p:spPr>
          <a:xfrm>
            <a:off x="0" y="0"/>
            <a:ext cx="3581400" cy="6858000"/>
          </a:xfrm>
          <a:custGeom>
            <a:avLst/>
            <a:gdLst/>
            <a:ahLst/>
            <a:cxnLst/>
            <a:rect l="0" t="0" r="0" b="0"/>
            <a:pathLst>
              <a:path w="3581400" h="6858000" extrusionOk="0">
                <a:moveTo>
                  <a:pt x="0" y="0"/>
                </a:moveTo>
                <a:lnTo>
                  <a:pt x="405246" y="0"/>
                </a:lnTo>
                <a:lnTo>
                  <a:pt x="3581400" y="6858000"/>
                </a:lnTo>
                <a:lnTo>
                  <a:pt x="0" y="6858000"/>
                </a:lnTo>
                <a:close/>
              </a:path>
            </a:pathLst>
          </a:custGeom>
          <a:solidFill>
            <a:schemeClr val="dk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Shape 185"/>
          <p:cNvSpPr txBox="1">
            <a:spLocks noGrp="1"/>
          </p:cNvSpPr>
          <p:nvPr>
            <p:ph type="title"/>
          </p:nvPr>
        </p:nvSpPr>
        <p:spPr>
          <a:xfrm>
            <a:off x="833002" y="365125"/>
            <a:ext cx="10520702"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0" i="0" u="none" strike="noStrike" cap="none" dirty="0">
                <a:solidFill>
                  <a:schemeClr val="lt1"/>
                </a:solidFill>
                <a:latin typeface="Calibri"/>
                <a:ea typeface="Calibri"/>
                <a:cs typeface="Calibri"/>
                <a:sym typeface="Calibri"/>
              </a:rPr>
              <a:t>Architecture of Application</a:t>
            </a:r>
            <a:endParaRPr dirty="0"/>
          </a:p>
        </p:txBody>
      </p:sp>
      <p:grpSp>
        <p:nvGrpSpPr>
          <p:cNvPr id="186" name="Shape 186"/>
          <p:cNvGrpSpPr/>
          <p:nvPr/>
        </p:nvGrpSpPr>
        <p:grpSpPr>
          <a:xfrm>
            <a:off x="841280" y="2511082"/>
            <a:ext cx="10509438" cy="3177272"/>
            <a:chOff x="3080" y="488607"/>
            <a:chExt cx="10509438" cy="3177272"/>
          </a:xfrm>
        </p:grpSpPr>
        <p:sp>
          <p:nvSpPr>
            <p:cNvPr id="187" name="Shape 187"/>
            <p:cNvSpPr/>
            <p:nvPr/>
          </p:nvSpPr>
          <p:spPr>
            <a:xfrm>
              <a:off x="3080" y="488607"/>
              <a:ext cx="2444055" cy="1466433"/>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txBox="1"/>
            <p:nvPr/>
          </p:nvSpPr>
          <p:spPr>
            <a:xfrm>
              <a:off x="3080" y="488607"/>
              <a:ext cx="2444055" cy="1466433"/>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Data Processing &amp; Cleaning	</a:t>
              </a:r>
              <a:endParaRPr/>
            </a:p>
          </p:txBody>
        </p:sp>
        <p:sp>
          <p:nvSpPr>
            <p:cNvPr id="189" name="Shape 189"/>
            <p:cNvSpPr/>
            <p:nvPr/>
          </p:nvSpPr>
          <p:spPr>
            <a:xfrm>
              <a:off x="2691541" y="488607"/>
              <a:ext cx="2444055" cy="1466433"/>
            </a:xfrm>
            <a:prstGeom prst="rect">
              <a:avLst/>
            </a:prstGeom>
            <a:solidFill>
              <a:srgbClr val="DE79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txBox="1"/>
            <p:nvPr/>
          </p:nvSpPr>
          <p:spPr>
            <a:xfrm>
              <a:off x="2691541" y="488607"/>
              <a:ext cx="2444055" cy="1466433"/>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Feature Vector Generation</a:t>
              </a:r>
              <a:endParaRPr/>
            </a:p>
          </p:txBody>
        </p:sp>
        <p:sp>
          <p:nvSpPr>
            <p:cNvPr id="191" name="Shape 191"/>
            <p:cNvSpPr/>
            <p:nvPr/>
          </p:nvSpPr>
          <p:spPr>
            <a:xfrm>
              <a:off x="5380002" y="488607"/>
              <a:ext cx="2444055" cy="1466433"/>
            </a:xfrm>
            <a:prstGeom prst="rect">
              <a:avLst/>
            </a:prstGeom>
            <a:solidFill>
              <a:srgbClr val="D07A5B"/>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txBox="1"/>
            <p:nvPr/>
          </p:nvSpPr>
          <p:spPr>
            <a:xfrm>
              <a:off x="5380002" y="488607"/>
              <a:ext cx="2444055" cy="1466433"/>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Building Memory Network Model</a:t>
              </a:r>
              <a:endParaRPr/>
            </a:p>
          </p:txBody>
        </p:sp>
        <p:sp>
          <p:nvSpPr>
            <p:cNvPr id="193" name="Shape 193"/>
            <p:cNvSpPr/>
            <p:nvPr/>
          </p:nvSpPr>
          <p:spPr>
            <a:xfrm>
              <a:off x="8068463" y="488607"/>
              <a:ext cx="2444055" cy="1466433"/>
            </a:xfrm>
            <a:prstGeom prst="rect">
              <a:avLst/>
            </a:prstGeom>
            <a:solidFill>
              <a:srgbClr val="C47F6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txBox="1"/>
            <p:nvPr/>
          </p:nvSpPr>
          <p:spPr>
            <a:xfrm>
              <a:off x="8068463" y="488607"/>
              <a:ext cx="2444055" cy="1466433"/>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Training &amp; Testing Model</a:t>
              </a:r>
              <a:endParaRPr/>
            </a:p>
          </p:txBody>
        </p:sp>
        <p:sp>
          <p:nvSpPr>
            <p:cNvPr id="195" name="Shape 195"/>
            <p:cNvSpPr/>
            <p:nvPr/>
          </p:nvSpPr>
          <p:spPr>
            <a:xfrm>
              <a:off x="1347311" y="2199446"/>
              <a:ext cx="2444055" cy="1466433"/>
            </a:xfrm>
            <a:prstGeom prst="rect">
              <a:avLst/>
            </a:prstGeom>
            <a:solidFill>
              <a:srgbClr val="B8888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txBox="1"/>
            <p:nvPr/>
          </p:nvSpPr>
          <p:spPr>
            <a:xfrm>
              <a:off x="1347311" y="2199446"/>
              <a:ext cx="2444055" cy="1466433"/>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Validation of Model</a:t>
              </a:r>
              <a:endParaRPr/>
            </a:p>
          </p:txBody>
        </p:sp>
        <p:sp>
          <p:nvSpPr>
            <p:cNvPr id="197" name="Shape 197"/>
            <p:cNvSpPr/>
            <p:nvPr/>
          </p:nvSpPr>
          <p:spPr>
            <a:xfrm>
              <a:off x="4035772" y="2199446"/>
              <a:ext cx="2444055" cy="1466433"/>
            </a:xfrm>
            <a:prstGeom prst="rect">
              <a:avLst/>
            </a:prstGeom>
            <a:solidFill>
              <a:srgbClr val="AD959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txBox="1"/>
            <p:nvPr/>
          </p:nvSpPr>
          <p:spPr>
            <a:xfrm>
              <a:off x="4035772" y="2199446"/>
              <a:ext cx="2444055" cy="1466433"/>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Evaluating the Model</a:t>
              </a:r>
              <a:endParaRPr/>
            </a:p>
          </p:txBody>
        </p:sp>
        <p:sp>
          <p:nvSpPr>
            <p:cNvPr id="199" name="Shape 199"/>
            <p:cNvSpPr/>
            <p:nvPr/>
          </p:nvSpPr>
          <p:spPr>
            <a:xfrm>
              <a:off x="6724233" y="2199446"/>
              <a:ext cx="2444055" cy="1466433"/>
            </a:xfrm>
            <a:prstGeom prst="rect">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txBox="1"/>
            <p:nvPr/>
          </p:nvSpPr>
          <p:spPr>
            <a:xfrm>
              <a:off x="6724233" y="2199446"/>
              <a:ext cx="2444055" cy="1466433"/>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Deployment of Model</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Shape 205"/>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6" name="Shape 206"/>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207" name="Shape 207"/>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accent1"/>
              </a:buClr>
              <a:buSzPts val="4400"/>
              <a:buFont typeface="Calibri"/>
              <a:buNone/>
            </a:pPr>
            <a:r>
              <a:rPr lang="en-US" sz="4400" b="0" i="0" u="none" strike="noStrike" cap="none">
                <a:solidFill>
                  <a:schemeClr val="accent1"/>
                </a:solidFill>
                <a:latin typeface="Calibri"/>
                <a:ea typeface="Calibri"/>
                <a:cs typeface="Calibri"/>
                <a:sym typeface="Calibri"/>
              </a:rPr>
              <a:t>References</a:t>
            </a:r>
            <a:endParaRPr/>
          </a:p>
        </p:txBody>
      </p:sp>
      <p:sp>
        <p:nvSpPr>
          <p:cNvPr id="208" name="Shape 208"/>
          <p:cNvSpPr txBox="1">
            <a:spLocks noGrp="1"/>
          </p:cNvSpPr>
          <p:nvPr>
            <p:ph idx="1"/>
          </p:nvPr>
        </p:nvSpPr>
        <p:spPr>
          <a:xfrm>
            <a:off x="4976031" y="963877"/>
            <a:ext cx="6377769" cy="49302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228600" marR="0" lvl="0" indent="-76200" algn="l" rtl="0">
              <a:lnSpc>
                <a:spcPct val="90000"/>
              </a:lnSpc>
              <a:spcBef>
                <a:spcPts val="0"/>
              </a:spcBef>
              <a:spcAft>
                <a:spcPts val="0"/>
              </a:spcAft>
              <a:buClr>
                <a:schemeClr val="dk1"/>
              </a:buClr>
              <a:buSzPts val="2400"/>
              <a:buFont typeface="Arial"/>
              <a:buNone/>
            </a:pPr>
            <a:endParaRPr sz="1800" i="0" u="none" strike="noStrike" cap="none">
              <a:solidFill>
                <a:schemeClr val="dk1"/>
              </a:solidFill>
              <a:latin typeface="Arial"/>
              <a:ea typeface="Arial"/>
              <a:cs typeface="Arial"/>
              <a:sym typeface="Arial"/>
            </a:endParaRPr>
          </a:p>
          <a:p>
            <a:pPr marL="228600" marR="0" lvl="0" indent="-190500" algn="l" rtl="0">
              <a:lnSpc>
                <a:spcPct val="90000"/>
              </a:lnSpc>
              <a:spcBef>
                <a:spcPts val="1000"/>
              </a:spcBef>
              <a:spcAft>
                <a:spcPts val="0"/>
              </a:spcAft>
              <a:buClr>
                <a:schemeClr val="dk1"/>
              </a:buClr>
              <a:buSzPts val="1800"/>
              <a:buFont typeface="Arial"/>
              <a:buChar char="•"/>
            </a:pPr>
            <a:r>
              <a:rPr lang="en-US" sz="1800" i="0" u="none" strike="noStrike" cap="none">
                <a:solidFill>
                  <a:schemeClr val="dk1"/>
                </a:solidFill>
                <a:latin typeface="Arial"/>
                <a:ea typeface="Arial"/>
                <a:cs typeface="Arial"/>
                <a:sym typeface="Arial"/>
              </a:rPr>
              <a:t>1. Jason Weston, Sumit Chopra and Antone Bordes. 2015. Memory Networks. arXiv:1410.3916. </a:t>
            </a:r>
            <a:endParaRPr sz="1800">
              <a:latin typeface="Arial"/>
              <a:ea typeface="Arial"/>
              <a:cs typeface="Arial"/>
              <a:sym typeface="Arial"/>
            </a:endParaRPr>
          </a:p>
          <a:p>
            <a:pPr marL="228600" marR="0" lvl="0" indent="-190500" algn="l" rtl="0">
              <a:lnSpc>
                <a:spcPct val="90000"/>
              </a:lnSpc>
              <a:spcBef>
                <a:spcPts val="1000"/>
              </a:spcBef>
              <a:spcAft>
                <a:spcPts val="0"/>
              </a:spcAft>
              <a:buClr>
                <a:schemeClr val="dk1"/>
              </a:buClr>
              <a:buSzPts val="1800"/>
              <a:buFont typeface="Arial"/>
              <a:buChar char="•"/>
            </a:pPr>
            <a:r>
              <a:rPr lang="en-US" sz="1800" i="0" u="none" strike="noStrike" cap="none">
                <a:solidFill>
                  <a:schemeClr val="dk1"/>
                </a:solidFill>
                <a:latin typeface="Arial"/>
                <a:ea typeface="Arial"/>
                <a:cs typeface="Arial"/>
                <a:sym typeface="Arial"/>
              </a:rPr>
              <a:t>2. Sainbayar Sukhbaatar, Arthur Szlam, Jason Weston and Rob Fergus. 2015. End-To-End Memory Networks. Advances in Neural Information Processing Systems (NIPS) 28. </a:t>
            </a:r>
            <a:endParaRPr sz="1800">
              <a:latin typeface="Arial"/>
              <a:ea typeface="Arial"/>
              <a:cs typeface="Arial"/>
              <a:sym typeface="Arial"/>
            </a:endParaRPr>
          </a:p>
          <a:p>
            <a:pPr marL="228600" marR="0" lvl="0" indent="-190500" algn="l" rtl="0">
              <a:lnSpc>
                <a:spcPct val="90000"/>
              </a:lnSpc>
              <a:spcBef>
                <a:spcPts val="1000"/>
              </a:spcBef>
              <a:spcAft>
                <a:spcPts val="0"/>
              </a:spcAft>
              <a:buClr>
                <a:schemeClr val="dk1"/>
              </a:buClr>
              <a:buSzPts val="1800"/>
              <a:buFont typeface="Arial"/>
              <a:buChar char="•"/>
            </a:pPr>
            <a:r>
              <a:rPr lang="en-US" sz="1800" i="0" u="none" strike="noStrike" cap="none">
                <a:solidFill>
                  <a:schemeClr val="dk1"/>
                </a:solidFill>
                <a:latin typeface="Arial"/>
                <a:ea typeface="Arial"/>
                <a:cs typeface="Arial"/>
                <a:sym typeface="Arial"/>
              </a:rPr>
              <a:t>3. Eylon Stroh, Priyank Mathur. 2016. Question Answering Using Deep Learning. </a:t>
            </a:r>
            <a:endParaRPr sz="1800">
              <a:latin typeface="Arial"/>
              <a:ea typeface="Arial"/>
              <a:cs typeface="Arial"/>
              <a:sym typeface="Arial"/>
            </a:endParaRPr>
          </a:p>
          <a:p>
            <a:pPr marL="228600" lvl="0" indent="-190500" rtl="0">
              <a:lnSpc>
                <a:spcPct val="115000"/>
              </a:lnSpc>
              <a:spcBef>
                <a:spcPts val="0"/>
              </a:spcBef>
              <a:spcAft>
                <a:spcPts val="0"/>
              </a:spcAft>
              <a:buClr>
                <a:schemeClr val="dk1"/>
              </a:buClr>
              <a:buSzPts val="1800"/>
              <a:buFont typeface="Arial"/>
              <a:buChar char="•"/>
            </a:pPr>
            <a:r>
              <a:rPr lang="en-US" sz="1800" u="sng">
                <a:solidFill>
                  <a:srgbClr val="1155CC"/>
                </a:solidFill>
                <a:latin typeface="Arial"/>
                <a:ea typeface="Arial"/>
                <a:cs typeface="Arial"/>
                <a:sym typeface="Arial"/>
                <a:hlinkClick r:id="rId3"/>
              </a:rPr>
              <a:t>http://brandonrose.org/ner2sna#Entity-Extraction-with-Core-NLP-Server</a:t>
            </a:r>
            <a:endParaRPr sz="1800">
              <a:latin typeface="Arial"/>
              <a:ea typeface="Arial"/>
              <a:cs typeface="Arial"/>
              <a:sym typeface="Arial"/>
            </a:endParaRPr>
          </a:p>
          <a:p>
            <a:pPr marL="228600" lvl="0" indent="-190500" rtl="0">
              <a:lnSpc>
                <a:spcPct val="115000"/>
              </a:lnSpc>
              <a:spcBef>
                <a:spcPts val="0"/>
              </a:spcBef>
              <a:spcAft>
                <a:spcPts val="0"/>
              </a:spcAft>
              <a:buClr>
                <a:schemeClr val="dk1"/>
              </a:buClr>
              <a:buSzPts val="1800"/>
              <a:buFont typeface="Arial"/>
              <a:buChar char="•"/>
            </a:pPr>
            <a:r>
              <a:rPr lang="en-US" sz="1800" u="sng">
                <a:solidFill>
                  <a:srgbClr val="1155CC"/>
                </a:solidFill>
                <a:latin typeface="Arial"/>
                <a:ea typeface="Arial"/>
                <a:cs typeface="Arial"/>
                <a:sym typeface="Arial"/>
                <a:hlinkClick r:id="rId4"/>
              </a:rPr>
              <a:t>http://brandonrose.org/clustering</a:t>
            </a:r>
            <a:endParaRPr sz="1800">
              <a:latin typeface="Arial"/>
              <a:ea typeface="Arial"/>
              <a:cs typeface="Arial"/>
              <a:sym typeface="Arial"/>
            </a:endParaRPr>
          </a:p>
          <a:p>
            <a:pPr marL="228600" marR="0" lvl="0" indent="-76200" algn="l" rtl="0">
              <a:lnSpc>
                <a:spcPct val="90000"/>
              </a:lnSpc>
              <a:spcBef>
                <a:spcPts val="1000"/>
              </a:spcBef>
              <a:spcAft>
                <a:spcPts val="0"/>
              </a:spcAft>
              <a:buClr>
                <a:schemeClr val="dk1"/>
              </a:buClr>
              <a:buSzPts val="2400"/>
              <a:buFont typeface="Arial"/>
              <a:buNone/>
            </a:pPr>
            <a:endParaRPr sz="140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Shape 213"/>
          <p:cNvSpPr/>
          <p:nvPr/>
        </p:nvSpPr>
        <p:spPr>
          <a:xfrm>
            <a:off x="0" y="1"/>
            <a:ext cx="5920619" cy="2130951"/>
          </a:xfrm>
          <a:custGeom>
            <a:avLst/>
            <a:gdLst/>
            <a:ahLst/>
            <a:cxnLst/>
            <a:rect l="0" t="0" r="0" b="0"/>
            <a:pathLst>
              <a:path w="5920619" h="2130951" extrusionOk="0">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Shape 214"/>
          <p:cNvSpPr/>
          <p:nvPr/>
        </p:nvSpPr>
        <p:spPr>
          <a:xfrm flipH="1">
            <a:off x="6149721" y="4682920"/>
            <a:ext cx="4522796" cy="2175080"/>
          </a:xfrm>
          <a:custGeom>
            <a:avLst/>
            <a:gdLst/>
            <a:ahLst/>
            <a:cxnLst/>
            <a:rect l="0" t="0" r="0" b="0"/>
            <a:pathLst>
              <a:path w="4522796" h="2175080" extrusionOk="0">
                <a:moveTo>
                  <a:pt x="3515449" y="0"/>
                </a:moveTo>
                <a:lnTo>
                  <a:pt x="0" y="0"/>
                </a:lnTo>
                <a:lnTo>
                  <a:pt x="0" y="2175080"/>
                </a:lnTo>
                <a:lnTo>
                  <a:pt x="4522796" y="217508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215" name="Shape 215"/>
          <p:cNvSpPr/>
          <p:nvPr/>
        </p:nvSpPr>
        <p:spPr>
          <a:xfrm>
            <a:off x="6266810" y="4682920"/>
            <a:ext cx="5925190" cy="2175080"/>
          </a:xfrm>
          <a:custGeom>
            <a:avLst/>
            <a:gdLst/>
            <a:ahLst/>
            <a:cxnLst/>
            <a:rect l="0" t="0" r="0" b="0"/>
            <a:pathLst>
              <a:path w="5925190" h="2175080" extrusionOk="0">
                <a:moveTo>
                  <a:pt x="1007347" y="0"/>
                </a:moveTo>
                <a:lnTo>
                  <a:pt x="5925190" y="0"/>
                </a:lnTo>
                <a:lnTo>
                  <a:pt x="5925190" y="2175080"/>
                </a:lnTo>
                <a:lnTo>
                  <a:pt x="0" y="217508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Shape 216"/>
          <p:cNvSpPr/>
          <p:nvPr/>
        </p:nvSpPr>
        <p:spPr>
          <a:xfrm>
            <a:off x="5097839" y="0"/>
            <a:ext cx="7094160" cy="2130952"/>
          </a:xfrm>
          <a:custGeom>
            <a:avLst/>
            <a:gdLst/>
            <a:ahLst/>
            <a:cxnLst/>
            <a:rect l="0" t="0" r="0" b="0"/>
            <a:pathLst>
              <a:path w="7094160" h="2130952" extrusionOk="0">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Shape 217"/>
          <p:cNvSpPr/>
          <p:nvPr/>
        </p:nvSpPr>
        <p:spPr>
          <a:xfrm>
            <a:off x="0" y="4682920"/>
            <a:ext cx="7114535" cy="2175080"/>
          </a:xfrm>
          <a:custGeom>
            <a:avLst/>
            <a:gdLst/>
            <a:ahLst/>
            <a:cxnLst/>
            <a:rect l="0" t="0" r="0" b="0"/>
            <a:pathLst>
              <a:path w="7114535" h="2175080" extrusionOk="0">
                <a:moveTo>
                  <a:pt x="0" y="0"/>
                </a:moveTo>
                <a:lnTo>
                  <a:pt x="1189345" y="0"/>
                </a:lnTo>
                <a:lnTo>
                  <a:pt x="7114535" y="0"/>
                </a:lnTo>
                <a:lnTo>
                  <a:pt x="6107188" y="2175080"/>
                </a:lnTo>
                <a:lnTo>
                  <a:pt x="1189345" y="2175080"/>
                </a:lnTo>
                <a:lnTo>
                  <a:pt x="0" y="217508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Shape 218"/>
          <p:cNvSpPr txBox="1">
            <a:spLocks noGrp="1"/>
          </p:cNvSpPr>
          <p:nvPr>
            <p:ph type="title"/>
          </p:nvPr>
        </p:nvSpPr>
        <p:spPr>
          <a:xfrm>
            <a:off x="1524000" y="2245809"/>
            <a:ext cx="9144000" cy="1564716"/>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800"/>
              <a:buFont typeface="Calibri"/>
              <a:buNone/>
            </a:pPr>
            <a:r>
              <a:rPr lang="en-US" sz="4800" b="0" i="0" u="none" strike="noStrike" cap="none">
                <a:solidFill>
                  <a:schemeClr val="dk1"/>
                </a:solidFill>
                <a:latin typeface="Calibri"/>
                <a:ea typeface="Calibri"/>
                <a:cs typeface="Calibri"/>
                <a:sym typeface="Calibri"/>
              </a:rPr>
              <a:t>Thank you !!!</a:t>
            </a:r>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TotalTime>
  <Words>482</Words>
  <Application>Microsoft Office PowerPoint</Application>
  <PresentationFormat>Widescreen</PresentationFormat>
  <Paragraphs>55</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 Question Answering System</vt:lpstr>
      <vt:lpstr>Building Question Answering(QA) system  given a machine comprehension  </vt:lpstr>
      <vt:lpstr>PowerPoint Presentation</vt:lpstr>
      <vt:lpstr>RNN</vt:lpstr>
      <vt:lpstr>4 steps of MemNN implementation:</vt:lpstr>
      <vt:lpstr>Architecture of Application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Question Answering System</dc:title>
  <cp:lastModifiedBy>Pruthvij Thakar</cp:lastModifiedBy>
  <cp:revision>5</cp:revision>
  <dcterms:modified xsi:type="dcterms:W3CDTF">2018-04-13T21:04:57Z</dcterms:modified>
</cp:coreProperties>
</file>