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8" r:id="rId3"/>
    <p:sldId id="261" r:id="rId4"/>
    <p:sldId id="269" r:id="rId5"/>
    <p:sldId id="260" r:id="rId6"/>
    <p:sldId id="27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thak Agarwal" initials="SA" lastIdx="1" clrIdx="0">
    <p:extLst>
      <p:ext uri="{19B8F6BF-5375-455C-9EA6-DF929625EA0E}">
        <p15:presenceInfo xmlns:p15="http://schemas.microsoft.com/office/powerpoint/2012/main" userId="0412e34a420b91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34" autoAdjust="0"/>
  </p:normalViewPr>
  <p:slideViewPr>
    <p:cSldViewPr snapToGrid="0">
      <p:cViewPr varScale="1">
        <p:scale>
          <a:sx n="63" d="100"/>
          <a:sy n="63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12DD-D101-4E17-9FC6-0BF9CCCC7490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AFFD9-9FD1-4A68-B2AE-ACBE248A1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FFD9-9FD1-4A68-B2AE-ACBE248A14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FFD9-9FD1-4A68-B2AE-ACBE248A14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FFD9-9FD1-4A68-B2AE-ACBE248A14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6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FFD9-9FD1-4A68-B2AE-ACBE248A14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9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FFD9-9FD1-4A68-B2AE-ACBE248A14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0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FFD9-9FD1-4A68-B2AE-ACBE248A14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FFD9-9FD1-4A68-B2AE-ACBE248A14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FFD9-9FD1-4A68-B2AE-ACBE248A14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6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FFD9-9FD1-4A68-B2AE-ACBE248A14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0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24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43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10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7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3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5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4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7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ABD1901-D5D1-49EB-9CA2-CDBEAD660D5E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4BE5A3A-4F91-433E-8096-985D47BC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1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the-dat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the-data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68" y="984268"/>
            <a:ext cx="9824253" cy="2673332"/>
          </a:xfrm>
        </p:spPr>
        <p:txBody>
          <a:bodyPr>
            <a:noAutofit/>
          </a:bodyPr>
          <a:lstStyle/>
          <a:p>
            <a:pPr algn="ctr"/>
            <a:r>
              <a:rPr lang="en-US" sz="4000" i="0" dirty="0"/>
              <a:t>ANALYSIS ON</a:t>
            </a:r>
            <a:br>
              <a:rPr lang="en-US" sz="4000" i="0" dirty="0"/>
            </a:br>
            <a:r>
              <a:rPr lang="en-US" sz="4000" i="0" dirty="0"/>
              <a:t>OPEN FLIGHTS Dataset</a:t>
            </a:r>
            <a:br>
              <a:rPr lang="en-US" sz="5400" i="0" dirty="0"/>
            </a:br>
            <a:br>
              <a:rPr lang="en-US" sz="6600" i="0" dirty="0"/>
            </a:br>
            <a:r>
              <a:rPr lang="en-US" sz="3600" dirty="0"/>
              <a:t>Final Project Proposal</a:t>
            </a:r>
            <a:br>
              <a:rPr lang="en-US" sz="4000" dirty="0"/>
            </a:br>
            <a:br>
              <a:rPr lang="en-US" sz="4000" dirty="0"/>
            </a:br>
            <a:r>
              <a:rPr lang="en-US" sz="2000" i="0" dirty="0"/>
              <a:t>Advance Data Science &amp; architecture</a:t>
            </a:r>
            <a:endParaRPr lang="en-US" sz="6600" i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4044" y="4810540"/>
            <a:ext cx="2422913" cy="1821368"/>
          </a:xfrm>
        </p:spPr>
        <p:txBody>
          <a:bodyPr>
            <a:normAutofit/>
          </a:bodyPr>
          <a:lstStyle/>
          <a:p>
            <a:r>
              <a:rPr lang="en-US" b="1" dirty="0"/>
              <a:t>Team 4:</a:t>
            </a:r>
          </a:p>
          <a:p>
            <a:r>
              <a:rPr lang="en-US" dirty="0"/>
              <a:t>- Sumedh Saraf</a:t>
            </a:r>
          </a:p>
          <a:p>
            <a:r>
              <a:rPr lang="en-US" dirty="0"/>
              <a:t>- </a:t>
            </a:r>
            <a:r>
              <a:rPr lang="en-US" dirty="0" err="1"/>
              <a:t>Pruthvij</a:t>
            </a:r>
            <a:r>
              <a:rPr lang="en-US" dirty="0"/>
              <a:t>  </a:t>
            </a:r>
            <a:r>
              <a:rPr lang="en-US" dirty="0" err="1"/>
              <a:t>Thakar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9"/>
    </mc:Choice>
    <mc:Fallback xmlns="">
      <p:transition spd="slow" advTm="104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108" y="2634521"/>
            <a:ext cx="4043805" cy="85857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Thank You!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5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5"/>
    </mc:Choice>
    <mc:Fallback xmlns="">
      <p:transition spd="slow" advTm="31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774600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/>
              <a:t>Introduction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39004"/>
            <a:ext cx="10668000" cy="4460580"/>
          </a:xfrm>
        </p:spPr>
        <p:txBody>
          <a:bodyPr>
            <a:normAutofit/>
          </a:bodyPr>
          <a:lstStyle/>
          <a:p>
            <a:r>
              <a:rPr lang="en-US" dirty="0"/>
              <a:t>The main idea behind this project is to perform </a:t>
            </a:r>
            <a:r>
              <a:rPr lang="en-US" b="1" dirty="0"/>
              <a:t>Analysis  </a:t>
            </a:r>
            <a:r>
              <a:rPr lang="en-US" dirty="0"/>
              <a:t>and </a:t>
            </a:r>
            <a:r>
              <a:rPr lang="en-US" b="1" dirty="0"/>
              <a:t>machine learning</a:t>
            </a:r>
            <a:r>
              <a:rPr lang="en-US" dirty="0"/>
              <a:t> on Flights dataset.</a:t>
            </a:r>
          </a:p>
          <a:p>
            <a:pPr lvl="1"/>
            <a:r>
              <a:rPr lang="en-US" altLang="en-US" dirty="0">
                <a:hlinkClick r:id="rId3"/>
              </a:rPr>
              <a:t>http://stat-computing.org/dataexpo/2009/the-data.html</a:t>
            </a:r>
            <a:endParaRPr lang="en-US" dirty="0"/>
          </a:p>
          <a:p>
            <a:r>
              <a:rPr lang="en-US" dirty="0"/>
              <a:t>No. of records: 1 million</a:t>
            </a:r>
          </a:p>
          <a:p>
            <a:r>
              <a:rPr lang="en-US" dirty="0"/>
              <a:t>No of columns: 29</a:t>
            </a:r>
          </a:p>
          <a:p>
            <a:r>
              <a:rPr lang="en-US" dirty="0"/>
              <a:t>Dataset size:657 Megabytes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14"/>
    </mc:Choice>
    <mc:Fallback xmlns="">
      <p:transition spd="slow" advTm="212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58376"/>
              </p:ext>
            </p:extLst>
          </p:nvPr>
        </p:nvGraphicFramePr>
        <p:xfrm>
          <a:off x="0" y="696852"/>
          <a:ext cx="12192000" cy="725627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234964">
                  <a:extLst>
                    <a:ext uri="{9D8B030D-6E8A-4147-A177-3AD203B41FA5}">
                      <a16:colId xmlns:a16="http://schemas.microsoft.com/office/drawing/2014/main" val="2503651679"/>
                    </a:ext>
                  </a:extLst>
                </a:gridCol>
                <a:gridCol w="9957036">
                  <a:extLst>
                    <a:ext uri="{9D8B030D-6E8A-4147-A177-3AD203B41FA5}">
                      <a16:colId xmlns:a16="http://schemas.microsoft.com/office/drawing/2014/main" val="1972725758"/>
                    </a:ext>
                  </a:extLst>
                </a:gridCol>
              </a:tblGrid>
              <a:tr h="306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Columns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6734419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Year       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333067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Month  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52069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Day of Month     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1-31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9917878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Day of Week       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(Monday) - 7 (Sunday)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0724880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Dep Time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departure time (local,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9572168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CRS  Dep Time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scheduled departure time (local,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4323393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ArrTime</a:t>
                      </a:r>
                      <a:r>
                        <a:rPr lang="en-US" sz="1400" dirty="0">
                          <a:effectLst/>
                        </a:rPr>
                        <a:t>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arrival time (local,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6835216"/>
                  </a:ext>
                </a:extLst>
              </a:tr>
              <a:tr h="2861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CRS </a:t>
                      </a:r>
                      <a:r>
                        <a:rPr lang="en-US" sz="1400" dirty="0" err="1">
                          <a:effectLst/>
                        </a:rPr>
                        <a:t>Arr</a:t>
                      </a:r>
                      <a:r>
                        <a:rPr lang="en-US" sz="1400" dirty="0">
                          <a:effectLst/>
                        </a:rPr>
                        <a:t> Time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scheduled arrival time (local, </a:t>
                      </a:r>
                      <a:r>
                        <a:rPr lang="en-US" dirty="0" err="1">
                          <a:effectLst/>
                        </a:rPr>
                        <a:t>hhmm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R="38100" marT="38100"/>
                </a:tc>
                <a:extLst>
                  <a:ext uri="{0D108BD9-81ED-4DB2-BD59-A6C34878D82A}">
                    <a16:rowId xmlns:a16="http://schemas.microsoft.com/office/drawing/2014/main" val="2135284406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Career Code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career code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0618684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FlightNum</a:t>
                      </a:r>
                      <a:r>
                        <a:rPr lang="en-US" sz="1400" dirty="0">
                          <a:effectLst/>
                        </a:rPr>
                        <a:t>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flight number</a:t>
                      </a:r>
                    </a:p>
                  </a:txBody>
                  <a:tcPr marR="38100" marT="38100"/>
                </a:tc>
                <a:extLst>
                  <a:ext uri="{0D108BD9-81ED-4DB2-BD59-A6C34878D82A}">
                    <a16:rowId xmlns:a16="http://schemas.microsoft.com/office/drawing/2014/main" val="2649830769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TailNum</a:t>
                      </a:r>
                      <a:r>
                        <a:rPr lang="en-US" sz="1400" dirty="0">
                          <a:effectLst/>
                        </a:rPr>
                        <a:t>     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plane tail number</a:t>
                      </a:r>
                    </a:p>
                  </a:txBody>
                  <a:tcPr marR="38100" marT="38100"/>
                </a:tc>
                <a:extLst>
                  <a:ext uri="{0D108BD9-81ED-4DB2-BD59-A6C34878D82A}">
                    <a16:rowId xmlns:a16="http://schemas.microsoft.com/office/drawing/2014/main" val="109587316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ActualElapsedTime</a:t>
                      </a:r>
                      <a:r>
                        <a:rPr lang="en-US" sz="1400" dirty="0">
                          <a:effectLst/>
                        </a:rPr>
                        <a:t>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 minutes</a:t>
                      </a:r>
                    </a:p>
                  </a:txBody>
                  <a:tcPr marR="38100" marT="38100"/>
                </a:tc>
                <a:extLst>
                  <a:ext uri="{0D108BD9-81ED-4DB2-BD59-A6C34878D82A}">
                    <a16:rowId xmlns:a16="http://schemas.microsoft.com/office/drawing/2014/main" val="2033067561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CRSElapsedTime</a:t>
                      </a:r>
                      <a:r>
                        <a:rPr lang="en-US" sz="1400" dirty="0">
                          <a:effectLst/>
                        </a:rPr>
                        <a:t>     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 minutes</a:t>
                      </a:r>
                    </a:p>
                  </a:txBody>
                  <a:tcPr marR="38100" marT="38100"/>
                </a:tc>
                <a:extLst>
                  <a:ext uri="{0D108BD9-81ED-4DB2-BD59-A6C34878D82A}">
                    <a16:rowId xmlns:a16="http://schemas.microsoft.com/office/drawing/2014/main" val="3270955371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AirTime</a:t>
                      </a:r>
                      <a:r>
                        <a:rPr lang="en-US" sz="1400" dirty="0">
                          <a:effectLst/>
                        </a:rPr>
                        <a:t>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 minutes</a:t>
                      </a:r>
                    </a:p>
                  </a:txBody>
                  <a:tcPr marR="38100" marT="38100"/>
                </a:tc>
                <a:extLst>
                  <a:ext uri="{0D108BD9-81ED-4DB2-BD59-A6C34878D82A}">
                    <a16:rowId xmlns:a16="http://schemas.microsoft.com/office/drawing/2014/main" val="3670418821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ArrDelay</a:t>
                      </a:r>
                      <a:r>
                        <a:rPr lang="en-US" sz="1400" dirty="0">
                          <a:effectLst/>
                        </a:rPr>
                        <a:t>    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arrival delay, in minutes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7972537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DepDelay</a:t>
                      </a:r>
                      <a:r>
                        <a:rPr lang="en-US" sz="1400" dirty="0">
                          <a:effectLst/>
                        </a:rPr>
                        <a:t>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departure delay, in minutes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333519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Origin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 - IATA airport code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8302841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Destination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- IATA airport code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712494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miles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2527713"/>
                  </a:ext>
                </a:extLst>
              </a:tr>
              <a:tr h="356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TaxiIn</a:t>
                      </a:r>
                      <a:r>
                        <a:rPr lang="en-US" sz="1400" dirty="0">
                          <a:effectLst/>
                        </a:rPr>
                        <a:t> 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8560677"/>
                  </a:ext>
                </a:extLst>
              </a:tr>
              <a:tr h="344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6109062"/>
                  </a:ext>
                </a:extLst>
              </a:tr>
              <a:tr h="29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889131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31726" y="173633"/>
            <a:ext cx="9281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Column Names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73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1"/>
    </mc:Choice>
    <mc:Fallback xmlns="">
      <p:transition spd="slow" advTm="112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559678"/>
            <a:ext cx="10668000" cy="774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i="0" dirty="0"/>
              <a:t>Problem Statement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81878" y="1548943"/>
            <a:ext cx="10668000" cy="4460580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web application that would give insights to its user about the Flight trip Details.</a:t>
            </a:r>
          </a:p>
          <a:p>
            <a:pPr marL="0" indent="0">
              <a:buNone/>
            </a:pPr>
            <a:r>
              <a:rPr lang="en-US" dirty="0"/>
              <a:t>  Application will</a:t>
            </a:r>
          </a:p>
          <a:p>
            <a:pPr marL="0" indent="0">
              <a:buNone/>
            </a:pPr>
            <a:r>
              <a:rPr lang="en-US" dirty="0"/>
              <a:t>1. Predict a the cancellation status of a particular flight</a:t>
            </a:r>
          </a:p>
          <a:p>
            <a:pPr marL="0" indent="0">
              <a:buNone/>
            </a:pPr>
            <a:r>
              <a:rPr lang="en-US" dirty="0"/>
              <a:t>2. Predict the delay in departure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26"/>
    </mc:Choice>
    <mc:Fallback xmlns="">
      <p:transition spd="slow" advTm="304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774600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/>
              <a:t>Part1: </a:t>
            </a:r>
            <a:r>
              <a:rPr lang="en-US" sz="4900" i="0" dirty="0"/>
              <a:t>Data Download &amp; Preprocessing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70384"/>
            <a:ext cx="10668000" cy="4429200"/>
          </a:xfrm>
        </p:spPr>
        <p:txBody>
          <a:bodyPr/>
          <a:lstStyle/>
          <a:p>
            <a:r>
              <a:rPr lang="en-US" b="1" dirty="0"/>
              <a:t>Data Download</a:t>
            </a:r>
          </a:p>
          <a:p>
            <a:pPr lvl="1"/>
            <a:r>
              <a:rPr lang="en-US" dirty="0"/>
              <a:t>Write a python script that automatically downloads the data from the website to a particular location. </a:t>
            </a:r>
            <a:r>
              <a:rPr lang="en-US" altLang="en-US" dirty="0">
                <a:hlinkClick r:id="rId3"/>
              </a:rPr>
              <a:t>http://stat-computing.org/dataexpo/2009/the-data.html</a:t>
            </a:r>
            <a:endParaRPr lang="en-US" dirty="0"/>
          </a:p>
          <a:p>
            <a:pPr lvl="0"/>
            <a:r>
              <a:rPr lang="en-US" b="1" dirty="0"/>
              <a:t>Handle Missing Values</a:t>
            </a:r>
          </a:p>
          <a:p>
            <a:pPr lvl="1"/>
            <a:r>
              <a:rPr lang="en-US" dirty="0"/>
              <a:t>Check the percentage of missing values and their frequency distribution. Then choose appropriate technique to handle missing data.</a:t>
            </a:r>
          </a:p>
          <a:p>
            <a:r>
              <a:rPr lang="en-US" b="1" dirty="0"/>
              <a:t>Feature Engineering. </a:t>
            </a:r>
          </a:p>
          <a:p>
            <a:pPr lvl="1"/>
            <a:r>
              <a:rPr lang="en-US" dirty="0"/>
              <a:t>Check for data correlation and eliminate or create new features as needed. These features will be selected keeping in mind the machine learning component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112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14"/>
    </mc:Choice>
    <mc:Fallback xmlns="">
      <p:transition spd="slow" advTm="251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1052048" cy="774600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/>
              <a:t>Part2: </a:t>
            </a:r>
            <a:r>
              <a:rPr lang="en-US" sz="4900" i="0" dirty="0"/>
              <a:t>Geospatial Analysis ,Visualization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70384"/>
            <a:ext cx="10668000" cy="4429200"/>
          </a:xfrm>
        </p:spPr>
        <p:txBody>
          <a:bodyPr/>
          <a:lstStyle/>
          <a:p>
            <a:r>
              <a:rPr lang="en-US" dirty="0"/>
              <a:t>Some of the initial ideas are as follows, but they are subject to change as we do more EDA  with the data</a:t>
            </a:r>
          </a:p>
          <a:p>
            <a:r>
              <a:rPr lang="en-US" dirty="0"/>
              <a:t>Which flight career has the highest delay.</a:t>
            </a:r>
          </a:p>
          <a:p>
            <a:r>
              <a:rPr lang="en-US" dirty="0"/>
              <a:t>Which region has the highest flight traffic.</a:t>
            </a:r>
          </a:p>
          <a:p>
            <a:r>
              <a:rPr lang="en-US" dirty="0"/>
              <a:t>Which state has more security delay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Data will be visualized using tableau</a:t>
            </a:r>
          </a:p>
        </p:txBody>
      </p:sp>
    </p:spTree>
    <p:extLst>
      <p:ext uri="{BB962C8B-B14F-4D97-AF65-F5344CB8AC3E}">
        <p14:creationId xmlns:p14="http://schemas.microsoft.com/office/powerpoint/2010/main" val="28597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4"/>
    </mc:Choice>
    <mc:Fallback xmlns="">
      <p:transition spd="slow" advTm="250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858576"/>
          </a:xfrm>
        </p:spPr>
        <p:txBody>
          <a:bodyPr>
            <a:normAutofit/>
          </a:bodyPr>
          <a:lstStyle/>
          <a:p>
            <a:pPr algn="l"/>
            <a:r>
              <a:rPr lang="en-US" sz="4500" i="0" dirty="0"/>
              <a:t>Part 3: Machine Learning</a:t>
            </a:r>
            <a:endParaRPr lang="en-US" sz="4500" b="1" i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719470"/>
            <a:ext cx="10668000" cy="42801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machine learning engine in our application will have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Classification</a:t>
            </a:r>
            <a:r>
              <a:rPr lang="en-US" dirty="0"/>
              <a:t>: We will classify whether a particular flight will be cancelled or not.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Prediction</a:t>
            </a:r>
            <a:r>
              <a:rPr lang="en-US" dirty="0"/>
              <a:t>: We will predict departure delay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will try different models like Linear Regression, Random forest and choose the best 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final model will be deployed in Azure and a REST API will be created to be called from the web application.</a:t>
            </a:r>
          </a:p>
          <a:p>
            <a:pPr marL="859536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9"/>
    </mc:Choice>
    <mc:Fallback xmlns="">
      <p:transition spd="slow" advTm="2500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858576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/>
              <a:t>System Architecture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355574" y="1418254"/>
            <a:ext cx="1888435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574" y="2375452"/>
            <a:ext cx="1888435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5572" y="3423894"/>
            <a:ext cx="1888435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ML Studio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5573" y="4518719"/>
            <a:ext cx="1888435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55573" y="5475917"/>
            <a:ext cx="1888435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299792" y="2034480"/>
            <a:ext cx="0" cy="34097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3299790" y="2991678"/>
            <a:ext cx="2" cy="43221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3299790" y="4040120"/>
            <a:ext cx="1" cy="47859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3299791" y="5134945"/>
            <a:ext cx="0" cy="34097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47253" y="1414941"/>
            <a:ext cx="449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loading, pre-processing will happen in Docker image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7253" y="2373795"/>
            <a:ext cx="44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files will be loaded to S3.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3418" y="3327680"/>
            <a:ext cx="449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files will be used to build ML models visualization.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4757" y="4917253"/>
            <a:ext cx="449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APIs will be created for ML model and   called into the web application.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4790661" y="1490870"/>
            <a:ext cx="268356" cy="5436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4899991" y="2323793"/>
            <a:ext cx="258418" cy="548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>
            <a:off x="5635487" y="3360503"/>
            <a:ext cx="258418" cy="548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>
            <a:off x="5213071" y="4657522"/>
            <a:ext cx="283267" cy="12057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63"/>
    </mc:Choice>
    <mc:Fallback xmlns="">
      <p:transition spd="slow" advTm="342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858576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/>
              <a:t>Tools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9510"/>
            <a:ext cx="10668000" cy="4320074"/>
          </a:xfrm>
        </p:spPr>
        <p:txBody>
          <a:bodyPr/>
          <a:lstStyle/>
          <a:p>
            <a:r>
              <a:rPr lang="en-US" b="1" dirty="0"/>
              <a:t>Tableau </a:t>
            </a:r>
            <a:r>
              <a:rPr lang="en-US" dirty="0"/>
              <a:t> </a:t>
            </a:r>
          </a:p>
          <a:p>
            <a:r>
              <a:rPr lang="en-US" b="1" dirty="0"/>
              <a:t>Docker</a:t>
            </a:r>
            <a:r>
              <a:rPr lang="en-US" dirty="0"/>
              <a:t> </a:t>
            </a:r>
          </a:p>
          <a:p>
            <a:r>
              <a:rPr lang="en-US" b="1" dirty="0"/>
              <a:t>Microsoft Azure ML Studio </a:t>
            </a:r>
            <a:r>
              <a:rPr lang="en-US" dirty="0"/>
              <a:t>– Machine learning Rest API</a:t>
            </a:r>
          </a:p>
          <a:p>
            <a:r>
              <a:rPr lang="en-US" b="1" dirty="0"/>
              <a:t>AWS</a:t>
            </a:r>
          </a:p>
          <a:p>
            <a:r>
              <a:rPr lang="en-US" b="1" dirty="0" err="1"/>
              <a:t>Jupyter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27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62"/>
    </mc:Choice>
    <mc:Fallback xmlns="">
      <p:transition spd="slow" advTm="20362"/>
    </mc:Fallback>
  </mc:AlternateContent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327</TotalTime>
  <Words>525</Words>
  <Application>Microsoft Office PowerPoint</Application>
  <PresentationFormat>Widescreen</PresentationFormat>
  <Paragraphs>104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Times New Roman</vt:lpstr>
      <vt:lpstr>Headlines</vt:lpstr>
      <vt:lpstr>ANALYSIS ON OPEN FLIGHTS Dataset  Final Project Proposal  Advance Data Science &amp; architecture</vt:lpstr>
      <vt:lpstr>Introduction to data</vt:lpstr>
      <vt:lpstr>PowerPoint Presentation</vt:lpstr>
      <vt:lpstr>PowerPoint Presentation</vt:lpstr>
      <vt:lpstr>Part1: Data Download &amp; Preprocessing</vt:lpstr>
      <vt:lpstr>Part2: Geospatial Analysis ,Visualization</vt:lpstr>
      <vt:lpstr>Part 3: Machine Learning</vt:lpstr>
      <vt:lpstr>System Architecture </vt:lpstr>
      <vt:lpstr>Tools  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Data Analysis</dc:title>
  <dc:creator>Pragati Shaw</dc:creator>
  <cp:lastModifiedBy>Sumedh Saraf</cp:lastModifiedBy>
  <cp:revision>30</cp:revision>
  <dcterms:created xsi:type="dcterms:W3CDTF">2017-04-15T13:45:46Z</dcterms:created>
  <dcterms:modified xsi:type="dcterms:W3CDTF">2017-08-05T12:31:49Z</dcterms:modified>
</cp:coreProperties>
</file>