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08" r:id="rId1"/>
  </p:sldMasterIdLst>
  <p:notesMasterIdLst>
    <p:notesMasterId r:id="rId27"/>
  </p:notesMasterIdLst>
  <p:sldIdLst>
    <p:sldId id="256" r:id="rId2"/>
    <p:sldId id="281"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485A0-B63E-4A47-B5A3-D6C03FDD1655}" type="datetimeFigureOut">
              <a:rPr lang="en-IN" smtClean="0"/>
              <a:t>11-12-2019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20158-C12E-4ADC-BC6E-322DA8E38021}" type="slidenum">
              <a:rPr lang="en-IN" smtClean="0"/>
              <a:t>‹#›</a:t>
            </a:fld>
            <a:endParaRPr lang="en-IN"/>
          </a:p>
        </p:txBody>
      </p:sp>
    </p:spTree>
    <p:extLst>
      <p:ext uri="{BB962C8B-B14F-4D97-AF65-F5344CB8AC3E}">
        <p14:creationId xmlns:p14="http://schemas.microsoft.com/office/powerpoint/2010/main" val="377913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BEA037A-6412-4E88-A607-DFFC4AD738C1}"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15800038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A037A-6412-4E88-A607-DFFC4AD738C1}"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227698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A037A-6412-4E88-A607-DFFC4AD738C1}"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32460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A037A-6412-4E88-A607-DFFC4AD738C1}"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111891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EA037A-6412-4E88-A607-DFFC4AD738C1}"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3887069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BEA037A-6412-4E88-A607-DFFC4AD738C1}" type="datetimeFigureOut">
              <a:rPr lang="en-IN" smtClean="0"/>
              <a:t>11-12-2019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19742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BEA037A-6412-4E88-A607-DFFC4AD738C1}"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4EA96-8EE8-464F-83F2-1FDDED817E0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9695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A037A-6412-4E88-A607-DFFC4AD738C1}" type="datetimeFigureOut">
              <a:rPr lang="en-IN" smtClean="0"/>
              <a:t>11-12-2019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361029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037A-6412-4E88-A607-DFFC4AD738C1}" type="datetimeFigureOut">
              <a:rPr lang="en-IN" smtClean="0"/>
              <a:t>11-12-2019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231271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BEA037A-6412-4E88-A607-DFFC4AD738C1}" type="datetimeFigureOut">
              <a:rPr lang="en-IN" smtClean="0"/>
              <a:t>11-12-2019</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99302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BEA037A-6412-4E88-A607-DFFC4AD738C1}" type="datetimeFigureOut">
              <a:rPr lang="en-IN" smtClean="0"/>
              <a:t>11-12-2019</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CF4EA96-8EE8-464F-83F2-1FDDED817E0F}" type="slidenum">
              <a:rPr lang="en-IN" smtClean="0"/>
              <a:t>‹#›</a:t>
            </a:fld>
            <a:endParaRPr lang="en-IN"/>
          </a:p>
        </p:txBody>
      </p:sp>
    </p:spTree>
    <p:extLst>
      <p:ext uri="{BB962C8B-B14F-4D97-AF65-F5344CB8AC3E}">
        <p14:creationId xmlns:p14="http://schemas.microsoft.com/office/powerpoint/2010/main" val="416693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BEA037A-6412-4E88-A607-DFFC4AD738C1}" type="datetimeFigureOut">
              <a:rPr lang="en-IN" smtClean="0"/>
              <a:t>11-12-2019</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F4EA96-8EE8-464F-83F2-1FDDED817E0F}" type="slidenum">
              <a:rPr lang="en-IN" smtClean="0"/>
              <a:t>‹#›</a:t>
            </a:fld>
            <a:endParaRPr lang="en-IN"/>
          </a:p>
        </p:txBody>
      </p:sp>
    </p:spTree>
    <p:extLst>
      <p:ext uri="{BB962C8B-B14F-4D97-AF65-F5344CB8AC3E}">
        <p14:creationId xmlns:p14="http://schemas.microsoft.com/office/powerpoint/2010/main" val="2978102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A68B-F8DF-4DC9-871D-BD1D450C97CB}"/>
              </a:ext>
            </a:extLst>
          </p:cNvPr>
          <p:cNvSpPr>
            <a:spLocks noGrp="1"/>
          </p:cNvSpPr>
          <p:nvPr>
            <p:ph type="ctrTitle"/>
          </p:nvPr>
        </p:nvSpPr>
        <p:spPr/>
        <p:txBody>
          <a:bodyPr/>
          <a:lstStyle/>
          <a:p>
            <a:r>
              <a:rPr lang="en-IN" dirty="0" err="1"/>
              <a:t>PATTERn</a:t>
            </a:r>
            <a:r>
              <a:rPr lang="en-IN" dirty="0"/>
              <a:t> RECOGNITION</a:t>
            </a:r>
            <a:br>
              <a:rPr lang="en-IN" dirty="0"/>
            </a:br>
            <a:r>
              <a:rPr lang="en-IN" dirty="0"/>
              <a:t>Daily And Sports Activities</a:t>
            </a:r>
          </a:p>
        </p:txBody>
      </p:sp>
      <p:sp>
        <p:nvSpPr>
          <p:cNvPr id="3" name="Subtitle 2">
            <a:extLst>
              <a:ext uri="{FF2B5EF4-FFF2-40B4-BE49-F238E27FC236}">
                <a16:creationId xmlns:a16="http://schemas.microsoft.com/office/drawing/2014/main" id="{4045A722-D4E9-45DC-BC00-8E6CED3B8884}"/>
              </a:ext>
            </a:extLst>
          </p:cNvPr>
          <p:cNvSpPr>
            <a:spLocks noGrp="1"/>
          </p:cNvSpPr>
          <p:nvPr>
            <p:ph type="subTitle" idx="1"/>
          </p:nvPr>
        </p:nvSpPr>
        <p:spPr>
          <a:xfrm>
            <a:off x="4310929" y="4325911"/>
            <a:ext cx="7984643" cy="1239894"/>
          </a:xfrm>
        </p:spPr>
        <p:txBody>
          <a:bodyPr>
            <a:normAutofit lnSpcReduction="10000"/>
          </a:bodyPr>
          <a:lstStyle/>
          <a:p>
            <a:r>
              <a:rPr lang="en-IN" dirty="0"/>
              <a:t>		E Pruthvik Reddy-S20170020203</a:t>
            </a:r>
          </a:p>
          <a:p>
            <a:r>
              <a:rPr lang="en-IN" dirty="0"/>
              <a:t>            		Etta Pavan Kumar-S20170020205</a:t>
            </a:r>
          </a:p>
          <a:p>
            <a:r>
              <a:rPr lang="en-IN" dirty="0"/>
              <a:t>		Shubham Raj Gupta-S201700238</a:t>
            </a:r>
          </a:p>
        </p:txBody>
      </p:sp>
    </p:spTree>
    <p:extLst>
      <p:ext uri="{BB962C8B-B14F-4D97-AF65-F5344CB8AC3E}">
        <p14:creationId xmlns:p14="http://schemas.microsoft.com/office/powerpoint/2010/main" val="8034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7707-A9C4-4B69-BF68-8C24E8117F42}"/>
              </a:ext>
            </a:extLst>
          </p:cNvPr>
          <p:cNvSpPr>
            <a:spLocks noGrp="1"/>
          </p:cNvSpPr>
          <p:nvPr>
            <p:ph type="title"/>
          </p:nvPr>
        </p:nvSpPr>
        <p:spPr/>
        <p:txBody>
          <a:bodyPr/>
          <a:lstStyle/>
          <a:p>
            <a:r>
              <a:rPr lang="en-IN" dirty="0"/>
              <a:t>Artificial neural networks(ANN)</a:t>
            </a:r>
          </a:p>
        </p:txBody>
      </p:sp>
      <p:graphicFrame>
        <p:nvGraphicFramePr>
          <p:cNvPr id="5" name="Content Placeholder 4">
            <a:extLst>
              <a:ext uri="{FF2B5EF4-FFF2-40B4-BE49-F238E27FC236}">
                <a16:creationId xmlns:a16="http://schemas.microsoft.com/office/drawing/2014/main" id="{3208A17E-6C41-4A71-9E4D-554E3B7F3ACA}"/>
              </a:ext>
            </a:extLst>
          </p:cNvPr>
          <p:cNvGraphicFramePr>
            <a:graphicFrameLocks noGrp="1"/>
          </p:cNvGraphicFramePr>
          <p:nvPr>
            <p:ph idx="1"/>
            <p:extLst>
              <p:ext uri="{D42A27DB-BD31-4B8C-83A1-F6EECF244321}">
                <p14:modId xmlns:p14="http://schemas.microsoft.com/office/powerpoint/2010/main" val="2196846979"/>
              </p:ext>
            </p:extLst>
          </p:nvPr>
        </p:nvGraphicFramePr>
        <p:xfrm>
          <a:off x="4039339" y="3265295"/>
          <a:ext cx="3746377" cy="2345394"/>
        </p:xfrm>
        <a:graphic>
          <a:graphicData uri="http://schemas.openxmlformats.org/drawingml/2006/table">
            <a:tbl>
              <a:tblPr>
                <a:tableStyleId>{5C22544A-7EE6-4342-B048-85BDC9FD1C3A}</a:tableStyleId>
              </a:tblPr>
              <a:tblGrid>
                <a:gridCol w="2247826">
                  <a:extLst>
                    <a:ext uri="{9D8B030D-6E8A-4147-A177-3AD203B41FA5}">
                      <a16:colId xmlns:a16="http://schemas.microsoft.com/office/drawing/2014/main" val="2818762791"/>
                    </a:ext>
                  </a:extLst>
                </a:gridCol>
                <a:gridCol w="1498551">
                  <a:extLst>
                    <a:ext uri="{9D8B030D-6E8A-4147-A177-3AD203B41FA5}">
                      <a16:colId xmlns:a16="http://schemas.microsoft.com/office/drawing/2014/main" val="802803098"/>
                    </a:ext>
                  </a:extLst>
                </a:gridCol>
              </a:tblGrid>
              <a:tr h="390899">
                <a:tc>
                  <a:txBody>
                    <a:bodyPr/>
                    <a:lstStyle/>
                    <a:p>
                      <a:pPr marL="179705" indent="-228600">
                        <a:lnSpc>
                          <a:spcPct val="115000"/>
                        </a:lnSpc>
                        <a:spcBef>
                          <a:spcPts val="1000"/>
                        </a:spcBef>
                        <a:spcAft>
                          <a:spcPts val="0"/>
                        </a:spcAft>
                      </a:pPr>
                      <a:r>
                        <a:rPr lang="en-IN" sz="1100">
                          <a:effectLst/>
                        </a:rPr>
                        <a:t>5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gn="just">
                        <a:lnSpc>
                          <a:spcPct val="115000"/>
                        </a:lnSpc>
                        <a:spcBef>
                          <a:spcPts val="1000"/>
                        </a:spcBef>
                        <a:spcAft>
                          <a:spcPts val="0"/>
                        </a:spcAft>
                      </a:pPr>
                      <a:r>
                        <a:rPr lang="en-IN" sz="1100">
                          <a:effectLst/>
                        </a:rPr>
                        <a:t>88.87%</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941742396"/>
                  </a:ext>
                </a:extLst>
              </a:tr>
              <a:tr h="390899">
                <a:tc>
                  <a:txBody>
                    <a:bodyPr/>
                    <a:lstStyle/>
                    <a:p>
                      <a:pPr marL="179705" indent="-228600">
                        <a:lnSpc>
                          <a:spcPct val="115000"/>
                        </a:lnSpc>
                        <a:spcBef>
                          <a:spcPts val="1000"/>
                        </a:spcBef>
                        <a:spcAft>
                          <a:spcPts val="0"/>
                        </a:spcAft>
                      </a:pPr>
                      <a:r>
                        <a:rPr lang="en-IN" sz="1100">
                          <a:effectLst/>
                        </a:rPr>
                        <a:t>10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nSpc>
                          <a:spcPct val="115000"/>
                        </a:lnSpc>
                        <a:spcBef>
                          <a:spcPts val="1200"/>
                        </a:spcBef>
                        <a:spcAft>
                          <a:spcPts val="1200"/>
                        </a:spcAft>
                      </a:pPr>
                      <a:r>
                        <a:rPr lang="en-IN" sz="1100">
                          <a:effectLst/>
                        </a:rPr>
                        <a:t>99.89%</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1511543661"/>
                  </a:ext>
                </a:extLst>
              </a:tr>
              <a:tr h="390899">
                <a:tc>
                  <a:txBody>
                    <a:bodyPr/>
                    <a:lstStyle/>
                    <a:p>
                      <a:pPr marL="179705" indent="-228600">
                        <a:lnSpc>
                          <a:spcPct val="115000"/>
                        </a:lnSpc>
                        <a:spcBef>
                          <a:spcPts val="1000"/>
                        </a:spcBef>
                        <a:spcAft>
                          <a:spcPts val="0"/>
                        </a:spcAft>
                      </a:pPr>
                      <a:r>
                        <a:rPr lang="en-IN" sz="1100">
                          <a:effectLst/>
                        </a:rPr>
                        <a:t>20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nSpc>
                          <a:spcPct val="115000"/>
                        </a:lnSpc>
                        <a:spcBef>
                          <a:spcPts val="1000"/>
                        </a:spcBef>
                        <a:spcAft>
                          <a:spcPts val="0"/>
                        </a:spcAft>
                      </a:pPr>
                      <a:r>
                        <a:rPr lang="en-IN" sz="1100">
                          <a:effectLst/>
                        </a:rPr>
                        <a:t>99.97%</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3349437070"/>
                  </a:ext>
                </a:extLst>
              </a:tr>
              <a:tr h="390899">
                <a:tc>
                  <a:txBody>
                    <a:bodyPr/>
                    <a:lstStyle/>
                    <a:p>
                      <a:pPr marL="179705" indent="-228600">
                        <a:lnSpc>
                          <a:spcPct val="115000"/>
                        </a:lnSpc>
                        <a:spcBef>
                          <a:spcPts val="1000"/>
                        </a:spcBef>
                        <a:spcAft>
                          <a:spcPts val="0"/>
                        </a:spcAft>
                      </a:pPr>
                      <a:r>
                        <a:rPr lang="en-IN" sz="1100">
                          <a:effectLst/>
                        </a:rPr>
                        <a:t>30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nSpc>
                          <a:spcPct val="115000"/>
                        </a:lnSpc>
                        <a:spcBef>
                          <a:spcPts val="1000"/>
                        </a:spcBef>
                        <a:spcAft>
                          <a:spcPts val="0"/>
                        </a:spcAft>
                      </a:pPr>
                      <a:r>
                        <a:rPr lang="en-IN" sz="1100">
                          <a:effectLst/>
                        </a:rPr>
                        <a:t>99.97%</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1638525428"/>
                  </a:ext>
                </a:extLst>
              </a:tr>
              <a:tr h="390899">
                <a:tc>
                  <a:txBody>
                    <a:bodyPr/>
                    <a:lstStyle/>
                    <a:p>
                      <a:pPr marL="179705" indent="-228600">
                        <a:lnSpc>
                          <a:spcPct val="115000"/>
                        </a:lnSpc>
                        <a:spcBef>
                          <a:spcPts val="1000"/>
                        </a:spcBef>
                        <a:spcAft>
                          <a:spcPts val="0"/>
                        </a:spcAft>
                      </a:pPr>
                      <a:r>
                        <a:rPr lang="en-IN" sz="1100">
                          <a:effectLst/>
                        </a:rPr>
                        <a:t>40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nSpc>
                          <a:spcPct val="115000"/>
                        </a:lnSpc>
                        <a:spcBef>
                          <a:spcPts val="1000"/>
                        </a:spcBef>
                        <a:spcAft>
                          <a:spcPts val="0"/>
                        </a:spcAft>
                      </a:pPr>
                      <a:r>
                        <a:rPr lang="en-IN" sz="1100">
                          <a:effectLst/>
                        </a:rPr>
                        <a:t>99.98%</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563085556"/>
                  </a:ext>
                </a:extLst>
              </a:tr>
              <a:tr h="390899">
                <a:tc>
                  <a:txBody>
                    <a:bodyPr/>
                    <a:lstStyle/>
                    <a:p>
                      <a:pPr marL="179705" indent="-228600">
                        <a:lnSpc>
                          <a:spcPct val="115000"/>
                        </a:lnSpc>
                        <a:spcBef>
                          <a:spcPts val="1000"/>
                        </a:spcBef>
                        <a:spcAft>
                          <a:spcPts val="0"/>
                        </a:spcAft>
                      </a:pPr>
                      <a:r>
                        <a:rPr lang="en-IN" sz="1100">
                          <a:effectLst/>
                        </a:rPr>
                        <a:t>100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marL="179705" indent="-228600">
                        <a:lnSpc>
                          <a:spcPct val="115000"/>
                        </a:lnSpc>
                        <a:spcBef>
                          <a:spcPts val="1000"/>
                        </a:spcBef>
                        <a:spcAft>
                          <a:spcPts val="0"/>
                        </a:spcAft>
                      </a:pPr>
                      <a:r>
                        <a:rPr lang="en-IN" sz="1100" dirty="0">
                          <a:effectLst/>
                        </a:rPr>
                        <a:t>99.95%</a:t>
                      </a:r>
                      <a:endParaRPr lang="en-IN" sz="11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2141236234"/>
                  </a:ext>
                </a:extLst>
              </a:tr>
            </a:tbl>
          </a:graphicData>
        </a:graphic>
      </p:graphicFrame>
    </p:spTree>
    <p:extLst>
      <p:ext uri="{BB962C8B-B14F-4D97-AF65-F5344CB8AC3E}">
        <p14:creationId xmlns:p14="http://schemas.microsoft.com/office/powerpoint/2010/main" val="32975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7C25D-198B-402B-8335-29AF26A85260}"/>
              </a:ext>
            </a:extLst>
          </p:cNvPr>
          <p:cNvSpPr txBox="1"/>
          <p:nvPr/>
        </p:nvSpPr>
        <p:spPr>
          <a:xfrm>
            <a:off x="994299" y="390617"/>
            <a:ext cx="9907480" cy="4524315"/>
          </a:xfrm>
          <a:prstGeom prst="rect">
            <a:avLst/>
          </a:prstGeom>
          <a:noFill/>
        </p:spPr>
        <p:txBody>
          <a:bodyPr wrap="square" rtlCol="0">
            <a:spAutoFit/>
          </a:bodyPr>
          <a:lstStyle/>
          <a:p>
            <a:endParaRPr lang="en-IN" dirty="0"/>
          </a:p>
          <a:p>
            <a:endParaRPr lang="en-IN" dirty="0"/>
          </a:p>
          <a:p>
            <a:r>
              <a:rPr lang="en-IN" dirty="0"/>
              <a:t>An inordinately large number of neurons in the hidden layers can increase the time it takes to train the network. The amount of training time can increase to the point that it is impossible to adequately train the neural network.</a:t>
            </a:r>
          </a:p>
          <a:p>
            <a:endParaRPr lang="en-IN" dirty="0"/>
          </a:p>
          <a:p>
            <a:r>
              <a:rPr lang="en-IN" dirty="0"/>
              <a:t>The time taken for training increases with increase in the number of hidden Layers. Though the accuracy increases, it becomes insignificant when time taken to train is taken into account. So, 20 hidden layers are considered as it gives the best output in terms of Run-time and accuracy.</a:t>
            </a:r>
          </a:p>
          <a:p>
            <a:endParaRPr lang="en-IN" dirty="0"/>
          </a:p>
          <a:p>
            <a:endParaRPr lang="en-IN" dirty="0"/>
          </a:p>
          <a:p>
            <a:r>
              <a:rPr lang="en-IN" dirty="0"/>
              <a:t>				</a:t>
            </a:r>
            <a:r>
              <a:rPr lang="en-IN" b="1" dirty="0"/>
              <a:t>	 Accuracy=99.97%;</a:t>
            </a:r>
            <a:endParaRPr lang="en-IN" dirty="0"/>
          </a:p>
          <a:p>
            <a:r>
              <a:rPr lang="en-IN" b="1" dirty="0"/>
              <a:t>					Precision=0.9996;</a:t>
            </a:r>
            <a:endParaRPr lang="en-IN" dirty="0"/>
          </a:p>
          <a:p>
            <a:r>
              <a:rPr lang="en-IN" b="1" dirty="0"/>
              <a:t> 					Recall=0.9996;</a:t>
            </a:r>
            <a:endParaRPr lang="en-IN" dirty="0"/>
          </a:p>
          <a:p>
            <a:r>
              <a:rPr lang="en-IN" b="1" dirty="0"/>
              <a:t>				       F-1 Score=0.9996;</a:t>
            </a:r>
            <a:endParaRPr lang="en-IN" dirty="0"/>
          </a:p>
          <a:p>
            <a:endParaRPr lang="en-IN" dirty="0"/>
          </a:p>
        </p:txBody>
      </p:sp>
    </p:spTree>
    <p:extLst>
      <p:ext uri="{BB962C8B-B14F-4D97-AF65-F5344CB8AC3E}">
        <p14:creationId xmlns:p14="http://schemas.microsoft.com/office/powerpoint/2010/main" val="32977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973BB-ED8B-4D1B-BD0F-1FE6CE9D4ACF}"/>
              </a:ext>
            </a:extLst>
          </p:cNvPr>
          <p:cNvSpPr txBox="1"/>
          <p:nvPr/>
        </p:nvSpPr>
        <p:spPr>
          <a:xfrm>
            <a:off x="692458" y="523783"/>
            <a:ext cx="10617693" cy="369332"/>
          </a:xfrm>
          <a:prstGeom prst="rect">
            <a:avLst/>
          </a:prstGeom>
          <a:noFill/>
        </p:spPr>
        <p:txBody>
          <a:bodyPr wrap="square" rtlCol="0">
            <a:spAutoFit/>
          </a:bodyPr>
          <a:lstStyle/>
          <a:p>
            <a:r>
              <a:rPr lang="en-IN" dirty="0"/>
              <a:t>Confusion Matrix for ANN with 20 Hidden Layers</a:t>
            </a:r>
          </a:p>
        </p:txBody>
      </p:sp>
      <p:pic>
        <p:nvPicPr>
          <p:cNvPr id="3" name="image17.png">
            <a:extLst>
              <a:ext uri="{FF2B5EF4-FFF2-40B4-BE49-F238E27FC236}">
                <a16:creationId xmlns:a16="http://schemas.microsoft.com/office/drawing/2014/main" id="{F9640113-1BE0-46AA-9388-88B30A411FEF}"/>
              </a:ext>
            </a:extLst>
          </p:cNvPr>
          <p:cNvPicPr/>
          <p:nvPr/>
        </p:nvPicPr>
        <p:blipFill>
          <a:blip r:embed="rId2"/>
          <a:srcRect/>
          <a:stretch>
            <a:fillRect/>
          </a:stretch>
        </p:blipFill>
        <p:spPr>
          <a:xfrm>
            <a:off x="2429985" y="1380848"/>
            <a:ext cx="5734050" cy="5410200"/>
          </a:xfrm>
          <a:prstGeom prst="rect">
            <a:avLst/>
          </a:prstGeom>
          <a:ln/>
        </p:spPr>
      </p:pic>
    </p:spTree>
    <p:extLst>
      <p:ext uri="{BB962C8B-B14F-4D97-AF65-F5344CB8AC3E}">
        <p14:creationId xmlns:p14="http://schemas.microsoft.com/office/powerpoint/2010/main" val="79008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120B7-E613-455D-B51E-121380497B59}"/>
              </a:ext>
            </a:extLst>
          </p:cNvPr>
          <p:cNvSpPr txBox="1"/>
          <p:nvPr/>
        </p:nvSpPr>
        <p:spPr>
          <a:xfrm>
            <a:off x="665825" y="443883"/>
            <a:ext cx="10093911" cy="646331"/>
          </a:xfrm>
          <a:prstGeom prst="rect">
            <a:avLst/>
          </a:prstGeom>
          <a:noFill/>
        </p:spPr>
        <p:txBody>
          <a:bodyPr wrap="square" rtlCol="0">
            <a:spAutoFit/>
          </a:bodyPr>
          <a:lstStyle/>
          <a:p>
            <a:r>
              <a:rPr lang="en-IN" b="1" u="sng" dirty="0"/>
              <a:t>ROC curves of ANN</a:t>
            </a:r>
            <a:endParaRPr lang="en-IN" dirty="0"/>
          </a:p>
          <a:p>
            <a:endParaRPr lang="en-IN" dirty="0"/>
          </a:p>
        </p:txBody>
      </p:sp>
      <p:pic>
        <p:nvPicPr>
          <p:cNvPr id="3" name="image14.png">
            <a:extLst>
              <a:ext uri="{FF2B5EF4-FFF2-40B4-BE49-F238E27FC236}">
                <a16:creationId xmlns:a16="http://schemas.microsoft.com/office/drawing/2014/main" id="{E35458DA-0FE4-40D6-8392-65FE45CBD154}"/>
              </a:ext>
            </a:extLst>
          </p:cNvPr>
          <p:cNvPicPr/>
          <p:nvPr/>
        </p:nvPicPr>
        <p:blipFill>
          <a:blip r:embed="rId2"/>
          <a:srcRect/>
          <a:stretch>
            <a:fillRect/>
          </a:stretch>
        </p:blipFill>
        <p:spPr>
          <a:xfrm>
            <a:off x="2580906" y="1123950"/>
            <a:ext cx="5734050" cy="5734050"/>
          </a:xfrm>
          <a:prstGeom prst="rect">
            <a:avLst/>
          </a:prstGeom>
          <a:ln w="25400">
            <a:solidFill>
              <a:srgbClr val="999999"/>
            </a:solidFill>
            <a:prstDash val="solid"/>
          </a:ln>
        </p:spPr>
      </p:pic>
    </p:spTree>
    <p:extLst>
      <p:ext uri="{BB962C8B-B14F-4D97-AF65-F5344CB8AC3E}">
        <p14:creationId xmlns:p14="http://schemas.microsoft.com/office/powerpoint/2010/main" val="77106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A5A2-10AE-4C22-B04D-5D801D6DEAC4}"/>
              </a:ext>
            </a:extLst>
          </p:cNvPr>
          <p:cNvSpPr>
            <a:spLocks noGrp="1"/>
          </p:cNvSpPr>
          <p:nvPr>
            <p:ph type="title"/>
          </p:nvPr>
        </p:nvSpPr>
        <p:spPr/>
        <p:txBody>
          <a:bodyPr/>
          <a:lstStyle/>
          <a:p>
            <a:r>
              <a:rPr lang="en-IN" dirty="0"/>
              <a:t>KNN (with Mean normalization)</a:t>
            </a:r>
          </a:p>
        </p:txBody>
      </p:sp>
      <p:sp>
        <p:nvSpPr>
          <p:cNvPr id="3" name="Content Placeholder 2">
            <a:extLst>
              <a:ext uri="{FF2B5EF4-FFF2-40B4-BE49-F238E27FC236}">
                <a16:creationId xmlns:a16="http://schemas.microsoft.com/office/drawing/2014/main" id="{408D4B74-8870-46B8-AC47-7949DB1F02A7}"/>
              </a:ext>
            </a:extLst>
          </p:cNvPr>
          <p:cNvSpPr>
            <a:spLocks noGrp="1"/>
          </p:cNvSpPr>
          <p:nvPr>
            <p:ph idx="1"/>
          </p:nvPr>
        </p:nvSpPr>
        <p:spPr/>
        <p:txBody>
          <a:bodyPr/>
          <a:lstStyle/>
          <a:p>
            <a:r>
              <a:rPr lang="en-IN" dirty="0"/>
              <a:t>We take the Mean-Normalized Feature Vector here as it gives the best accuracy. We also perform PCA reducing dimensional space to 30 from 1140.</a:t>
            </a:r>
          </a:p>
          <a:p>
            <a:pPr lvl="8"/>
            <a:r>
              <a:rPr lang="en-IN" b="1" dirty="0"/>
              <a:t>Accuracy=99.1%</a:t>
            </a:r>
            <a:endParaRPr lang="en-IN" dirty="0"/>
          </a:p>
          <a:p>
            <a:pPr lvl="8"/>
            <a:r>
              <a:rPr lang="en-IN" b="1" dirty="0"/>
              <a:t>F1-Score=1;</a:t>
            </a:r>
            <a:endParaRPr lang="en-IN" dirty="0"/>
          </a:p>
          <a:p>
            <a:endParaRPr lang="en-IN" dirty="0"/>
          </a:p>
        </p:txBody>
      </p:sp>
    </p:spTree>
    <p:extLst>
      <p:ext uri="{BB962C8B-B14F-4D97-AF65-F5344CB8AC3E}">
        <p14:creationId xmlns:p14="http://schemas.microsoft.com/office/powerpoint/2010/main" val="272876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F1B75-309A-474D-9CDB-2A53C4BC004B}"/>
              </a:ext>
            </a:extLst>
          </p:cNvPr>
          <p:cNvSpPr txBox="1"/>
          <p:nvPr/>
        </p:nvSpPr>
        <p:spPr>
          <a:xfrm>
            <a:off x="426128" y="443883"/>
            <a:ext cx="10591060" cy="369332"/>
          </a:xfrm>
          <a:prstGeom prst="rect">
            <a:avLst/>
          </a:prstGeom>
          <a:noFill/>
        </p:spPr>
        <p:txBody>
          <a:bodyPr wrap="square" rtlCol="0">
            <a:spAutoFit/>
          </a:bodyPr>
          <a:lstStyle/>
          <a:p>
            <a:r>
              <a:rPr lang="en-IN" dirty="0"/>
              <a:t>Confusion Matrix for KNN</a:t>
            </a:r>
          </a:p>
        </p:txBody>
      </p:sp>
      <p:pic>
        <p:nvPicPr>
          <p:cNvPr id="3" name="image13.png">
            <a:extLst>
              <a:ext uri="{FF2B5EF4-FFF2-40B4-BE49-F238E27FC236}">
                <a16:creationId xmlns:a16="http://schemas.microsoft.com/office/drawing/2014/main" id="{E1150EAF-B426-470C-8241-2CFC927F80FC}"/>
              </a:ext>
            </a:extLst>
          </p:cNvPr>
          <p:cNvPicPr/>
          <p:nvPr/>
        </p:nvPicPr>
        <p:blipFill>
          <a:blip r:embed="rId2"/>
          <a:srcRect b="13907"/>
          <a:stretch>
            <a:fillRect/>
          </a:stretch>
        </p:blipFill>
        <p:spPr>
          <a:xfrm>
            <a:off x="3603347" y="1269508"/>
            <a:ext cx="5309834" cy="4722104"/>
          </a:xfrm>
          <a:prstGeom prst="rect">
            <a:avLst/>
          </a:prstGeom>
          <a:ln/>
        </p:spPr>
      </p:pic>
    </p:spTree>
    <p:extLst>
      <p:ext uri="{BB962C8B-B14F-4D97-AF65-F5344CB8AC3E}">
        <p14:creationId xmlns:p14="http://schemas.microsoft.com/office/powerpoint/2010/main" val="90932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959AD-4925-495F-B6D9-BC60A93C709E}"/>
              </a:ext>
            </a:extLst>
          </p:cNvPr>
          <p:cNvSpPr txBox="1"/>
          <p:nvPr/>
        </p:nvSpPr>
        <p:spPr>
          <a:xfrm>
            <a:off x="435006" y="461639"/>
            <a:ext cx="5237825" cy="369332"/>
          </a:xfrm>
          <a:prstGeom prst="rect">
            <a:avLst/>
          </a:prstGeom>
          <a:noFill/>
        </p:spPr>
        <p:txBody>
          <a:bodyPr wrap="square" rtlCol="0">
            <a:spAutoFit/>
          </a:bodyPr>
          <a:lstStyle/>
          <a:p>
            <a:r>
              <a:rPr lang="en-IN"/>
              <a:t> ROC Curves for classes 1,2,10,11</a:t>
            </a:r>
            <a:endParaRPr lang="en-IN" dirty="0"/>
          </a:p>
        </p:txBody>
      </p:sp>
      <p:sp>
        <p:nvSpPr>
          <p:cNvPr id="5" name="TextBox 4">
            <a:extLst>
              <a:ext uri="{FF2B5EF4-FFF2-40B4-BE49-F238E27FC236}">
                <a16:creationId xmlns:a16="http://schemas.microsoft.com/office/drawing/2014/main" id="{95BA976F-A3A9-4CA6-811D-A4F0081E42FE}"/>
              </a:ext>
            </a:extLst>
          </p:cNvPr>
          <p:cNvSpPr txBox="1"/>
          <p:nvPr/>
        </p:nvSpPr>
        <p:spPr>
          <a:xfrm>
            <a:off x="5592932" y="736847"/>
            <a:ext cx="5370990" cy="369332"/>
          </a:xfrm>
          <a:prstGeom prst="rect">
            <a:avLst/>
          </a:prstGeom>
          <a:noFill/>
        </p:spPr>
        <p:txBody>
          <a:bodyPr wrap="square" rtlCol="0">
            <a:spAutoFit/>
          </a:bodyPr>
          <a:lstStyle/>
          <a:p>
            <a:r>
              <a:rPr lang="en-IN"/>
              <a:t>ROC Curves for Classes 3,4,5,6,9,12,13,14,15,16,17,18</a:t>
            </a:r>
            <a:endParaRPr lang="en-IN" dirty="0"/>
          </a:p>
        </p:txBody>
      </p:sp>
      <p:pic>
        <p:nvPicPr>
          <p:cNvPr id="6" name="image19.png">
            <a:extLst>
              <a:ext uri="{FF2B5EF4-FFF2-40B4-BE49-F238E27FC236}">
                <a16:creationId xmlns:a16="http://schemas.microsoft.com/office/drawing/2014/main" id="{C1571CDC-D07A-40B4-AD20-0732F87F3990}"/>
              </a:ext>
            </a:extLst>
          </p:cNvPr>
          <p:cNvPicPr/>
          <p:nvPr/>
        </p:nvPicPr>
        <p:blipFill>
          <a:blip r:embed="rId2"/>
          <a:srcRect l="5685" r="10440" b="16877"/>
          <a:stretch>
            <a:fillRect/>
          </a:stretch>
        </p:blipFill>
        <p:spPr>
          <a:xfrm>
            <a:off x="1189961" y="1429305"/>
            <a:ext cx="3488571" cy="4092606"/>
          </a:xfrm>
          <a:prstGeom prst="rect">
            <a:avLst/>
          </a:prstGeom>
          <a:ln/>
        </p:spPr>
      </p:pic>
      <p:pic>
        <p:nvPicPr>
          <p:cNvPr id="7" name="image3.png">
            <a:extLst>
              <a:ext uri="{FF2B5EF4-FFF2-40B4-BE49-F238E27FC236}">
                <a16:creationId xmlns:a16="http://schemas.microsoft.com/office/drawing/2014/main" id="{2017CD29-76A6-4131-9941-2EB7D5473A2E}"/>
              </a:ext>
            </a:extLst>
          </p:cNvPr>
          <p:cNvPicPr/>
          <p:nvPr/>
        </p:nvPicPr>
        <p:blipFill>
          <a:blip r:embed="rId3"/>
          <a:srcRect b="12928"/>
          <a:stretch>
            <a:fillRect/>
          </a:stretch>
        </p:blipFill>
        <p:spPr>
          <a:xfrm>
            <a:off x="6285390" y="1491449"/>
            <a:ext cx="4092605" cy="3551068"/>
          </a:xfrm>
          <a:prstGeom prst="rect">
            <a:avLst/>
          </a:prstGeom>
          <a:ln/>
        </p:spPr>
      </p:pic>
    </p:spTree>
    <p:extLst>
      <p:ext uri="{BB962C8B-B14F-4D97-AF65-F5344CB8AC3E}">
        <p14:creationId xmlns:p14="http://schemas.microsoft.com/office/powerpoint/2010/main" val="156920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15.png">
            <a:extLst>
              <a:ext uri="{FF2B5EF4-FFF2-40B4-BE49-F238E27FC236}">
                <a16:creationId xmlns:a16="http://schemas.microsoft.com/office/drawing/2014/main" id="{C3AE4330-3901-437C-90D9-26E16FEF1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34" r="10378" b="17270"/>
          <a:stretch>
            <a:fillRect/>
          </a:stretch>
        </p:blipFill>
        <p:spPr bwMode="auto">
          <a:xfrm>
            <a:off x="3460072" y="1727075"/>
            <a:ext cx="2736542" cy="28271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9.png">
            <a:extLst>
              <a:ext uri="{FF2B5EF4-FFF2-40B4-BE49-F238E27FC236}">
                <a16:creationId xmlns:a16="http://schemas.microsoft.com/office/drawing/2014/main" id="{BBE139FB-310F-4073-8579-4158EC872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8117"/>
          <a:stretch>
            <a:fillRect/>
          </a:stretch>
        </p:blipFill>
        <p:spPr bwMode="auto">
          <a:xfrm>
            <a:off x="6507332" y="1727075"/>
            <a:ext cx="3222594" cy="2747269"/>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1.png">
            <a:extLst>
              <a:ext uri="{FF2B5EF4-FFF2-40B4-BE49-F238E27FC236}">
                <a16:creationId xmlns:a16="http://schemas.microsoft.com/office/drawing/2014/main" id="{1CBA5B49-618A-481F-A671-78AEE73C2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3664"/>
          <a:stretch>
            <a:fillRect/>
          </a:stretch>
        </p:blipFill>
        <p:spPr bwMode="auto">
          <a:xfrm>
            <a:off x="993097" y="1727076"/>
            <a:ext cx="2536825" cy="28271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2845C184-4BED-4652-A371-7297F47E39D5}"/>
              </a:ext>
            </a:extLst>
          </p:cNvPr>
          <p:cNvSpPr>
            <a:spLocks noChangeArrowheads="1"/>
          </p:cNvSpPr>
          <p:nvPr/>
        </p:nvSpPr>
        <p:spPr bwMode="auto">
          <a:xfrm>
            <a:off x="1402672" y="962472"/>
            <a:ext cx="718658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1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curves for class 7:</a:t>
            </a: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8:</a:t>
            </a: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ROC Curve for Class 19:</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2942B70E-8BDF-44EE-B0B9-170E039674CA}"/>
              </a:ext>
            </a:extLst>
          </p:cNvPr>
          <p:cNvSpPr>
            <a:spLocks noChangeArrowheads="1"/>
          </p:cNvSpPr>
          <p:nvPr/>
        </p:nvSpPr>
        <p:spPr bwMode="auto">
          <a:xfrm>
            <a:off x="1402672" y="1612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863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D107-6133-48D4-98D8-064BF0C41675}"/>
              </a:ext>
            </a:extLst>
          </p:cNvPr>
          <p:cNvSpPr>
            <a:spLocks noGrp="1"/>
          </p:cNvSpPr>
          <p:nvPr>
            <p:ph type="title"/>
          </p:nvPr>
        </p:nvSpPr>
        <p:spPr>
          <a:xfrm>
            <a:off x="464480" y="466882"/>
            <a:ext cx="7729728" cy="701335"/>
          </a:xfrm>
        </p:spPr>
        <p:txBody>
          <a:bodyPr>
            <a:normAutofit fontScale="90000"/>
          </a:bodyPr>
          <a:lstStyle/>
          <a:p>
            <a:br>
              <a:rPr lang="en-IN" b="1" dirty="0"/>
            </a:br>
            <a:br>
              <a:rPr lang="en-IN" b="1" dirty="0"/>
            </a:br>
            <a:br>
              <a:rPr lang="en-IN" b="1" dirty="0"/>
            </a:br>
            <a:r>
              <a:rPr lang="en-IN" dirty="0"/>
              <a:t>Decision Trees (FINE TREE)</a:t>
            </a:r>
            <a:br>
              <a:rPr lang="en-IN" b="1" dirty="0"/>
            </a:br>
            <a:br>
              <a:rPr lang="en-IN" b="1" dirty="0"/>
            </a:br>
            <a:br>
              <a:rPr lang="en-IN" b="1" dirty="0"/>
            </a:br>
            <a:endParaRPr lang="en-IN" dirty="0"/>
          </a:p>
        </p:txBody>
      </p:sp>
      <p:sp>
        <p:nvSpPr>
          <p:cNvPr id="3" name="TextBox 2">
            <a:extLst>
              <a:ext uri="{FF2B5EF4-FFF2-40B4-BE49-F238E27FC236}">
                <a16:creationId xmlns:a16="http://schemas.microsoft.com/office/drawing/2014/main" id="{46E9CDF1-6D2E-4AAA-B7BA-F908CC1C19B0}"/>
              </a:ext>
            </a:extLst>
          </p:cNvPr>
          <p:cNvSpPr txBox="1"/>
          <p:nvPr/>
        </p:nvSpPr>
        <p:spPr>
          <a:xfrm>
            <a:off x="464480" y="1606858"/>
            <a:ext cx="9744334" cy="1200329"/>
          </a:xfrm>
          <a:prstGeom prst="rect">
            <a:avLst/>
          </a:prstGeom>
          <a:noFill/>
        </p:spPr>
        <p:txBody>
          <a:bodyPr wrap="none" rtlCol="0">
            <a:spAutoFit/>
          </a:bodyPr>
          <a:lstStyle/>
          <a:p>
            <a:r>
              <a:rPr lang="en-IN" dirty="0"/>
              <a:t>We considered the Mean Normalized Feature Space here and Applied PCA, reducing Dimension from </a:t>
            </a:r>
          </a:p>
          <a:p>
            <a:r>
              <a:rPr lang="en-IN" dirty="0"/>
              <a:t>  1140 to 30.</a:t>
            </a:r>
            <a:br>
              <a:rPr lang="en-IN" dirty="0"/>
            </a:br>
            <a:r>
              <a:rPr lang="en-IN" dirty="0"/>
              <a:t>                                 </a:t>
            </a:r>
            <a:r>
              <a:rPr lang="en-IN" b="1" dirty="0"/>
              <a:t>Accuracy:94.1%</a:t>
            </a:r>
          </a:p>
          <a:p>
            <a:r>
              <a:rPr lang="en-IN" b="1" dirty="0"/>
              <a:t>                                 F1-score=0.9658;</a:t>
            </a:r>
            <a:endParaRPr lang="en-IN" dirty="0"/>
          </a:p>
        </p:txBody>
      </p:sp>
      <p:sp>
        <p:nvSpPr>
          <p:cNvPr id="9" name="Rectangle 8">
            <a:extLst>
              <a:ext uri="{FF2B5EF4-FFF2-40B4-BE49-F238E27FC236}">
                <a16:creationId xmlns:a16="http://schemas.microsoft.com/office/drawing/2014/main" id="{3FFD2E51-4A20-4046-81A5-AC7DC36524CF}"/>
              </a:ext>
            </a:extLst>
          </p:cNvPr>
          <p:cNvSpPr>
            <a:spLocks noChangeArrowheads="1"/>
          </p:cNvSpPr>
          <p:nvPr/>
        </p:nvSpPr>
        <p:spPr bwMode="auto">
          <a:xfrm>
            <a:off x="2807208" y="2450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9" name="image4.png">
            <a:extLst>
              <a:ext uri="{FF2B5EF4-FFF2-40B4-BE49-F238E27FC236}">
                <a16:creationId xmlns:a16="http://schemas.microsoft.com/office/drawing/2014/main" id="{42A9C445-B815-4BAA-9F72-44DE6AACE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529"/>
          <a:stretch>
            <a:fillRect/>
          </a:stretch>
        </p:blipFill>
        <p:spPr bwMode="auto">
          <a:xfrm>
            <a:off x="2807208" y="3337560"/>
            <a:ext cx="4407408" cy="320954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B9D2EBB-6F66-4196-B513-FC3EF9773011}"/>
              </a:ext>
            </a:extLst>
          </p:cNvPr>
          <p:cNvSpPr>
            <a:spLocks noChangeArrowheads="1"/>
          </p:cNvSpPr>
          <p:nvPr/>
        </p:nvSpPr>
        <p:spPr bwMode="auto">
          <a:xfrm>
            <a:off x="3167147" y="2816077"/>
            <a:ext cx="3114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t>Confusion Matrix for Fine Tree:</a:t>
            </a:r>
          </a:p>
        </p:txBody>
      </p:sp>
    </p:spTree>
    <p:extLst>
      <p:ext uri="{BB962C8B-B14F-4D97-AF65-F5344CB8AC3E}">
        <p14:creationId xmlns:p14="http://schemas.microsoft.com/office/powerpoint/2010/main" val="1642058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5CC486-FD6F-4C89-9F66-80DBEDB18B1C}"/>
              </a:ext>
            </a:extLst>
          </p:cNvPr>
          <p:cNvSpPr txBox="1"/>
          <p:nvPr/>
        </p:nvSpPr>
        <p:spPr>
          <a:xfrm>
            <a:off x="461639" y="452761"/>
            <a:ext cx="45719" cy="369332"/>
          </a:xfrm>
          <a:prstGeom prst="rect">
            <a:avLst/>
          </a:prstGeom>
          <a:noFill/>
        </p:spPr>
        <p:txBody>
          <a:bodyPr wrap="square" rtlCol="0">
            <a:spAutoFit/>
          </a:bodyPr>
          <a:lstStyle/>
          <a:p>
            <a:endParaRPr lang="en-IN" dirty="0"/>
          </a:p>
        </p:txBody>
      </p:sp>
      <p:pic>
        <p:nvPicPr>
          <p:cNvPr id="5122" name="image18.png">
            <a:extLst>
              <a:ext uri="{FF2B5EF4-FFF2-40B4-BE49-F238E27FC236}">
                <a16:creationId xmlns:a16="http://schemas.microsoft.com/office/drawing/2014/main" id="{45B86FD9-BFEC-48DF-A4E9-F1573C1CD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92" y="1273434"/>
            <a:ext cx="3156752" cy="34016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image2.png">
            <a:extLst>
              <a:ext uri="{FF2B5EF4-FFF2-40B4-BE49-F238E27FC236}">
                <a16:creationId xmlns:a16="http://schemas.microsoft.com/office/drawing/2014/main" id="{789DDFC8-3B21-4354-81C0-E5C71B570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235" r="10919" b="12910"/>
          <a:stretch>
            <a:fillRect/>
          </a:stretch>
        </p:blipFill>
        <p:spPr bwMode="auto">
          <a:xfrm>
            <a:off x="6725684" y="1304505"/>
            <a:ext cx="3242291" cy="3401626"/>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12.png">
            <a:extLst>
              <a:ext uri="{FF2B5EF4-FFF2-40B4-BE49-F238E27FC236}">
                <a16:creationId xmlns:a16="http://schemas.microsoft.com/office/drawing/2014/main" id="{7358DAF7-AA16-4CF8-9611-1F69E1F5A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013" r="3542" b="18488"/>
          <a:stretch>
            <a:fillRect/>
          </a:stretch>
        </p:blipFill>
        <p:spPr bwMode="auto">
          <a:xfrm>
            <a:off x="3711900" y="1305471"/>
            <a:ext cx="3013784" cy="33394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B21CE5BD-26A4-4BD7-9922-4823779F5EEA}"/>
              </a:ext>
            </a:extLst>
          </p:cNvPr>
          <p:cNvSpPr>
            <a:spLocks noChangeArrowheads="1"/>
          </p:cNvSpPr>
          <p:nvPr/>
        </p:nvSpPr>
        <p:spPr bwMode="auto">
          <a:xfrm>
            <a:off x="0" y="-325397"/>
            <a:ext cx="899958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p>
          <a:p>
            <a:pPr marL="0" marR="0" lvl="0" indent="269875"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666666"/>
              </a:solidFill>
              <a:latin typeface="Arial" panose="020B0604020202020204" pitchFamily="34" charset="0"/>
              <a:ea typeface="Source Sans Pro" panose="020B0503030403020204" pitchFamily="34" charset="0"/>
              <a:cs typeface="Source Sans Pro" panose="020B0503030403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666666"/>
              </a:solidFill>
              <a:latin typeface="Arial" panose="020B0604020202020204" pitchFamily="34" charset="0"/>
              <a:ea typeface="Source Sans Pro" panose="020B0503030403020204" pitchFamily="34" charset="0"/>
              <a:cs typeface="Source Sans Pro" panose="020B0503030403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lang="en-US" altLang="en-US" sz="1100" b="1" dirty="0">
              <a:solidFill>
                <a:srgbClr val="666666"/>
              </a:solidFill>
              <a:latin typeface="Arial" panose="020B0604020202020204" pitchFamily="34" charset="0"/>
              <a:ea typeface="Source Sans Pro" panose="020B0503030403020204" pitchFamily="34" charset="0"/>
              <a:cs typeface="Source Sans Pro" panose="020B0503030403020204" pitchFamily="34" charset="0"/>
            </a:endParaRPr>
          </a:p>
          <a:p>
            <a:pPr lvl="1" indent="269875" defTabSz="914400" eaLnBrk="0" fontAlgn="base" hangingPunct="0">
              <a:spcBef>
                <a:spcPct val="0"/>
              </a:spcBef>
              <a:spcAft>
                <a:spcPct val="0"/>
              </a:spcAft>
            </a:pPr>
            <a:endPar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endParaRPr>
          </a:p>
          <a:p>
            <a:pPr lvl="1" indent="269875" defTabSz="914400" eaLnBrk="0" fontAlgn="base" hangingPunct="0">
              <a:spcBef>
                <a:spcPct val="0"/>
              </a:spcBef>
              <a:spcAft>
                <a:spcPct val="0"/>
              </a:spcAft>
            </a:pPr>
            <a:r>
              <a:rPr lang="en-US" altLang="en-US" sz="1100" b="1" dirty="0">
                <a:solidFill>
                  <a:srgbClr val="666666"/>
                </a:solidFill>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Class-1</a:t>
            </a: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2</a:t>
            </a:r>
            <a:r>
              <a:rPr kumimoji="0" lang="en-US" altLang="en-US" sz="11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-8</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23CC9BA3-DD05-436F-A35E-1E7BBEFAEA86}"/>
              </a:ext>
            </a:extLst>
          </p:cNvPr>
          <p:cNvSpPr>
            <a:spLocks noChangeArrowheads="1"/>
          </p:cNvSpPr>
          <p:nvPr/>
        </p:nvSpPr>
        <p:spPr bwMode="auto">
          <a:xfrm>
            <a:off x="-269875" y="199264"/>
            <a:ext cx="1454244" cy="82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0"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br>
              <a:rPr kumimoji="0" lang="en-US" altLang="en-US" sz="11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br>
            <a:r>
              <a:rPr kumimoji="0" lang="en-US" altLang="en-US" sz="11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endParaRPr kumimoji="0" lang="en-US" altLang="en-US" sz="1600" b="1" i="0" u="none" strike="noStrike" cap="none" normalizeH="0" baseline="0" dirty="0">
              <a:ln>
                <a:noFill/>
              </a:ln>
              <a:solidFill>
                <a:srgbClr val="434343"/>
              </a:solidFill>
              <a:effectLst/>
              <a:latin typeface="Source Sans Pro" panose="020B0503030403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7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BB0C-6D0A-4A56-BF0C-C8E78B35078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4735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40B448-420A-4ACB-AA38-2E93ED7B4FA4}"/>
              </a:ext>
            </a:extLst>
          </p:cNvPr>
          <p:cNvSpPr>
            <a:spLocks noChangeArrowheads="1"/>
          </p:cNvSpPr>
          <p:nvPr/>
        </p:nvSpPr>
        <p:spPr bwMode="auto">
          <a:xfrm>
            <a:off x="0" y="-1412837"/>
            <a:ext cx="11826169" cy="328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03136"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008575"/>
              </a:solidFill>
              <a:effectLst/>
              <a:latin typeface="Source Sans Pro" panose="020B0503030403020204" pitchFamily="34" charset="0"/>
              <a:ea typeface="PT Sans Narrow"/>
              <a:cs typeface="PT Sans Narrow"/>
            </a:endParaRPr>
          </a:p>
          <a:p>
            <a:pPr marL="0" marR="0" lvl="0" indent="457200" algn="l" defTabSz="914400" rtl="0" eaLnBrk="0" fontAlgn="base" latinLnBrk="0" hangingPunct="0">
              <a:lnSpc>
                <a:spcPct val="100000"/>
              </a:lnSpc>
              <a:spcBef>
                <a:spcPct val="0"/>
              </a:spcBef>
              <a:spcAft>
                <a:spcPct val="0"/>
              </a:spcAft>
              <a:buClrTx/>
              <a:buSzTx/>
              <a:buFontTx/>
              <a:buChar char="•"/>
              <a:tabLst/>
            </a:pPr>
            <a:endParaRPr lang="en-US" altLang="en-US" sz="1600" dirty="0">
              <a:solidFill>
                <a:srgbClr val="008575"/>
              </a:solidFill>
              <a:latin typeface="Source Sans Pro" panose="020B0503030403020204" pitchFamily="34" charset="0"/>
              <a:ea typeface="PT Sans Narrow"/>
              <a:cs typeface="PT Sans Narrow"/>
            </a:endParaRPr>
          </a:p>
          <a:p>
            <a:pPr marL="0" marR="0" lvl="0" indent="45720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008575"/>
              </a:solidFill>
              <a:effectLst/>
              <a:latin typeface="Source Sans Pro" panose="020B0503030403020204" pitchFamily="34" charset="0"/>
              <a:ea typeface="PT Sans Narrow"/>
              <a:cs typeface="PT Sans Narrow"/>
            </a:endParaRPr>
          </a:p>
          <a:p>
            <a:pPr marL="0" marR="0" lvl="0" indent="457200" algn="l" defTabSz="914400" rtl="0" eaLnBrk="0" fontAlgn="base" latinLnBrk="0" hangingPunct="0">
              <a:lnSpc>
                <a:spcPct val="100000"/>
              </a:lnSpc>
              <a:spcBef>
                <a:spcPct val="0"/>
              </a:spcBef>
              <a:spcAft>
                <a:spcPct val="0"/>
              </a:spcAft>
              <a:buClrTx/>
              <a:buSzTx/>
              <a:buFontTx/>
              <a:buChar char="•"/>
              <a:tabLst/>
            </a:pPr>
            <a:endParaRPr lang="en-US" altLang="en-US" sz="1600" dirty="0">
              <a:solidFill>
                <a:srgbClr val="008575"/>
              </a:solidFill>
              <a:latin typeface="Source Sans Pro" panose="020B0503030403020204" pitchFamily="34" charset="0"/>
              <a:ea typeface="PT Sans Narrow"/>
              <a:cs typeface="PT Sans Narrow"/>
            </a:endParaRPr>
          </a:p>
          <a:p>
            <a:pPr marL="0" marR="0" lvl="0" indent="45720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008575"/>
              </a:solidFill>
              <a:effectLst/>
              <a:latin typeface="Source Sans Pro" panose="020B0503030403020204" pitchFamily="34" charset="0"/>
              <a:ea typeface="PT Sans Narrow"/>
              <a:cs typeface="PT Sans Narrow"/>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dirty="0">
                <a:solidFill>
                  <a:srgbClr val="666666"/>
                </a:solidFill>
                <a:ea typeface="Source Sans Pro" panose="020B0503030403020204" pitchFamily="34" charset="0"/>
                <a:cs typeface="Source Sans Pro" panose="020B0503030403020204" pitchFamily="34" charset="0"/>
              </a:rPr>
              <a:t>        LINEAR SVM</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66"/>
                </a:solidFill>
                <a:effectLst/>
                <a:ea typeface="Source Sans Pro" panose="020B0503030403020204" pitchFamily="34" charset="0"/>
                <a:cs typeface="Source Sans Pro" panose="020B0503030403020204" pitchFamily="34" charset="0"/>
              </a:rPr>
              <a:t>     Mean Normalization is applied to the feature Space and then fed to Classification Learner with 30</a:t>
            </a:r>
            <a:r>
              <a:rPr kumimoji="0" lang="en-US" altLang="en-US"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dirty="0">
                <a:solidFill>
                  <a:srgbClr val="666666"/>
                </a:solidFill>
                <a:ea typeface="Source Sans Pro" panose="020B0503030403020204" pitchFamily="34" charset="0"/>
                <a:cs typeface="Source Sans Pro" panose="020B0503030403020204" pitchFamily="34" charset="0"/>
              </a:rPr>
              <a:t>     </a:t>
            </a:r>
            <a:r>
              <a:rPr kumimoji="0" lang="en-US" altLang="en-US"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Principal Components Analysis.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Accuracy: 99.3%;</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F1-Score: 0.9962;</a:t>
            </a:r>
            <a:r>
              <a:rPr kumimoji="0" lang="en-US" altLang="en-US"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lvl="6" indent="457200" defTabSz="914400"/>
            <a:r>
              <a:rPr kumimoji="0" lang="en-US" altLang="en-US" sz="12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Confusion Matrix for Linear SVM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3">
            <a:extLst>
              <a:ext uri="{FF2B5EF4-FFF2-40B4-BE49-F238E27FC236}">
                <a16:creationId xmlns:a16="http://schemas.microsoft.com/office/drawing/2014/main" id="{8C218F86-F0A6-4B6A-A063-82A8DA067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0777"/>
          <a:stretch>
            <a:fillRect/>
          </a:stretch>
        </p:blipFill>
        <p:spPr bwMode="auto">
          <a:xfrm>
            <a:off x="2840855" y="2077377"/>
            <a:ext cx="4545366" cy="4117386"/>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B6105F-EB97-4ABB-8A69-F5479D330BEE}"/>
              </a:ext>
            </a:extLst>
          </p:cNvPr>
          <p:cNvSpPr>
            <a:spLocks noChangeArrowheads="1"/>
          </p:cNvSpPr>
          <p:nvPr/>
        </p:nvSpPr>
        <p:spPr bwMode="auto">
          <a:xfrm>
            <a:off x="0" y="584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6857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0">
            <a:extLst>
              <a:ext uri="{FF2B5EF4-FFF2-40B4-BE49-F238E27FC236}">
                <a16:creationId xmlns:a16="http://schemas.microsoft.com/office/drawing/2014/main" id="{A6159CD4-D1AD-4686-B051-939AD22EB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946" y="522753"/>
            <a:ext cx="3457575" cy="29813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23">
            <a:extLst>
              <a:ext uri="{FF2B5EF4-FFF2-40B4-BE49-F238E27FC236}">
                <a16:creationId xmlns:a16="http://schemas.microsoft.com/office/drawing/2014/main" id="{D56BA29D-54DE-4B91-91A4-1AAB1CD0D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18" t="-800" r="12427"/>
          <a:stretch>
            <a:fillRect/>
          </a:stretch>
        </p:blipFill>
        <p:spPr bwMode="auto">
          <a:xfrm>
            <a:off x="5568056" y="633482"/>
            <a:ext cx="325755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25">
            <a:extLst>
              <a:ext uri="{FF2B5EF4-FFF2-40B4-BE49-F238E27FC236}">
                <a16:creationId xmlns:a16="http://schemas.microsoft.com/office/drawing/2014/main" id="{4399358F-08D1-4E00-BA56-4811F949F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6859"/>
          <a:stretch>
            <a:fillRect/>
          </a:stretch>
        </p:blipFill>
        <p:spPr bwMode="auto">
          <a:xfrm>
            <a:off x="1091460" y="3782571"/>
            <a:ext cx="3457575" cy="29813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6">
            <a:extLst>
              <a:ext uri="{FF2B5EF4-FFF2-40B4-BE49-F238E27FC236}">
                <a16:creationId xmlns:a16="http://schemas.microsoft.com/office/drawing/2014/main" id="{ED51853E-5CF3-4A06-8B33-E8670B9A2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159" t="-1500" r="14906"/>
          <a:stretch>
            <a:fillRect/>
          </a:stretch>
        </p:blipFill>
        <p:spPr bwMode="auto">
          <a:xfrm>
            <a:off x="5568056" y="3687634"/>
            <a:ext cx="3257550" cy="3171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1091C19E-13B9-4040-A5C2-1AA5C1B393C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6">
            <a:extLst>
              <a:ext uri="{FF2B5EF4-FFF2-40B4-BE49-F238E27FC236}">
                <a16:creationId xmlns:a16="http://schemas.microsoft.com/office/drawing/2014/main" id="{62F826DC-BBE2-4CD6-B6EE-F3069304C0CB}"/>
              </a:ext>
            </a:extLst>
          </p:cNvPr>
          <p:cNvSpPr>
            <a:spLocks noChangeArrowheads="1"/>
          </p:cNvSpPr>
          <p:nvPr/>
        </p:nvSpPr>
        <p:spPr bwMode="auto">
          <a:xfrm>
            <a:off x="1100831" y="2980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1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a:t>
            </a:r>
            <a:r>
              <a:rPr kumimoji="0" lang="en-US" altLang="en-US" sz="12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C Curve for Class-</a:t>
            </a:r>
            <a:r>
              <a:rPr kumimoji="0" lang="en-US" altLang="en-US" sz="1200" b="0"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1,3,4,5,6,9,10,11,12,13,14,15,16,17                       </a:t>
            </a:r>
            <a:r>
              <a:rPr kumimoji="0" lang="en-US" altLang="en-US" sz="14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a:t>
            </a:r>
            <a:r>
              <a:rPr kumimoji="0" lang="en-US" altLang="en-US" sz="1400" b="0"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EA9B86C8-FBEB-4549-B1F2-1AC9BB41AD29}"/>
              </a:ext>
            </a:extLst>
          </p:cNvPr>
          <p:cNvSpPr>
            <a:spLocks noChangeArrowheads="1"/>
          </p:cNvSpPr>
          <p:nvPr/>
        </p:nvSpPr>
        <p:spPr bwMode="auto">
          <a:xfrm>
            <a:off x="1012054" y="33895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00100" algn="l"/>
              </a:tabLst>
              <a:defRPr>
                <a:solidFill>
                  <a:schemeClr val="tx1"/>
                </a:solidFill>
                <a:latin typeface="Arial" panose="020B0604020202020204" pitchFamily="34" charset="0"/>
              </a:defRPr>
            </a:lvl1pPr>
            <a:lvl2pPr eaLnBrk="0" fontAlgn="base" hangingPunct="0">
              <a:spcBef>
                <a:spcPct val="0"/>
              </a:spcBef>
              <a:spcAft>
                <a:spcPct val="0"/>
              </a:spcAft>
              <a:tabLst>
                <a:tab pos="800100" algn="l"/>
              </a:tabLst>
              <a:defRPr>
                <a:solidFill>
                  <a:schemeClr val="tx1"/>
                </a:solidFill>
                <a:latin typeface="Arial" panose="020B0604020202020204" pitchFamily="34" charset="0"/>
              </a:defRPr>
            </a:lvl2pPr>
            <a:lvl3pPr eaLnBrk="0" fontAlgn="base" hangingPunct="0">
              <a:spcBef>
                <a:spcPct val="0"/>
              </a:spcBef>
              <a:spcAft>
                <a:spcPct val="0"/>
              </a:spcAft>
              <a:tabLst>
                <a:tab pos="800100" algn="l"/>
              </a:tabLst>
              <a:defRPr>
                <a:solidFill>
                  <a:schemeClr val="tx1"/>
                </a:solidFill>
                <a:latin typeface="Arial" panose="020B0604020202020204" pitchFamily="34" charset="0"/>
              </a:defRPr>
            </a:lvl3pPr>
            <a:lvl4pPr eaLnBrk="0" fontAlgn="base" hangingPunct="0">
              <a:spcBef>
                <a:spcPct val="0"/>
              </a:spcBef>
              <a:spcAft>
                <a:spcPct val="0"/>
              </a:spcAft>
              <a:tabLst>
                <a:tab pos="800100" algn="l"/>
              </a:tabLst>
              <a:defRPr>
                <a:solidFill>
                  <a:schemeClr val="tx1"/>
                </a:solidFill>
                <a:latin typeface="Arial" panose="020B0604020202020204" pitchFamily="34" charset="0"/>
              </a:defRPr>
            </a:lvl4pPr>
            <a:lvl5pPr eaLnBrk="0" fontAlgn="base" hangingPunct="0">
              <a:spcBef>
                <a:spcPct val="0"/>
              </a:spcBef>
              <a:spcAft>
                <a:spcPct val="0"/>
              </a:spcAft>
              <a:tabLst>
                <a:tab pos="800100" algn="l"/>
              </a:tabLst>
              <a:defRPr>
                <a:solidFill>
                  <a:schemeClr val="tx1"/>
                </a:solidFill>
                <a:latin typeface="Arial" panose="020B0604020202020204" pitchFamily="34" charset="0"/>
              </a:defRPr>
            </a:lvl5pPr>
            <a:lvl6pPr eaLnBrk="0" fontAlgn="base" hangingPunct="0">
              <a:spcBef>
                <a:spcPct val="0"/>
              </a:spcBef>
              <a:spcAft>
                <a:spcPct val="0"/>
              </a:spcAft>
              <a:tabLst>
                <a:tab pos="800100" algn="l"/>
              </a:tabLst>
              <a:defRPr>
                <a:solidFill>
                  <a:schemeClr val="tx1"/>
                </a:solidFill>
                <a:latin typeface="Arial" panose="020B0604020202020204" pitchFamily="34" charset="0"/>
              </a:defRPr>
            </a:lvl6pPr>
            <a:lvl7pPr eaLnBrk="0" fontAlgn="base" hangingPunct="0">
              <a:spcBef>
                <a:spcPct val="0"/>
              </a:spcBef>
              <a:spcAft>
                <a:spcPct val="0"/>
              </a:spcAft>
              <a:tabLst>
                <a:tab pos="800100" algn="l"/>
              </a:tabLst>
              <a:defRPr>
                <a:solidFill>
                  <a:schemeClr val="tx1"/>
                </a:solidFill>
                <a:latin typeface="Arial" panose="020B0604020202020204" pitchFamily="34" charset="0"/>
              </a:defRPr>
            </a:lvl7pPr>
            <a:lvl8pPr eaLnBrk="0" fontAlgn="base" hangingPunct="0">
              <a:spcBef>
                <a:spcPct val="0"/>
              </a:spcBef>
              <a:spcAft>
                <a:spcPct val="0"/>
              </a:spcAft>
              <a:tabLst>
                <a:tab pos="800100" algn="l"/>
              </a:tabLst>
              <a:defRPr>
                <a:solidFill>
                  <a:schemeClr val="tx1"/>
                </a:solidFill>
                <a:latin typeface="Arial" panose="020B0604020202020204" pitchFamily="34" charset="0"/>
              </a:defRPr>
            </a:lvl8pPr>
            <a:lvl9pPr eaLnBrk="0" fontAlgn="base" hangingPunct="0">
              <a:spcBef>
                <a:spcPct val="0"/>
              </a:spcBef>
              <a:spcAft>
                <a:spcPct val="0"/>
              </a:spcAft>
              <a:tabLst>
                <a:tab pos="800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00100" algn="l"/>
              </a:tabLst>
            </a:pPr>
            <a:r>
              <a:rPr kumimoji="0" lang="en-US" altLang="en-US" sz="16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6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-07</a:t>
            </a:r>
            <a:r>
              <a:rPr kumimoji="0" lang="en-US" altLang="en-US" sz="1600" b="1" i="0" u="none"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                                     </a:t>
            </a:r>
            <a:r>
              <a:rPr kumimoji="0" lang="en-US" altLang="en-US" sz="1600" b="1" i="0" u="sng" strike="noStrike" cap="none" normalizeH="0" baseline="0" dirty="0">
                <a:ln>
                  <a:noFill/>
                </a:ln>
                <a:solidFill>
                  <a:srgbClr val="666666"/>
                </a:solidFill>
                <a:effectLst/>
                <a:latin typeface="Arial" panose="020B0604020202020204" pitchFamily="34" charset="0"/>
                <a:ea typeface="Source Sans Pro" panose="020B0503030403020204" pitchFamily="34" charset="0"/>
                <a:cs typeface="Source Sans Pro" panose="020B0503030403020204" pitchFamily="34" charset="0"/>
              </a:rPr>
              <a:t>ROC Curve for Class -08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60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FC25-F0EB-4CD5-870E-E5A7A3FA3F55}"/>
              </a:ext>
            </a:extLst>
          </p:cNvPr>
          <p:cNvSpPr>
            <a:spLocks noGrp="1"/>
          </p:cNvSpPr>
          <p:nvPr>
            <p:ph type="title"/>
          </p:nvPr>
        </p:nvSpPr>
        <p:spPr>
          <a:xfrm>
            <a:off x="1618577" y="405399"/>
            <a:ext cx="7729728" cy="1188720"/>
          </a:xfrm>
        </p:spPr>
        <p:txBody>
          <a:bodyPr/>
          <a:lstStyle/>
          <a:p>
            <a:r>
              <a:rPr lang="en-IN" dirty="0"/>
              <a:t>Cubic SVM</a:t>
            </a:r>
          </a:p>
        </p:txBody>
      </p:sp>
      <p:sp>
        <p:nvSpPr>
          <p:cNvPr id="3" name="TextBox 2">
            <a:extLst>
              <a:ext uri="{FF2B5EF4-FFF2-40B4-BE49-F238E27FC236}">
                <a16:creationId xmlns:a16="http://schemas.microsoft.com/office/drawing/2014/main" id="{0DA0B67B-DF2E-4DBB-B7D7-7DABE6778F13}"/>
              </a:ext>
            </a:extLst>
          </p:cNvPr>
          <p:cNvSpPr txBox="1"/>
          <p:nvPr/>
        </p:nvSpPr>
        <p:spPr>
          <a:xfrm>
            <a:off x="1162975" y="1988598"/>
            <a:ext cx="10182687" cy="1477328"/>
          </a:xfrm>
          <a:prstGeom prst="rect">
            <a:avLst/>
          </a:prstGeom>
          <a:noFill/>
        </p:spPr>
        <p:txBody>
          <a:bodyPr wrap="square" rtlCol="0">
            <a:spAutoFit/>
          </a:bodyPr>
          <a:lstStyle/>
          <a:p>
            <a:r>
              <a:rPr lang="en-IN" dirty="0"/>
              <a:t>Mean Normalization is applied to the feature Space and then fed to Classification Learner with 30 Principal Components.</a:t>
            </a:r>
          </a:p>
          <a:p>
            <a:pPr lvl="1"/>
            <a:r>
              <a:rPr lang="en-IN" dirty="0"/>
              <a:t>                                   Accuracy: 99.6%;</a:t>
            </a:r>
          </a:p>
          <a:p>
            <a:pPr lvl="1"/>
            <a:r>
              <a:rPr lang="en-IN" dirty="0"/>
              <a:t>                                   F1-Score: 0.9996;</a:t>
            </a:r>
          </a:p>
          <a:p>
            <a:r>
              <a:rPr lang="en-IN" dirty="0"/>
              <a:t>                                  </a:t>
            </a:r>
            <a:r>
              <a:rPr lang="en-IN" b="1" u="sng" dirty="0"/>
              <a:t>Confusion Matrix for Cubic SVM:</a:t>
            </a:r>
            <a:endParaRPr lang="en-IN" dirty="0"/>
          </a:p>
        </p:txBody>
      </p:sp>
      <p:pic>
        <p:nvPicPr>
          <p:cNvPr id="6" name="Picture 5">
            <a:extLst>
              <a:ext uri="{FF2B5EF4-FFF2-40B4-BE49-F238E27FC236}">
                <a16:creationId xmlns:a16="http://schemas.microsoft.com/office/drawing/2014/main" id="{2830CE45-8EEA-46FB-9E53-2539CC636FD0}"/>
              </a:ext>
            </a:extLst>
          </p:cNvPr>
          <p:cNvPicPr/>
          <p:nvPr/>
        </p:nvPicPr>
        <p:blipFill>
          <a:blip r:embed="rId2">
            <a:extLst>
              <a:ext uri="{28A0092B-C50C-407E-A947-70E740481C1C}">
                <a14:useLocalDpi xmlns:a14="http://schemas.microsoft.com/office/drawing/2010/main" val="0"/>
              </a:ext>
            </a:extLst>
          </a:blip>
          <a:stretch>
            <a:fillRect/>
          </a:stretch>
        </p:blipFill>
        <p:spPr>
          <a:xfrm>
            <a:off x="3187491" y="3429001"/>
            <a:ext cx="3692703" cy="3238130"/>
          </a:xfrm>
          <a:prstGeom prst="rect">
            <a:avLst/>
          </a:prstGeom>
          <a:ln w="12700">
            <a:solidFill>
              <a:schemeClr val="tx1"/>
            </a:solidFill>
          </a:ln>
        </p:spPr>
      </p:pic>
    </p:spTree>
    <p:extLst>
      <p:ext uri="{BB962C8B-B14F-4D97-AF65-F5344CB8AC3E}">
        <p14:creationId xmlns:p14="http://schemas.microsoft.com/office/powerpoint/2010/main" val="30920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0DA988-28CE-450A-B72A-A3B147417906}"/>
              </a:ext>
            </a:extLst>
          </p:cNvPr>
          <p:cNvSpPr txBox="1"/>
          <p:nvPr/>
        </p:nvSpPr>
        <p:spPr>
          <a:xfrm>
            <a:off x="923278" y="798990"/>
            <a:ext cx="45719"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7682F1ED-2ABE-4C69-AF0B-69CF45702443}"/>
              </a:ext>
            </a:extLst>
          </p:cNvPr>
          <p:cNvSpPr txBox="1"/>
          <p:nvPr/>
        </p:nvSpPr>
        <p:spPr>
          <a:xfrm>
            <a:off x="497151" y="530895"/>
            <a:ext cx="168676" cy="452761"/>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089FF25-017F-4558-8DA1-86B13AE21947}"/>
              </a:ext>
            </a:extLst>
          </p:cNvPr>
          <p:cNvSpPr txBox="1"/>
          <p:nvPr/>
        </p:nvSpPr>
        <p:spPr>
          <a:xfrm>
            <a:off x="581488" y="213359"/>
            <a:ext cx="11417471" cy="5909310"/>
          </a:xfrm>
          <a:prstGeom prst="rect">
            <a:avLst/>
          </a:prstGeom>
          <a:noFill/>
        </p:spPr>
        <p:txBody>
          <a:bodyPr wrap="square" rtlCol="0">
            <a:spAutoFit/>
          </a:bodyPr>
          <a:lstStyle/>
          <a:p>
            <a:r>
              <a:rPr lang="en-IN" b="1" dirty="0"/>
              <a:t>Comparing Classifiers</a:t>
            </a:r>
          </a:p>
          <a:p>
            <a:endParaRPr lang="en-IN" b="1" dirty="0"/>
          </a:p>
          <a:p>
            <a:pPr lvl="0"/>
            <a:r>
              <a:rPr lang="en-IN" dirty="0"/>
              <a:t>For all the Classifiers (except ANN), Mean Normalization is applied to the feature space as it gives a better accuracy than without applying Mean Normalization.</a:t>
            </a:r>
          </a:p>
          <a:p>
            <a:pPr lvl="0"/>
            <a:endParaRPr lang="en-IN" dirty="0"/>
          </a:p>
          <a:p>
            <a:pPr lvl="0"/>
            <a:r>
              <a:rPr lang="en-IN" dirty="0"/>
              <a:t>Artificial Neural Networks gives the best output when both accuracy and Run-Time are considered. Though Quadratic SVM with Mean Normalization gives accuracy on the similar lines, the time taken for it to train is high compared to ANN. KNN with PCA gives 99.1% and without PCA gives 94%. Cubic SVM gives 99.0 with PCA and 99.6% without PCA.</a:t>
            </a:r>
          </a:p>
          <a:p>
            <a:pPr lvl="0"/>
            <a:endParaRPr lang="en-IN" dirty="0"/>
          </a:p>
          <a:p>
            <a:pPr lvl="0"/>
            <a:r>
              <a:rPr lang="en-IN" dirty="0"/>
              <a:t>The Accuracy when PCA enabled is slightly lower than when it is not enabled. But due to very high dimensions, the training time is much more without PCA. Hence, though it reduces Accuracy to a certain extent, we consider the Algorithms with PCA enabled to reduce the training time. </a:t>
            </a:r>
          </a:p>
          <a:p>
            <a:pPr lvl="0"/>
            <a:endParaRPr lang="en-IN" dirty="0"/>
          </a:p>
          <a:p>
            <a:pPr lvl="0"/>
            <a:r>
              <a:rPr lang="en-IN" dirty="0"/>
              <a:t>If we consider the F1-score, KNN gives the highest and best possible F1-score of 1. The F1-score of ANN and SVM are also close to 1, but considering Training time and Accuracy, we would rank the algorithms as:</a:t>
            </a:r>
          </a:p>
          <a:p>
            <a:r>
              <a:rPr lang="en-IN" i="1" dirty="0"/>
              <a:t>ANN &gt; KNN &gt;Cubic SVM&gt;Quadratic SVM&gt;Linear SVM&gt; Fine Tree  </a:t>
            </a:r>
          </a:p>
          <a:p>
            <a:endParaRPr lang="en-IN" dirty="0"/>
          </a:p>
          <a:p>
            <a:pPr lvl="0"/>
            <a:r>
              <a:rPr lang="en-IN" dirty="0"/>
              <a:t>Though Cubic and Quadratic SVM’s are giving accuracy, the F1-score of a cubic SVM model is high compared to quadratic SVM and hence, Cubic SVM is considered the better among the two. Linear SVM also gives a high accuracy of 99.3% but its quite low compared to Quadratic and Cubic SVM.</a:t>
            </a:r>
          </a:p>
          <a:p>
            <a:endParaRPr lang="en-IN" dirty="0"/>
          </a:p>
        </p:txBody>
      </p:sp>
    </p:spTree>
    <p:extLst>
      <p:ext uri="{BB962C8B-B14F-4D97-AF65-F5344CB8AC3E}">
        <p14:creationId xmlns:p14="http://schemas.microsoft.com/office/powerpoint/2010/main" val="26029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04382A-491E-4D35-AC72-7EEB47B6DA96}"/>
              </a:ext>
            </a:extLst>
          </p:cNvPr>
          <p:cNvGraphicFramePr>
            <a:graphicFrameLocks noGrp="1"/>
          </p:cNvGraphicFramePr>
          <p:nvPr>
            <p:extLst>
              <p:ext uri="{D42A27DB-BD31-4B8C-83A1-F6EECF244321}">
                <p14:modId xmlns:p14="http://schemas.microsoft.com/office/powerpoint/2010/main" val="4193341402"/>
              </p:ext>
            </p:extLst>
          </p:nvPr>
        </p:nvGraphicFramePr>
        <p:xfrm>
          <a:off x="1798320" y="1442720"/>
          <a:ext cx="8300720" cy="4795519"/>
        </p:xfrm>
        <a:graphic>
          <a:graphicData uri="http://schemas.openxmlformats.org/drawingml/2006/table">
            <a:tbl>
              <a:tblPr>
                <a:tableStyleId>{5C22544A-7EE6-4342-B048-85BDC9FD1C3A}</a:tableStyleId>
              </a:tblPr>
              <a:tblGrid>
                <a:gridCol w="5693045">
                  <a:extLst>
                    <a:ext uri="{9D8B030D-6E8A-4147-A177-3AD203B41FA5}">
                      <a16:colId xmlns:a16="http://schemas.microsoft.com/office/drawing/2014/main" val="122124327"/>
                    </a:ext>
                  </a:extLst>
                </a:gridCol>
                <a:gridCol w="1627470">
                  <a:extLst>
                    <a:ext uri="{9D8B030D-6E8A-4147-A177-3AD203B41FA5}">
                      <a16:colId xmlns:a16="http://schemas.microsoft.com/office/drawing/2014/main" val="1319484122"/>
                    </a:ext>
                  </a:extLst>
                </a:gridCol>
                <a:gridCol w="980205">
                  <a:extLst>
                    <a:ext uri="{9D8B030D-6E8A-4147-A177-3AD203B41FA5}">
                      <a16:colId xmlns:a16="http://schemas.microsoft.com/office/drawing/2014/main" val="3680578740"/>
                    </a:ext>
                  </a:extLst>
                </a:gridCol>
              </a:tblGrid>
              <a:tr h="867724">
                <a:tc gridSpan="3">
                  <a:txBody>
                    <a:bodyPr/>
                    <a:lstStyle/>
                    <a:p>
                      <a:pPr>
                        <a:lnSpc>
                          <a:spcPct val="115000"/>
                        </a:lnSpc>
                        <a:spcBef>
                          <a:spcPts val="1200"/>
                        </a:spcBef>
                        <a:spcAft>
                          <a:spcPts val="1200"/>
                        </a:spcAft>
                      </a:pPr>
                      <a:r>
                        <a:rPr lang="en-IN" sz="1100">
                          <a:effectLst/>
                        </a:rPr>
                        <a:t>ALGORITHM                                                                      Accuracy           F1-score</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5237366"/>
                  </a:ext>
                </a:extLst>
              </a:tr>
              <a:tr h="707608">
                <a:tc>
                  <a:txBody>
                    <a:bodyPr/>
                    <a:lstStyle/>
                    <a:p>
                      <a:pPr>
                        <a:lnSpc>
                          <a:spcPct val="115000"/>
                        </a:lnSpc>
                        <a:spcBef>
                          <a:spcPts val="1200"/>
                        </a:spcBef>
                        <a:spcAft>
                          <a:spcPts val="1200"/>
                        </a:spcAft>
                      </a:pPr>
                      <a:r>
                        <a:rPr lang="en-IN" sz="1100">
                          <a:effectLst/>
                        </a:rPr>
                        <a:t>ANN (20 Hidden Layers)</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IN" sz="1100">
                          <a:effectLst/>
                        </a:rPr>
                        <a:t>99.97%</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IN" sz="1100">
                          <a:effectLst/>
                        </a:rPr>
                        <a:t>0.9996</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4098860576"/>
                  </a:ext>
                </a:extLst>
              </a:tr>
              <a:tr h="500078">
                <a:tc>
                  <a:txBody>
                    <a:bodyPr/>
                    <a:lstStyle/>
                    <a:p>
                      <a:pPr>
                        <a:lnSpc>
                          <a:spcPct val="115000"/>
                        </a:lnSpc>
                        <a:spcBef>
                          <a:spcPts val="1200"/>
                        </a:spcBef>
                        <a:spcAft>
                          <a:spcPts val="1200"/>
                        </a:spcAft>
                      </a:pPr>
                      <a:r>
                        <a:rPr lang="en-IN" sz="1100">
                          <a:effectLst/>
                        </a:rPr>
                        <a:t>Quadratic SVM (Mean Normalization and with PCA)</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IN" sz="1100">
                          <a:effectLst/>
                        </a:rPr>
                        <a:t>99.6%</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IN" sz="1100">
                          <a:effectLst/>
                        </a:rPr>
                        <a:t>0.9992</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3857203502"/>
                  </a:ext>
                </a:extLst>
              </a:tr>
              <a:tr h="500078">
                <a:tc>
                  <a:txBody>
                    <a:bodyPr/>
                    <a:lstStyle/>
                    <a:p>
                      <a:pPr>
                        <a:lnSpc>
                          <a:spcPct val="115000"/>
                        </a:lnSpc>
                        <a:spcBef>
                          <a:spcPts val="1200"/>
                        </a:spcBef>
                        <a:spcAft>
                          <a:spcPts val="1200"/>
                        </a:spcAft>
                      </a:pPr>
                      <a:r>
                        <a:rPr lang="en-IN" sz="1100">
                          <a:effectLst/>
                        </a:rPr>
                        <a:t>Cubic SVM (Mean Normalization and with PCA)</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IN" sz="1100">
                          <a:effectLst/>
                        </a:rPr>
                        <a:t>99.6%</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IN" sz="1100">
                          <a:effectLst/>
                        </a:rPr>
                        <a:t>0.9996</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115232908"/>
                  </a:ext>
                </a:extLst>
              </a:tr>
              <a:tr h="500078">
                <a:tc>
                  <a:txBody>
                    <a:bodyPr/>
                    <a:lstStyle/>
                    <a:p>
                      <a:pPr>
                        <a:lnSpc>
                          <a:spcPct val="115000"/>
                        </a:lnSpc>
                        <a:spcBef>
                          <a:spcPts val="1200"/>
                        </a:spcBef>
                        <a:spcAft>
                          <a:spcPts val="1200"/>
                        </a:spcAft>
                      </a:pPr>
                      <a:r>
                        <a:rPr lang="en-IN" sz="1100">
                          <a:effectLst/>
                        </a:rPr>
                        <a:t>Linear SVM (Mean Normalization with PCA)</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IN" sz="1100">
                          <a:effectLst/>
                        </a:rPr>
                        <a:t>99.3%</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IN" sz="1100">
                          <a:effectLst/>
                        </a:rPr>
                        <a:t>0.9962</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357061570"/>
                  </a:ext>
                </a:extLst>
              </a:tr>
              <a:tr h="517535">
                <a:tc>
                  <a:txBody>
                    <a:bodyPr/>
                    <a:lstStyle/>
                    <a:p>
                      <a:pPr>
                        <a:lnSpc>
                          <a:spcPct val="115000"/>
                        </a:lnSpc>
                        <a:spcBef>
                          <a:spcPts val="1200"/>
                        </a:spcBef>
                        <a:spcAft>
                          <a:spcPts val="1200"/>
                        </a:spcAft>
                      </a:pPr>
                      <a:r>
                        <a:rPr lang="en-IN" sz="1100">
                          <a:effectLst/>
                        </a:rPr>
                        <a:t>KNN (Mean Normalization with PCA)</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IN" sz="1100">
                          <a:effectLst/>
                        </a:rPr>
                        <a:t>99.1%</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IN" sz="1100">
                          <a:effectLst/>
                        </a:rPr>
                        <a:t>1</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402760294"/>
                  </a:ext>
                </a:extLst>
              </a:tr>
              <a:tr h="1202418">
                <a:tc>
                  <a:txBody>
                    <a:bodyPr/>
                    <a:lstStyle/>
                    <a:p>
                      <a:pPr>
                        <a:lnSpc>
                          <a:spcPct val="120000"/>
                        </a:lnSpc>
                        <a:spcBef>
                          <a:spcPts val="600"/>
                        </a:spcBef>
                        <a:spcAft>
                          <a:spcPts val="0"/>
                        </a:spcAft>
                      </a:pPr>
                      <a:r>
                        <a:rPr lang="en-IN" sz="1100">
                          <a:effectLst/>
                        </a:rPr>
                        <a:t>Fine Tree (Mean Normalization with PCA)</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tc>
                  <a:txBody>
                    <a:bodyPr/>
                    <a:lstStyle/>
                    <a:p>
                      <a:pPr>
                        <a:lnSpc>
                          <a:spcPct val="120000"/>
                        </a:lnSpc>
                        <a:spcBef>
                          <a:spcPts val="600"/>
                        </a:spcBef>
                        <a:spcAft>
                          <a:spcPts val="0"/>
                        </a:spcAft>
                      </a:pPr>
                      <a:r>
                        <a:rPr lang="en-IN" sz="1100">
                          <a:effectLst/>
                        </a:rPr>
                        <a:t>94.1%</a:t>
                      </a:r>
                      <a:endParaRPr lang="en-IN" sz="110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tc>
                  <a:txBody>
                    <a:bodyPr/>
                    <a:lstStyle/>
                    <a:p>
                      <a:pPr>
                        <a:lnSpc>
                          <a:spcPct val="115000"/>
                        </a:lnSpc>
                        <a:spcBef>
                          <a:spcPts val="1000"/>
                        </a:spcBef>
                        <a:spcAft>
                          <a:spcPts val="0"/>
                        </a:spcAft>
                      </a:pPr>
                      <a:r>
                        <a:rPr lang="en-IN" sz="1100" dirty="0">
                          <a:effectLst/>
                        </a:rPr>
                        <a:t>0.9658</a:t>
                      </a:r>
                      <a:endParaRPr lang="en-IN" sz="11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3545563023"/>
                  </a:ext>
                </a:extLst>
              </a:tr>
            </a:tbl>
          </a:graphicData>
        </a:graphic>
      </p:graphicFrame>
      <p:sp>
        <p:nvSpPr>
          <p:cNvPr id="5" name="TextBox 4">
            <a:extLst>
              <a:ext uri="{FF2B5EF4-FFF2-40B4-BE49-F238E27FC236}">
                <a16:creationId xmlns:a16="http://schemas.microsoft.com/office/drawing/2014/main" id="{12EAA12F-11CA-4401-A7BD-E4F102F41F1A}"/>
              </a:ext>
            </a:extLst>
          </p:cNvPr>
          <p:cNvSpPr txBox="1"/>
          <p:nvPr/>
        </p:nvSpPr>
        <p:spPr>
          <a:xfrm>
            <a:off x="1798320" y="863600"/>
            <a:ext cx="6888480" cy="369332"/>
          </a:xfrm>
          <a:prstGeom prst="rect">
            <a:avLst/>
          </a:prstGeom>
          <a:noFill/>
        </p:spPr>
        <p:txBody>
          <a:bodyPr wrap="square" rtlCol="0">
            <a:spAutoFit/>
          </a:bodyPr>
          <a:lstStyle/>
          <a:p>
            <a:r>
              <a:rPr lang="en-IN" dirty="0"/>
              <a:t>Comparation of classifiers</a:t>
            </a:r>
          </a:p>
        </p:txBody>
      </p:sp>
    </p:spTree>
    <p:extLst>
      <p:ext uri="{BB962C8B-B14F-4D97-AF65-F5344CB8AC3E}">
        <p14:creationId xmlns:p14="http://schemas.microsoft.com/office/powerpoint/2010/main" val="41543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31B2D-2DAE-43D3-86AA-07C7011876D0}"/>
              </a:ext>
            </a:extLst>
          </p:cNvPr>
          <p:cNvSpPr txBox="1"/>
          <p:nvPr/>
        </p:nvSpPr>
        <p:spPr>
          <a:xfrm>
            <a:off x="599440" y="558800"/>
            <a:ext cx="11206480" cy="4524315"/>
          </a:xfrm>
          <a:prstGeom prst="rect">
            <a:avLst/>
          </a:prstGeom>
          <a:noFill/>
        </p:spPr>
        <p:txBody>
          <a:bodyPr wrap="square" rtlCol="0">
            <a:spAutoFit/>
          </a:bodyPr>
          <a:lstStyle/>
          <a:p>
            <a:r>
              <a:rPr lang="en-IN" b="1" dirty="0"/>
              <a:t>Conclusion</a:t>
            </a:r>
          </a:p>
          <a:p>
            <a:endParaRPr lang="en-IN" b="1" dirty="0"/>
          </a:p>
          <a:p>
            <a:r>
              <a:rPr lang="en-IN" dirty="0"/>
              <a:t>Signal Processing and time series data can lead to engineering features and building machine learning models that predict which activity users are engaged in with 99% accuracy.</a:t>
            </a:r>
          </a:p>
          <a:p>
            <a:endParaRPr lang="en-IN" dirty="0"/>
          </a:p>
          <a:p>
            <a:r>
              <a:rPr lang="en-IN" dirty="0"/>
              <a:t>The model was able to learn which signals correspond to activities like walking or jumping for users.</a:t>
            </a:r>
          </a:p>
          <a:p>
            <a:r>
              <a:rPr lang="en-IN" dirty="0"/>
              <a:t> </a:t>
            </a:r>
          </a:p>
          <a:p>
            <a:r>
              <a:rPr lang="en-IN" dirty="0"/>
              <a:t>We implemented and compared a number of different algorithms and ranked them in order of accuracy and training time.</a:t>
            </a:r>
          </a:p>
          <a:p>
            <a:endParaRPr lang="en-IN" dirty="0"/>
          </a:p>
          <a:p>
            <a:r>
              <a:rPr lang="en-IN" dirty="0"/>
              <a:t>Another aspect of activity recognition and classification that can be noticed is the normalization between the way different individuals perform the same activities. Each person does a particular activity differently due to differences in body size, style, and timing.</a:t>
            </a:r>
          </a:p>
          <a:p>
            <a:endParaRPr lang="en-IN" dirty="0"/>
          </a:p>
          <a:p>
            <a:r>
              <a:rPr lang="en-IN" dirty="0"/>
              <a:t> When Mean Normalization Is done (scaling all features between 0 and 1) we see a better accuracy in SVM. However, it doesn’t have a significant effect in case of ANN.</a:t>
            </a:r>
          </a:p>
        </p:txBody>
      </p:sp>
    </p:spTree>
    <p:extLst>
      <p:ext uri="{BB962C8B-B14F-4D97-AF65-F5344CB8AC3E}">
        <p14:creationId xmlns:p14="http://schemas.microsoft.com/office/powerpoint/2010/main" val="2666553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F0C2-07E0-49AF-A904-BAE781D0BB18}"/>
              </a:ext>
            </a:extLst>
          </p:cNvPr>
          <p:cNvSpPr>
            <a:spLocks noGrp="1"/>
          </p:cNvSpPr>
          <p:nvPr>
            <p:ph type="title"/>
          </p:nvPr>
        </p:nvSpPr>
        <p:spPr/>
        <p:txBody>
          <a:bodyPr/>
          <a:lstStyle/>
          <a:p>
            <a:r>
              <a:rPr lang="en-IN" dirty="0"/>
              <a:t>Goal of the project</a:t>
            </a:r>
          </a:p>
        </p:txBody>
      </p:sp>
      <p:sp>
        <p:nvSpPr>
          <p:cNvPr id="3" name="Content Placeholder 2">
            <a:extLst>
              <a:ext uri="{FF2B5EF4-FFF2-40B4-BE49-F238E27FC236}">
                <a16:creationId xmlns:a16="http://schemas.microsoft.com/office/drawing/2014/main" id="{54AB05A3-F8FB-4C68-AA91-54BF94F9194C}"/>
              </a:ext>
            </a:extLst>
          </p:cNvPr>
          <p:cNvSpPr>
            <a:spLocks noGrp="1"/>
          </p:cNvSpPr>
          <p:nvPr>
            <p:ph idx="1"/>
          </p:nvPr>
        </p:nvSpPr>
        <p:spPr/>
        <p:txBody>
          <a:bodyPr/>
          <a:lstStyle/>
          <a:p>
            <a:r>
              <a:rPr lang="en-IN" dirty="0"/>
              <a:t>To train a classifier in order to predict which activities  a user  is engaging in, based on sensor data collected from devices attached to body parts (limbs and torso).</a:t>
            </a:r>
          </a:p>
          <a:p>
            <a:endParaRPr lang="en-IN" dirty="0"/>
          </a:p>
          <a:p>
            <a:endParaRPr lang="en-IN" dirty="0"/>
          </a:p>
        </p:txBody>
      </p:sp>
      <p:pic>
        <p:nvPicPr>
          <p:cNvPr id="4" name="image5.png">
            <a:extLst>
              <a:ext uri="{FF2B5EF4-FFF2-40B4-BE49-F238E27FC236}">
                <a16:creationId xmlns:a16="http://schemas.microsoft.com/office/drawing/2014/main" id="{15729859-E5C8-4E05-B840-F8C35699F8DF}"/>
              </a:ext>
            </a:extLst>
          </p:cNvPr>
          <p:cNvPicPr/>
          <p:nvPr/>
        </p:nvPicPr>
        <p:blipFill>
          <a:blip r:embed="rId2"/>
          <a:srcRect/>
          <a:stretch>
            <a:fillRect/>
          </a:stretch>
        </p:blipFill>
        <p:spPr>
          <a:xfrm>
            <a:off x="4819897" y="3302494"/>
            <a:ext cx="3640522" cy="3240350"/>
          </a:xfrm>
          <a:prstGeom prst="rect">
            <a:avLst/>
          </a:prstGeom>
          <a:ln/>
        </p:spPr>
      </p:pic>
    </p:spTree>
    <p:extLst>
      <p:ext uri="{BB962C8B-B14F-4D97-AF65-F5344CB8AC3E}">
        <p14:creationId xmlns:p14="http://schemas.microsoft.com/office/powerpoint/2010/main" val="277422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8743-8C68-410C-8246-DAA255554D3D}"/>
              </a:ext>
            </a:extLst>
          </p:cNvPr>
          <p:cNvSpPr>
            <a:spLocks noGrp="1"/>
          </p:cNvSpPr>
          <p:nvPr>
            <p:ph type="title"/>
          </p:nvPr>
        </p:nvSpPr>
        <p:spPr/>
        <p:txBody>
          <a:bodyPr/>
          <a:lstStyle/>
          <a:p>
            <a:r>
              <a:rPr lang="en-IN" dirty="0" err="1"/>
              <a:t>DATASEt</a:t>
            </a:r>
            <a:r>
              <a:rPr lang="en-IN" dirty="0"/>
              <a:t> Information</a:t>
            </a:r>
          </a:p>
        </p:txBody>
      </p:sp>
      <p:sp>
        <p:nvSpPr>
          <p:cNvPr id="3" name="Content Placeholder 2">
            <a:extLst>
              <a:ext uri="{FF2B5EF4-FFF2-40B4-BE49-F238E27FC236}">
                <a16:creationId xmlns:a16="http://schemas.microsoft.com/office/drawing/2014/main" id="{CA2C8C32-D2AA-495C-81B2-31F647107B80}"/>
              </a:ext>
            </a:extLst>
          </p:cNvPr>
          <p:cNvSpPr>
            <a:spLocks noGrp="1"/>
          </p:cNvSpPr>
          <p:nvPr>
            <p:ph idx="1"/>
          </p:nvPr>
        </p:nvSpPr>
        <p:spPr/>
        <p:txBody>
          <a:bodyPr/>
          <a:lstStyle/>
          <a:p>
            <a:pPr lvl="0"/>
            <a:r>
              <a:rPr lang="en-IN" dirty="0"/>
              <a:t>8 users participate in 19 activities. Each of the 5 devices (4 limbs and 1 torso) have 9 sensors (x, y, z accelerometers, x, y, z gyroscopes, and x, y, z magnetometers). The data is collected in 5 second segments with a frequency of 25 Hz for a total of 5 minutes for each activity for each user.</a:t>
            </a:r>
          </a:p>
          <a:p>
            <a:pPr lvl="0"/>
            <a:r>
              <a:rPr lang="en-IN" dirty="0"/>
              <a:t>Hence in each text file (of one segment), there are 5 units x 9 sensors = 45 columns and 5 sec x 25 Hz = 125 rows. Additional 15 columns of data are added which gives the magnitude of each sensor  (magnitude of data of particular sensor). Hence overall, we obtain 125 rows and 60 columns for each segment.</a:t>
            </a:r>
          </a:p>
          <a:p>
            <a:endParaRPr lang="en-IN" dirty="0"/>
          </a:p>
        </p:txBody>
      </p:sp>
    </p:spTree>
    <p:extLst>
      <p:ext uri="{BB962C8B-B14F-4D97-AF65-F5344CB8AC3E}">
        <p14:creationId xmlns:p14="http://schemas.microsoft.com/office/powerpoint/2010/main" val="274263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99AD-12F4-41AF-8743-E0F9290BC7E6}"/>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74714E86-CB23-486A-ADB5-4C366B1C68A3}"/>
              </a:ext>
            </a:extLst>
          </p:cNvPr>
          <p:cNvSpPr>
            <a:spLocks noGrp="1"/>
          </p:cNvSpPr>
          <p:nvPr>
            <p:ph idx="1"/>
          </p:nvPr>
        </p:nvSpPr>
        <p:spPr>
          <a:xfrm>
            <a:off x="2231136" y="2638044"/>
            <a:ext cx="7729728" cy="3656224"/>
          </a:xfrm>
        </p:spPr>
        <p:txBody>
          <a:bodyPr>
            <a:normAutofit fontScale="85000" lnSpcReduction="20000"/>
          </a:bodyPr>
          <a:lstStyle/>
          <a:p>
            <a:r>
              <a:rPr lang="en-IN" sz="2400" b="1" dirty="0">
                <a:solidFill>
                  <a:srgbClr val="7030A0"/>
                </a:solidFill>
              </a:rPr>
              <a:t>Mean, Variance, Skewness, and Kurtosis</a:t>
            </a:r>
          </a:p>
          <a:p>
            <a:pPr marL="0" indent="0">
              <a:buNone/>
            </a:pPr>
            <a:r>
              <a:rPr lang="en-IN" dirty="0"/>
              <a:t>	The distribution of each signal is approximately Normal. This means that we can take the first  four statistical moments for each 5 second segment. By including the four moments, we are helping our models better learn the characteristics of each unique activity.</a:t>
            </a:r>
          </a:p>
          <a:p>
            <a:r>
              <a:rPr lang="en-IN" sz="2400" b="1" dirty="0">
                <a:solidFill>
                  <a:srgbClr val="7030A0"/>
                </a:solidFill>
              </a:rPr>
              <a:t>Autocorrelation</a:t>
            </a:r>
          </a:p>
          <a:p>
            <a:pPr marL="0" indent="0">
              <a:buNone/>
            </a:pPr>
            <a:r>
              <a:rPr lang="en-IN" dirty="0"/>
              <a:t>	First Ten Values of the Autocorrelation are taken.</a:t>
            </a:r>
          </a:p>
          <a:p>
            <a:r>
              <a:rPr lang="en-IN" sz="2400" b="1" dirty="0">
                <a:solidFill>
                  <a:srgbClr val="7030A0"/>
                </a:solidFill>
              </a:rPr>
              <a:t>Maximum five peaks of the Discrete Fourier Transform</a:t>
            </a:r>
          </a:p>
          <a:p>
            <a:pPr marL="0" indent="0">
              <a:buNone/>
            </a:pPr>
            <a:r>
              <a:rPr lang="en-IN" dirty="0"/>
              <a:t>	After taking the DFT of each 5-s signal, the maximum five Fourier peaks are selected so that a total of 300 Fourier peaks are obtained for each segment.</a:t>
            </a:r>
          </a:p>
          <a:p>
            <a:r>
              <a:rPr lang="en-IN" dirty="0"/>
              <a:t>Hence, for each column, Mean, Variance, Kurtosis, Skewness, Autocorrelation (First 10 values) and First Five Peaks of Discrete Fourier Transform are calculated using Fast Fourier Transformation Algorithm. This gives 19 features for each column and hence for 60 columns we obtain,1140 features. (60x19).</a:t>
            </a:r>
          </a:p>
          <a:p>
            <a:endParaRPr lang="en-IN" dirty="0"/>
          </a:p>
        </p:txBody>
      </p:sp>
    </p:spTree>
    <p:extLst>
      <p:ext uri="{BB962C8B-B14F-4D97-AF65-F5344CB8AC3E}">
        <p14:creationId xmlns:p14="http://schemas.microsoft.com/office/powerpoint/2010/main" val="41753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BB03-A4F5-4C56-A30A-3AC0B702694B}"/>
              </a:ext>
            </a:extLst>
          </p:cNvPr>
          <p:cNvSpPr>
            <a:spLocks noGrp="1"/>
          </p:cNvSpPr>
          <p:nvPr>
            <p:ph type="title"/>
          </p:nvPr>
        </p:nvSpPr>
        <p:spPr/>
        <p:txBody>
          <a:bodyPr/>
          <a:lstStyle/>
          <a:p>
            <a:r>
              <a:rPr lang="en-IN" dirty="0"/>
              <a:t>Quadratic SVM</a:t>
            </a:r>
            <a:br>
              <a:rPr lang="en-IN" b="1" dirty="0"/>
            </a:br>
            <a:endParaRPr lang="en-IN" dirty="0"/>
          </a:p>
        </p:txBody>
      </p:sp>
      <p:sp>
        <p:nvSpPr>
          <p:cNvPr id="3" name="Content Placeholder 2">
            <a:extLst>
              <a:ext uri="{FF2B5EF4-FFF2-40B4-BE49-F238E27FC236}">
                <a16:creationId xmlns:a16="http://schemas.microsoft.com/office/drawing/2014/main" id="{213FDF2C-E354-4C40-BC0B-C74722F6F4FA}"/>
              </a:ext>
            </a:extLst>
          </p:cNvPr>
          <p:cNvSpPr>
            <a:spLocks noGrp="1"/>
          </p:cNvSpPr>
          <p:nvPr>
            <p:ph idx="1"/>
          </p:nvPr>
        </p:nvSpPr>
        <p:spPr/>
        <p:txBody>
          <a:bodyPr>
            <a:normAutofit lnSpcReduction="10000"/>
          </a:bodyPr>
          <a:lstStyle/>
          <a:p>
            <a:r>
              <a:rPr lang="en-IN" dirty="0"/>
              <a:t>Support Vector Machine Model gives a better accuracy when we apply feature Normalization. With Feature Normalization (Normalizing all features in the scale between 0-1), we get an accuracy of 99.7%. On Applying PCA (reducing the dimension to 30 from 1140), the accuracy is dropped to 99.6%. The drop-in accuracy is insignificant when the training time is considered, which reduces immensely on applying PCA.</a:t>
            </a:r>
          </a:p>
          <a:p>
            <a:r>
              <a:rPr lang="en-IN" dirty="0"/>
              <a:t>Without Feature Normalization, we get an accuracy of 99.7 % when we train the entire features. But the accuracy drops to 99% after applying PCA.</a:t>
            </a:r>
          </a:p>
          <a:p>
            <a:r>
              <a:rPr lang="en-IN" b="1" dirty="0"/>
              <a:t>Quadratic SVM f1-Score=0.9992;</a:t>
            </a:r>
            <a:endParaRPr lang="en-IN" dirty="0"/>
          </a:p>
          <a:p>
            <a:r>
              <a:rPr lang="en-IN" b="1" dirty="0"/>
              <a:t>Accuracy=99.6%;</a:t>
            </a:r>
          </a:p>
        </p:txBody>
      </p:sp>
    </p:spTree>
    <p:extLst>
      <p:ext uri="{BB962C8B-B14F-4D97-AF65-F5344CB8AC3E}">
        <p14:creationId xmlns:p14="http://schemas.microsoft.com/office/powerpoint/2010/main" val="407418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911E-1283-4F56-9AE5-A68288875AA2}"/>
              </a:ext>
            </a:extLst>
          </p:cNvPr>
          <p:cNvSpPr>
            <a:spLocks noGrp="1"/>
          </p:cNvSpPr>
          <p:nvPr>
            <p:ph type="title"/>
          </p:nvPr>
        </p:nvSpPr>
        <p:spPr/>
        <p:txBody>
          <a:bodyPr/>
          <a:lstStyle/>
          <a:p>
            <a:r>
              <a:rPr lang="en-IN" dirty="0"/>
              <a:t>Confusion Matrix of Quadratic </a:t>
            </a:r>
            <a:r>
              <a:rPr lang="en-IN" dirty="0" err="1"/>
              <a:t>svm</a:t>
            </a:r>
            <a:endParaRPr lang="en-IN" dirty="0"/>
          </a:p>
        </p:txBody>
      </p:sp>
      <p:pic>
        <p:nvPicPr>
          <p:cNvPr id="4" name="image11.png">
            <a:extLst>
              <a:ext uri="{FF2B5EF4-FFF2-40B4-BE49-F238E27FC236}">
                <a16:creationId xmlns:a16="http://schemas.microsoft.com/office/drawing/2014/main" id="{00623F36-786B-4A95-8416-67E3FCA60C78}"/>
              </a:ext>
            </a:extLst>
          </p:cNvPr>
          <p:cNvPicPr>
            <a:picLocks noGrp="1"/>
          </p:cNvPicPr>
          <p:nvPr>
            <p:ph idx="1"/>
          </p:nvPr>
        </p:nvPicPr>
        <p:blipFill>
          <a:blip r:embed="rId2"/>
          <a:srcRect l="15669" r="10867"/>
          <a:stretch>
            <a:fillRect/>
          </a:stretch>
        </p:blipFill>
        <p:spPr>
          <a:xfrm>
            <a:off x="3293616" y="2638425"/>
            <a:ext cx="5131293" cy="3780130"/>
          </a:xfrm>
          <a:prstGeom prst="rect">
            <a:avLst/>
          </a:prstGeom>
          <a:ln/>
        </p:spPr>
      </p:pic>
    </p:spTree>
    <p:extLst>
      <p:ext uri="{BB962C8B-B14F-4D97-AF65-F5344CB8AC3E}">
        <p14:creationId xmlns:p14="http://schemas.microsoft.com/office/powerpoint/2010/main" val="375225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B641A-339A-48B9-A1FF-C3435B307325}"/>
              </a:ext>
            </a:extLst>
          </p:cNvPr>
          <p:cNvSpPr>
            <a:spLocks noGrp="1"/>
          </p:cNvSpPr>
          <p:nvPr>
            <p:ph type="body" idx="1"/>
          </p:nvPr>
        </p:nvSpPr>
        <p:spPr/>
        <p:txBody>
          <a:bodyPr/>
          <a:lstStyle/>
          <a:p>
            <a:r>
              <a:rPr lang="en-IN" b="1" dirty="0"/>
              <a:t> </a:t>
            </a:r>
            <a:r>
              <a:rPr lang="en-IN" b="1" u="sng" dirty="0"/>
              <a:t>ROC Curve for classes 8,19:</a:t>
            </a:r>
            <a:r>
              <a:rPr lang="en-IN" b="1" dirty="0"/>
              <a:t> </a:t>
            </a:r>
            <a:endParaRPr lang="en-IN" dirty="0"/>
          </a:p>
        </p:txBody>
      </p:sp>
      <p:sp>
        <p:nvSpPr>
          <p:cNvPr id="5" name="Text Placeholder 4">
            <a:extLst>
              <a:ext uri="{FF2B5EF4-FFF2-40B4-BE49-F238E27FC236}">
                <a16:creationId xmlns:a16="http://schemas.microsoft.com/office/drawing/2014/main" id="{364D9DA5-C80A-477C-8F1B-6338F33CBBCA}"/>
              </a:ext>
            </a:extLst>
          </p:cNvPr>
          <p:cNvSpPr>
            <a:spLocks noGrp="1"/>
          </p:cNvSpPr>
          <p:nvPr>
            <p:ph type="body" sz="quarter" idx="13"/>
          </p:nvPr>
        </p:nvSpPr>
        <p:spPr/>
        <p:txBody>
          <a:bodyPr/>
          <a:lstStyle/>
          <a:p>
            <a:r>
              <a:rPr lang="en-IN" b="1" u="sng" dirty="0"/>
              <a:t>ROC Curve For classes 2,7:</a:t>
            </a:r>
            <a:r>
              <a:rPr lang="en-IN" dirty="0"/>
              <a:t> </a:t>
            </a:r>
          </a:p>
        </p:txBody>
      </p:sp>
      <p:sp>
        <p:nvSpPr>
          <p:cNvPr id="6" name="Title 5">
            <a:extLst>
              <a:ext uri="{FF2B5EF4-FFF2-40B4-BE49-F238E27FC236}">
                <a16:creationId xmlns:a16="http://schemas.microsoft.com/office/drawing/2014/main" id="{EFF32415-44C6-42DB-B6C1-46B8575FD12A}"/>
              </a:ext>
            </a:extLst>
          </p:cNvPr>
          <p:cNvSpPr>
            <a:spLocks noGrp="1"/>
          </p:cNvSpPr>
          <p:nvPr>
            <p:ph type="title"/>
          </p:nvPr>
        </p:nvSpPr>
        <p:spPr/>
        <p:txBody>
          <a:bodyPr/>
          <a:lstStyle/>
          <a:p>
            <a:r>
              <a:rPr lang="en-IN" dirty="0"/>
              <a:t>ROC Curves of quadratic </a:t>
            </a:r>
            <a:r>
              <a:rPr lang="en-IN" dirty="0" err="1"/>
              <a:t>svm</a:t>
            </a:r>
            <a:endParaRPr lang="en-IN" dirty="0"/>
          </a:p>
        </p:txBody>
      </p:sp>
      <p:pic>
        <p:nvPicPr>
          <p:cNvPr id="7" name="Content Placeholder 6">
            <a:extLst>
              <a:ext uri="{FF2B5EF4-FFF2-40B4-BE49-F238E27FC236}">
                <a16:creationId xmlns:a16="http://schemas.microsoft.com/office/drawing/2014/main" id="{AB7C756C-ADE4-43BD-8EF5-EF1A415384A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669002" y="3143250"/>
            <a:ext cx="3306833" cy="2884688"/>
          </a:xfrm>
          <a:prstGeom prst="rect">
            <a:avLst/>
          </a:prstGeom>
        </p:spPr>
      </p:pic>
      <p:pic>
        <p:nvPicPr>
          <p:cNvPr id="8" name="image6.png">
            <a:extLst>
              <a:ext uri="{FF2B5EF4-FFF2-40B4-BE49-F238E27FC236}">
                <a16:creationId xmlns:a16="http://schemas.microsoft.com/office/drawing/2014/main" id="{0BF0969D-0A79-4E91-8ED4-8FD956892429}"/>
              </a:ext>
            </a:extLst>
          </p:cNvPr>
          <p:cNvPicPr>
            <a:picLocks noGrp="1"/>
          </p:cNvPicPr>
          <p:nvPr>
            <p:ph sz="quarter" idx="4"/>
          </p:nvPr>
        </p:nvPicPr>
        <p:blipFill>
          <a:blip r:embed="rId3"/>
          <a:srcRect/>
          <a:stretch>
            <a:fillRect/>
          </a:stretch>
        </p:blipFill>
        <p:spPr>
          <a:xfrm>
            <a:off x="6489578" y="3143250"/>
            <a:ext cx="3494726" cy="2597150"/>
          </a:xfrm>
          <a:prstGeom prst="rect">
            <a:avLst/>
          </a:prstGeom>
          <a:ln/>
        </p:spPr>
      </p:pic>
    </p:spTree>
    <p:extLst>
      <p:ext uri="{BB962C8B-B14F-4D97-AF65-F5344CB8AC3E}">
        <p14:creationId xmlns:p14="http://schemas.microsoft.com/office/powerpoint/2010/main" val="394251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81EEA-0C3C-461F-8DEE-226A227EB76C}"/>
              </a:ext>
            </a:extLst>
          </p:cNvPr>
          <p:cNvSpPr txBox="1"/>
          <p:nvPr/>
        </p:nvSpPr>
        <p:spPr>
          <a:xfrm>
            <a:off x="967666" y="798990"/>
            <a:ext cx="9357064" cy="369332"/>
          </a:xfrm>
          <a:prstGeom prst="rect">
            <a:avLst/>
          </a:prstGeom>
          <a:noFill/>
        </p:spPr>
        <p:txBody>
          <a:bodyPr wrap="square" rtlCol="0">
            <a:spAutoFit/>
          </a:bodyPr>
          <a:lstStyle/>
          <a:p>
            <a:r>
              <a:rPr lang="en-IN" b="1" u="sng" dirty="0"/>
              <a:t>ROC curve for classes 1,3,4,5,6,9,10,11,12,13,14,15,16,17,18:</a:t>
            </a:r>
            <a:endParaRPr lang="en-IN" dirty="0"/>
          </a:p>
        </p:txBody>
      </p:sp>
      <p:pic>
        <p:nvPicPr>
          <p:cNvPr id="3" name="image16.png">
            <a:extLst>
              <a:ext uri="{FF2B5EF4-FFF2-40B4-BE49-F238E27FC236}">
                <a16:creationId xmlns:a16="http://schemas.microsoft.com/office/drawing/2014/main" id="{3274A25E-EDA5-464A-AB5A-B02C606A6C58}"/>
              </a:ext>
            </a:extLst>
          </p:cNvPr>
          <p:cNvPicPr/>
          <p:nvPr/>
        </p:nvPicPr>
        <p:blipFill>
          <a:blip r:embed="rId2"/>
          <a:srcRect/>
          <a:stretch>
            <a:fillRect/>
          </a:stretch>
        </p:blipFill>
        <p:spPr>
          <a:xfrm>
            <a:off x="2734323" y="2060652"/>
            <a:ext cx="6063448" cy="3998358"/>
          </a:xfrm>
          <a:prstGeom prst="rect">
            <a:avLst/>
          </a:prstGeom>
          <a:ln/>
        </p:spPr>
      </p:pic>
    </p:spTree>
    <p:extLst>
      <p:ext uri="{BB962C8B-B14F-4D97-AF65-F5344CB8AC3E}">
        <p14:creationId xmlns:p14="http://schemas.microsoft.com/office/powerpoint/2010/main" val="23115702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173</TotalTime>
  <Words>1417</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Gill Sans MT</vt:lpstr>
      <vt:lpstr>Source Sans Pro</vt:lpstr>
      <vt:lpstr>Parcel</vt:lpstr>
      <vt:lpstr>PATTERn RECOGNITION Daily And Sports Activities</vt:lpstr>
      <vt:lpstr>PowerPoint Presentation</vt:lpstr>
      <vt:lpstr>Goal of the project</vt:lpstr>
      <vt:lpstr>DATASEt Information</vt:lpstr>
      <vt:lpstr>Feature extraction</vt:lpstr>
      <vt:lpstr>Quadratic SVM </vt:lpstr>
      <vt:lpstr>Confusion Matrix of Quadratic svm</vt:lpstr>
      <vt:lpstr>ROC Curves of quadratic svm</vt:lpstr>
      <vt:lpstr>PowerPoint Presentation</vt:lpstr>
      <vt:lpstr>Artificial neural networks(ANN)</vt:lpstr>
      <vt:lpstr>PowerPoint Presentation</vt:lpstr>
      <vt:lpstr>PowerPoint Presentation</vt:lpstr>
      <vt:lpstr>PowerPoint Presentation</vt:lpstr>
      <vt:lpstr>KNN (with Mean normalization)</vt:lpstr>
      <vt:lpstr>PowerPoint Presentation</vt:lpstr>
      <vt:lpstr>PowerPoint Presentation</vt:lpstr>
      <vt:lpstr>PowerPoint Presentation</vt:lpstr>
      <vt:lpstr>   Decision Trees (FINE TREE)   </vt:lpstr>
      <vt:lpstr>PowerPoint Presentation</vt:lpstr>
      <vt:lpstr>PowerPoint Presentation</vt:lpstr>
      <vt:lpstr>PowerPoint Presentation</vt:lpstr>
      <vt:lpstr>Cubic SVM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 Daily And Sports Activities</dc:title>
  <dc:creator>Pruthvik Reddy</dc:creator>
  <cp:lastModifiedBy>Pruthvik Reddy</cp:lastModifiedBy>
  <cp:revision>32</cp:revision>
  <dcterms:created xsi:type="dcterms:W3CDTF">2019-12-11T04:02:37Z</dcterms:created>
  <dcterms:modified xsi:type="dcterms:W3CDTF">2019-12-11T06:56:09Z</dcterms:modified>
</cp:coreProperties>
</file>