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1"/>
  </p:notesMasterIdLst>
  <p:handoutMasterIdLst>
    <p:handoutMasterId r:id="rId22"/>
  </p:handoutMasterIdLst>
  <p:sldIdLst>
    <p:sldId id="256" r:id="rId5"/>
    <p:sldId id="257" r:id="rId6"/>
    <p:sldId id="258" r:id="rId7"/>
    <p:sldId id="259" r:id="rId8"/>
    <p:sldId id="265" r:id="rId9"/>
    <p:sldId id="266" r:id="rId10"/>
    <p:sldId id="267" r:id="rId11"/>
    <p:sldId id="268" r:id="rId12"/>
    <p:sldId id="269" r:id="rId13"/>
    <p:sldId id="270" r:id="rId14"/>
    <p:sldId id="271" r:id="rId15"/>
    <p:sldId id="272" r:id="rId16"/>
    <p:sldId id="276"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Classification</a:t>
            </a:r>
            <a:r>
              <a:rPr lang="en-IN" baseline="0" dirty="0"/>
              <a:t>  Accuracy</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4853100393700782E-2"/>
          <c:y val="6.6873088898062927E-2"/>
          <c:w val="0.92795939960629925"/>
          <c:h val="0.83515410708943727"/>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ANN</c:v>
                </c:pt>
                <c:pt idx="1">
                  <c:v>SVM</c:v>
                </c:pt>
                <c:pt idx="2">
                  <c:v>KNN</c:v>
                </c:pt>
                <c:pt idx="3">
                  <c:v>DecisionTree</c:v>
                </c:pt>
              </c:strCache>
            </c:strRef>
          </c:cat>
          <c:val>
            <c:numRef>
              <c:f>Sheet1!$B$2:$B$5</c:f>
              <c:numCache>
                <c:formatCode>General</c:formatCode>
                <c:ptCount val="4"/>
                <c:pt idx="0">
                  <c:v>88.87</c:v>
                </c:pt>
                <c:pt idx="1">
                  <c:v>99.3</c:v>
                </c:pt>
                <c:pt idx="2">
                  <c:v>99.1</c:v>
                </c:pt>
                <c:pt idx="3">
                  <c:v>94.1</c:v>
                </c:pt>
              </c:numCache>
            </c:numRef>
          </c:val>
          <c:extLst>
            <c:ext xmlns:c16="http://schemas.microsoft.com/office/drawing/2014/chart" uri="{C3380CC4-5D6E-409C-BE32-E72D297353CC}">
              <c16:uniqueId val="{00000000-9539-4DCC-A6AF-12A74B9CE19A}"/>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ANN</c:v>
                </c:pt>
                <c:pt idx="1">
                  <c:v>SVM</c:v>
                </c:pt>
                <c:pt idx="2">
                  <c:v>KNN</c:v>
                </c:pt>
                <c:pt idx="3">
                  <c:v>DecisionTree</c:v>
                </c:pt>
              </c:strCache>
            </c:strRef>
          </c:cat>
          <c:val>
            <c:numRef>
              <c:f>Sheet1!$C$2:$C$5</c:f>
              <c:numCache>
                <c:formatCode>General</c:formatCode>
                <c:ptCount val="4"/>
                <c:pt idx="0">
                  <c:v>99.89</c:v>
                </c:pt>
                <c:pt idx="1">
                  <c:v>99.6</c:v>
                </c:pt>
              </c:numCache>
            </c:numRef>
          </c:val>
          <c:extLst>
            <c:ext xmlns:c16="http://schemas.microsoft.com/office/drawing/2014/chart" uri="{C3380CC4-5D6E-409C-BE32-E72D297353CC}">
              <c16:uniqueId val="{00000001-9539-4DCC-A6AF-12A74B9CE19A}"/>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ANN</c:v>
                </c:pt>
                <c:pt idx="1">
                  <c:v>SVM</c:v>
                </c:pt>
                <c:pt idx="2">
                  <c:v>KNN</c:v>
                </c:pt>
                <c:pt idx="3">
                  <c:v>DecisionTree</c:v>
                </c:pt>
              </c:strCache>
            </c:strRef>
          </c:cat>
          <c:val>
            <c:numRef>
              <c:f>Sheet1!$D$2:$D$5</c:f>
              <c:numCache>
                <c:formatCode>General</c:formatCode>
                <c:ptCount val="4"/>
                <c:pt idx="0">
                  <c:v>99.97</c:v>
                </c:pt>
                <c:pt idx="1">
                  <c:v>99.6</c:v>
                </c:pt>
              </c:numCache>
            </c:numRef>
          </c:val>
          <c:extLst>
            <c:ext xmlns:c16="http://schemas.microsoft.com/office/drawing/2014/chart" uri="{C3380CC4-5D6E-409C-BE32-E72D297353CC}">
              <c16:uniqueId val="{00000002-9539-4DCC-A6AF-12A74B9CE19A}"/>
            </c:ext>
          </c:extLst>
        </c:ser>
        <c:ser>
          <c:idx val="3"/>
          <c:order val="3"/>
          <c:tx>
            <c:strRef>
              <c:f>Sheet1!$E$1</c:f>
              <c:strCache>
                <c:ptCount val="1"/>
                <c:pt idx="0">
                  <c:v>Series 4</c:v>
                </c:pt>
              </c:strCache>
            </c:strRef>
          </c:tx>
          <c:spPr>
            <a:solidFill>
              <a:schemeClr val="accent4"/>
            </a:solidFill>
            <a:ln>
              <a:noFill/>
            </a:ln>
            <a:effectLst/>
          </c:spPr>
          <c:invertIfNegative val="0"/>
          <c:cat>
            <c:strRef>
              <c:f>Sheet1!$A$2:$A$5</c:f>
              <c:strCache>
                <c:ptCount val="4"/>
                <c:pt idx="0">
                  <c:v>ANN</c:v>
                </c:pt>
                <c:pt idx="1">
                  <c:v>SVM</c:v>
                </c:pt>
                <c:pt idx="2">
                  <c:v>KNN</c:v>
                </c:pt>
                <c:pt idx="3">
                  <c:v>DecisionTree</c:v>
                </c:pt>
              </c:strCache>
            </c:strRef>
          </c:cat>
          <c:val>
            <c:numRef>
              <c:f>Sheet1!$E$2:$E$5</c:f>
              <c:numCache>
                <c:formatCode>General</c:formatCode>
                <c:ptCount val="4"/>
                <c:pt idx="0">
                  <c:v>99.97</c:v>
                </c:pt>
              </c:numCache>
            </c:numRef>
          </c:val>
          <c:extLst>
            <c:ext xmlns:c16="http://schemas.microsoft.com/office/drawing/2014/chart" uri="{C3380CC4-5D6E-409C-BE32-E72D297353CC}">
              <c16:uniqueId val="{00000003-9539-4DCC-A6AF-12A74B9CE19A}"/>
            </c:ext>
          </c:extLst>
        </c:ser>
        <c:ser>
          <c:idx val="4"/>
          <c:order val="4"/>
          <c:tx>
            <c:strRef>
              <c:f>Sheet1!$F$1</c:f>
              <c:strCache>
                <c:ptCount val="1"/>
                <c:pt idx="0">
                  <c:v>Series 5</c:v>
                </c:pt>
              </c:strCache>
            </c:strRef>
          </c:tx>
          <c:spPr>
            <a:solidFill>
              <a:schemeClr val="accent5"/>
            </a:solidFill>
            <a:ln>
              <a:noFill/>
            </a:ln>
            <a:effectLst/>
          </c:spPr>
          <c:invertIfNegative val="0"/>
          <c:cat>
            <c:strRef>
              <c:f>Sheet1!$A$2:$A$5</c:f>
              <c:strCache>
                <c:ptCount val="4"/>
                <c:pt idx="0">
                  <c:v>ANN</c:v>
                </c:pt>
                <c:pt idx="1">
                  <c:v>SVM</c:v>
                </c:pt>
                <c:pt idx="2">
                  <c:v>KNN</c:v>
                </c:pt>
                <c:pt idx="3">
                  <c:v>DecisionTree</c:v>
                </c:pt>
              </c:strCache>
            </c:strRef>
          </c:cat>
          <c:val>
            <c:numRef>
              <c:f>Sheet1!$F$2:$F$5</c:f>
              <c:numCache>
                <c:formatCode>General</c:formatCode>
                <c:ptCount val="4"/>
                <c:pt idx="0">
                  <c:v>99.98</c:v>
                </c:pt>
              </c:numCache>
            </c:numRef>
          </c:val>
          <c:extLst>
            <c:ext xmlns:c16="http://schemas.microsoft.com/office/drawing/2014/chart" uri="{C3380CC4-5D6E-409C-BE32-E72D297353CC}">
              <c16:uniqueId val="{00000004-9539-4DCC-A6AF-12A74B9CE19A}"/>
            </c:ext>
          </c:extLst>
        </c:ser>
        <c:ser>
          <c:idx val="5"/>
          <c:order val="5"/>
          <c:tx>
            <c:strRef>
              <c:f>Sheet1!$G$1</c:f>
              <c:strCache>
                <c:ptCount val="1"/>
                <c:pt idx="0">
                  <c:v>Series 6</c:v>
                </c:pt>
              </c:strCache>
            </c:strRef>
          </c:tx>
          <c:spPr>
            <a:solidFill>
              <a:schemeClr val="accent6"/>
            </a:solidFill>
            <a:ln>
              <a:noFill/>
            </a:ln>
            <a:effectLst/>
          </c:spPr>
          <c:invertIfNegative val="0"/>
          <c:cat>
            <c:strRef>
              <c:f>Sheet1!$A$2:$A$5</c:f>
              <c:strCache>
                <c:ptCount val="4"/>
                <c:pt idx="0">
                  <c:v>ANN</c:v>
                </c:pt>
                <c:pt idx="1">
                  <c:v>SVM</c:v>
                </c:pt>
                <c:pt idx="2">
                  <c:v>KNN</c:v>
                </c:pt>
                <c:pt idx="3">
                  <c:v>DecisionTree</c:v>
                </c:pt>
              </c:strCache>
            </c:strRef>
          </c:cat>
          <c:val>
            <c:numRef>
              <c:f>Sheet1!$G$2:$G$5</c:f>
              <c:numCache>
                <c:formatCode>General</c:formatCode>
                <c:ptCount val="4"/>
                <c:pt idx="0">
                  <c:v>99.95</c:v>
                </c:pt>
              </c:numCache>
            </c:numRef>
          </c:val>
          <c:extLst>
            <c:ext xmlns:c16="http://schemas.microsoft.com/office/drawing/2014/chart" uri="{C3380CC4-5D6E-409C-BE32-E72D297353CC}">
              <c16:uniqueId val="{00000006-9539-4DCC-A6AF-12A74B9CE19A}"/>
            </c:ext>
          </c:extLst>
        </c:ser>
        <c:dLbls>
          <c:showLegendKey val="0"/>
          <c:showVal val="0"/>
          <c:showCatName val="0"/>
          <c:showSerName val="0"/>
          <c:showPercent val="0"/>
          <c:showBubbleSize val="0"/>
        </c:dLbls>
        <c:gapWidth val="219"/>
        <c:overlap val="-27"/>
        <c:axId val="742553016"/>
        <c:axId val="742553976"/>
      </c:barChart>
      <c:catAx>
        <c:axId val="742553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553976"/>
        <c:crosses val="autoZero"/>
        <c:auto val="1"/>
        <c:lblAlgn val="ctr"/>
        <c:lblOffset val="100"/>
        <c:noMultiLvlLbl val="0"/>
      </c:catAx>
      <c:valAx>
        <c:axId val="742553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2553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E4FA28-26D5-4BDF-9A75-C27596ADE055}" type="datetimeFigureOut">
              <a:rPr lang="en-US" smtClean="0"/>
              <a:t>12/11/2019</a:t>
            </a:fld>
            <a:endParaRPr lang="en-US" dirty="0"/>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507CFE-5866-4B40-8953-42375E9B5DB3}" type="slidenum">
              <a:rPr lang="en-US" smtClean="0"/>
              <a:t>‹#›</a:t>
            </a:fld>
            <a:endParaRPr lang="en-US" dirty="0"/>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E1D6F-8584-4A53-833D-DCA47225B220}" type="datetimeFigureOut">
              <a:rPr lang="en-US" smtClean="0"/>
              <a:t>12/11/2019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3874D-A20A-4B3E-9C12-F524953D5B76}" type="slidenum">
              <a:rPr lang="en-US" smtClean="0"/>
              <a:t>‹#›</a:t>
            </a:fld>
            <a:endParaRPr lang="en-US" dirty="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anchor="b">
            <a:normAutofit/>
          </a:bodyPr>
          <a:lstStyle>
            <a:lvl1pPr algn="l">
              <a:defRPr sz="6600"/>
            </a:lvl1pPr>
          </a:lstStyle>
          <a:p>
            <a:r>
              <a:rPr lang="en-US" noProof="0"/>
              <a:t>Click to edit Master title style</a:t>
            </a:r>
          </a:p>
        </p:txBody>
      </p:sp>
      <p:sp>
        <p:nvSpPr>
          <p:cNvPr id="3" name="Subtitle 2"/>
          <p:cNvSpPr>
            <a:spLocks noGrp="1"/>
          </p:cNvSpPr>
          <p:nvPr>
            <p:ph type="subTitle" idx="1"/>
          </p:nvPr>
        </p:nvSpPr>
        <p:spPr>
          <a:xfrm>
            <a:off x="1777464"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6913821" y="6370429"/>
            <a:ext cx="3500715" cy="309201"/>
          </a:xfrm>
        </p:spPr>
        <p:txBody>
          <a:bodyPr/>
          <a:lstStyle/>
          <a:p>
            <a:fld id="{2D202488-4139-4052-B998-251C9C912739}" type="datetimeFigureOut">
              <a:rPr lang="en-US" noProof="0" smtClean="0"/>
              <a:t>12/11/2019</a:t>
            </a:fld>
            <a:endParaRPr lang="en-US" noProof="0" dirty="0"/>
          </a:p>
        </p:txBody>
      </p:sp>
      <p:sp>
        <p:nvSpPr>
          <p:cNvPr id="5" name="Footer Placeholder 4"/>
          <p:cNvSpPr>
            <a:spLocks noGrp="1"/>
          </p:cNvSpPr>
          <p:nvPr>
            <p:ph type="ftr" sz="quarter" idx="11"/>
          </p:nvPr>
        </p:nvSpPr>
        <p:spPr>
          <a:xfrm>
            <a:off x="1777464" y="6370430"/>
            <a:ext cx="4973915" cy="309201"/>
          </a:xfrm>
        </p:spPr>
        <p:txBody>
          <a:bodyPr/>
          <a:lstStyle/>
          <a:p>
            <a:r>
              <a:rPr lang="en-US" noProof="0" dirty="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7873638" y="5144980"/>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12/11/2019</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a:lstStyle>
            <a:lvl1pPr algn="r">
              <a:defRPr/>
            </a:lvl1pPr>
          </a:lstStyle>
          <a:p>
            <a:fld id="{2D202488-4139-4052-B998-251C9C912739}" type="datetimeFigureOut">
              <a:rPr lang="en-US" noProof="0" smtClean="0"/>
              <a:pPr/>
              <a:t>12/11/2019</a:t>
            </a:fld>
            <a:endParaRPr lang="en-US" noProof="0" dirty="0"/>
          </a:p>
        </p:txBody>
      </p:sp>
      <p:sp>
        <p:nvSpPr>
          <p:cNvPr id="6" name="Footer Placeholder 5"/>
          <p:cNvSpPr>
            <a:spLocks noGrp="1"/>
          </p:cNvSpPr>
          <p:nvPr>
            <p:ph type="ftr" sz="quarter" idx="11"/>
          </p:nvPr>
        </p:nvSpPr>
        <p:spPr>
          <a:xfrm>
            <a:off x="1447382" y="6332578"/>
            <a:ext cx="5541004" cy="320931"/>
          </a:xfrm>
        </p:spPr>
        <p:txBody>
          <a:bodyPr/>
          <a:lstStyle/>
          <a:p>
            <a:r>
              <a:rPr lang="en-US" noProof="0" dirty="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2D202488-4139-4052-B998-251C9C912739}" type="datetimeFigureOut">
              <a:rPr lang="en-US" noProof="0" smtClean="0"/>
              <a:t>12/11/2019</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anchor="b">
            <a:normAutofit/>
          </a:bodyPr>
          <a:lstStyle>
            <a:lvl1pPr algn="l">
              <a:defRPr sz="3600"/>
            </a:lvl1pPr>
          </a:lstStyle>
          <a:p>
            <a:r>
              <a:rPr lang="en-US" noProof="0"/>
              <a:t>Click to edit Master title style</a:t>
            </a:r>
          </a:p>
        </p:txBody>
      </p:sp>
      <p:sp>
        <p:nvSpPr>
          <p:cNvPr id="3" name="Text Placeholder 2"/>
          <p:cNvSpPr>
            <a:spLocks noGrp="1"/>
          </p:cNvSpPr>
          <p:nvPr>
            <p:ph type="body" idx="1"/>
          </p:nvPr>
        </p:nvSpPr>
        <p:spPr>
          <a:xfrm>
            <a:off x="1780777"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2D202488-4139-4052-B998-251C9C912739}" type="datetimeFigureOut">
              <a:rPr lang="en-US" noProof="0" smtClean="0"/>
              <a:t>12/11/2019</a:t>
            </a:fld>
            <a:endParaRPr lang="en-US" noProof="0" dirty="0"/>
          </a:p>
        </p:txBody>
      </p:sp>
      <p:sp>
        <p:nvSpPr>
          <p:cNvPr id="5" name="Footer Placeholder 4"/>
          <p:cNvSpPr>
            <a:spLocks noGrp="1"/>
          </p:cNvSpPr>
          <p:nvPr>
            <p:ph type="ftr" sz="quarter" idx="11"/>
          </p:nvPr>
        </p:nvSpPr>
        <p:spPr/>
        <p:txBody>
          <a:bodyPr/>
          <a:lstStyle/>
          <a:p>
            <a:r>
              <a:rPr lang="en-US" noProof="0" dirty="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58679" y="2168318"/>
            <a:ext cx="4645152" cy="3441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202488-4139-4052-B998-251C9C912739}" type="datetimeFigureOut">
              <a:rPr lang="en-US" noProof="0" smtClean="0"/>
              <a:t>12/11/2019</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52486" y="1954249"/>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2D202488-4139-4052-B998-251C9C912739}" type="datetimeFigureOut">
              <a:rPr lang="en-US" noProof="0" smtClean="0"/>
              <a:t>12/11/2019</a:t>
            </a:fld>
            <a:endParaRPr lang="en-US" noProof="0" dirty="0"/>
          </a:p>
        </p:txBody>
      </p:sp>
      <p:sp>
        <p:nvSpPr>
          <p:cNvPr id="8" name="Footer Placeholder 7"/>
          <p:cNvSpPr>
            <a:spLocks noGrp="1"/>
          </p:cNvSpPr>
          <p:nvPr>
            <p:ph type="ftr" sz="quarter" idx="11"/>
          </p:nvPr>
        </p:nvSpPr>
        <p:spPr/>
        <p:txBody>
          <a:bodyPr/>
          <a:lstStyle/>
          <a:p>
            <a:r>
              <a:rPr lang="en-US" noProof="0" dirty="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12/11/2019</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D202488-4139-4052-B998-251C9C912739}" type="datetimeFigureOut">
              <a:rPr lang="en-US" noProof="0" smtClean="0"/>
              <a:t>12/11/2019</a:t>
            </a:fld>
            <a:endParaRPr lang="en-US" noProof="0" dirty="0"/>
          </a:p>
        </p:txBody>
      </p:sp>
      <p:sp>
        <p:nvSpPr>
          <p:cNvPr id="4" name="Footer Placeholder 3"/>
          <p:cNvSpPr>
            <a:spLocks noGrp="1"/>
          </p:cNvSpPr>
          <p:nvPr>
            <p:ph type="ftr" sz="quarter" idx="11"/>
          </p:nvPr>
        </p:nvSpPr>
        <p:spPr/>
        <p:txBody>
          <a:bodyPr/>
          <a:lstStyle/>
          <a:p>
            <a:r>
              <a:rPr lang="en-US" noProof="0" dirty="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02488-4139-4052-B998-251C9C912739}" type="datetimeFigureOut">
              <a:rPr lang="en-US" noProof="0" smtClean="0"/>
              <a:t>12/11/2019</a:t>
            </a:fld>
            <a:endParaRPr lang="en-US" noProof="0" dirty="0"/>
          </a:p>
        </p:txBody>
      </p:sp>
      <p:sp>
        <p:nvSpPr>
          <p:cNvPr id="3" name="Footer Placeholder 2"/>
          <p:cNvSpPr>
            <a:spLocks noGrp="1"/>
          </p:cNvSpPr>
          <p:nvPr>
            <p:ph type="ftr" sz="quarter" idx="11"/>
          </p:nvPr>
        </p:nvSpPr>
        <p:spPr/>
        <p:txBody>
          <a:bodyPr/>
          <a:lstStyle/>
          <a:p>
            <a:r>
              <a:rPr lang="en-US" noProof="0" dirty="0"/>
              <a:t>Add Footer Here </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290909" y="1645522"/>
            <a:ext cx="3600000" cy="3836725"/>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2D202488-4139-4052-B998-251C9C912739}" type="datetimeFigureOut">
              <a:rPr lang="en-US" noProof="0" smtClean="0"/>
              <a:t>12/11/2019</a:t>
            </a:fld>
            <a:endParaRPr lang="en-US" noProof="0" dirty="0"/>
          </a:p>
        </p:txBody>
      </p:sp>
      <p:sp>
        <p:nvSpPr>
          <p:cNvPr id="6" name="Footer Placeholder 5"/>
          <p:cNvSpPr>
            <a:spLocks noGrp="1"/>
          </p:cNvSpPr>
          <p:nvPr>
            <p:ph type="ftr" sz="quarter" idx="11"/>
          </p:nvPr>
        </p:nvSpPr>
        <p:spPr/>
        <p:txBody>
          <a:bodyPr/>
          <a:lstStyle/>
          <a:p>
            <a:r>
              <a:rPr lang="en-US" noProof="0" dirty="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fld id="{2D202488-4139-4052-B998-251C9C912739}" type="datetimeFigureOut">
              <a:rPr lang="en-US" noProof="0" smtClean="0"/>
              <a:pPr/>
              <a:t>12/11/2019</a:t>
            </a:fld>
            <a:endParaRPr lang="en-US" noProof="0" dirty="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r>
              <a:rPr lang="en-US" noProof="0" dirty="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A56C-7A25-4BD4-AA72-5256E68BE4CB}"/>
              </a:ext>
            </a:extLst>
          </p:cNvPr>
          <p:cNvSpPr>
            <a:spLocks noGrp="1"/>
          </p:cNvSpPr>
          <p:nvPr>
            <p:ph type="ctrTitle"/>
          </p:nvPr>
        </p:nvSpPr>
        <p:spPr>
          <a:xfrm>
            <a:off x="1777464" y="1903729"/>
            <a:ext cx="8637073" cy="1440000"/>
          </a:xfrm>
        </p:spPr>
        <p:txBody>
          <a:bodyPr>
            <a:normAutofit/>
          </a:bodyPr>
          <a:lstStyle/>
          <a:p>
            <a:br>
              <a:rPr lang="en-IN" sz="4000" dirty="0"/>
            </a:br>
            <a:r>
              <a:rPr lang="en-IN" sz="4000" dirty="0"/>
              <a:t>Daily </a:t>
            </a:r>
            <a:r>
              <a:rPr lang="en-IN" sz="4000"/>
              <a:t>AND SPORTS Activities</a:t>
            </a:r>
            <a:endParaRPr lang="en-US" sz="4000" dirty="0"/>
          </a:p>
        </p:txBody>
      </p:sp>
      <p:pic>
        <p:nvPicPr>
          <p:cNvPr id="5" name="Graphic 4" descr="Brain in head icon&#10;">
            <a:extLst>
              <a:ext uri="{FF2B5EF4-FFF2-40B4-BE49-F238E27FC236}">
                <a16:creationId xmlns:a16="http://schemas.microsoft.com/office/drawing/2014/main" id="{D011E263-3212-4780-A140-E652B108BDC5}"/>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107471" y="1989000"/>
            <a:ext cx="1440000" cy="1440000"/>
          </a:xfrm>
          <a:prstGeom prst="rect">
            <a:avLst/>
          </a:prstGeom>
        </p:spPr>
      </p:pic>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a:normAutofit fontScale="62500" lnSpcReduction="20000"/>
          </a:bodyPr>
          <a:lstStyle/>
          <a:p>
            <a:r>
              <a:rPr lang="en-IN" dirty="0"/>
              <a:t>E Pruthvik Reddy-S20170020203</a:t>
            </a:r>
          </a:p>
          <a:p>
            <a:r>
              <a:rPr lang="en-IN" dirty="0"/>
              <a:t>Etta Pavan Kumar-S20170020205</a:t>
            </a:r>
          </a:p>
          <a:p>
            <a:r>
              <a:rPr lang="en-IN" dirty="0"/>
              <a:t>Shubham Raj Gupta-S20170020238</a:t>
            </a:r>
          </a:p>
          <a:p>
            <a:endParaRPr lang="en-US" dirty="0"/>
          </a:p>
        </p:txBody>
      </p:sp>
      <p:sp>
        <p:nvSpPr>
          <p:cNvPr id="4" name="TextBox 3">
            <a:extLst>
              <a:ext uri="{FF2B5EF4-FFF2-40B4-BE49-F238E27FC236}">
                <a16:creationId xmlns:a16="http://schemas.microsoft.com/office/drawing/2014/main" id="{2187917B-C434-43D5-8264-AAA7B5C5536E}"/>
              </a:ext>
            </a:extLst>
          </p:cNvPr>
          <p:cNvSpPr txBox="1"/>
          <p:nvPr/>
        </p:nvSpPr>
        <p:spPr>
          <a:xfrm>
            <a:off x="1777463" y="2098964"/>
            <a:ext cx="5340309" cy="707886"/>
          </a:xfrm>
          <a:prstGeom prst="rect">
            <a:avLst/>
          </a:prstGeom>
          <a:noFill/>
        </p:spPr>
        <p:txBody>
          <a:bodyPr wrap="square" rtlCol="0">
            <a:spAutoFit/>
          </a:bodyPr>
          <a:lstStyle/>
          <a:p>
            <a:r>
              <a:rPr lang="en-IN" sz="4000" dirty="0">
                <a:solidFill>
                  <a:schemeClr val="accent1">
                    <a:lumMod val="60000"/>
                    <a:lumOff val="40000"/>
                  </a:schemeClr>
                </a:solidFill>
              </a:rPr>
              <a:t>Pattern Recognition</a:t>
            </a:r>
            <a:endParaRPr lang="en-GB" sz="4000" dirty="0">
              <a:solidFill>
                <a:schemeClr val="accent1">
                  <a:lumMod val="60000"/>
                  <a:lumOff val="40000"/>
                </a:schemeClr>
              </a:solidFill>
            </a:endParaRPr>
          </a:p>
        </p:txBody>
      </p:sp>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7.png">
            <a:extLst>
              <a:ext uri="{FF2B5EF4-FFF2-40B4-BE49-F238E27FC236}">
                <a16:creationId xmlns:a16="http://schemas.microsoft.com/office/drawing/2014/main" id="{ADDCB496-F65E-4DCB-BD4A-718CA0344BD2}"/>
              </a:ext>
            </a:extLst>
          </p:cNvPr>
          <p:cNvPicPr/>
          <p:nvPr/>
        </p:nvPicPr>
        <p:blipFill rotWithShape="1">
          <a:blip r:embed="rId2"/>
          <a:srcRect l="1801" r="5578"/>
          <a:stretch/>
        </p:blipFill>
        <p:spPr>
          <a:xfrm>
            <a:off x="554181" y="125550"/>
            <a:ext cx="5310909" cy="5410200"/>
          </a:xfrm>
          <a:prstGeom prst="rect">
            <a:avLst/>
          </a:prstGeom>
          <a:ln/>
        </p:spPr>
      </p:pic>
      <p:pic>
        <p:nvPicPr>
          <p:cNvPr id="3" name="image14.png">
            <a:extLst>
              <a:ext uri="{FF2B5EF4-FFF2-40B4-BE49-F238E27FC236}">
                <a16:creationId xmlns:a16="http://schemas.microsoft.com/office/drawing/2014/main" id="{2735E8F5-B20F-412F-80F5-8FAE74373636}"/>
              </a:ext>
            </a:extLst>
          </p:cNvPr>
          <p:cNvPicPr/>
          <p:nvPr/>
        </p:nvPicPr>
        <p:blipFill>
          <a:blip r:embed="rId3"/>
          <a:srcRect/>
          <a:stretch>
            <a:fillRect/>
          </a:stretch>
        </p:blipFill>
        <p:spPr>
          <a:xfrm>
            <a:off x="6210796" y="125550"/>
            <a:ext cx="5565568" cy="5410200"/>
          </a:xfrm>
          <a:prstGeom prst="rect">
            <a:avLst/>
          </a:prstGeom>
          <a:ln w="25400">
            <a:noFill/>
            <a:prstDash val="solid"/>
          </a:ln>
        </p:spPr>
      </p:pic>
      <p:sp>
        <p:nvSpPr>
          <p:cNvPr id="4" name="TextBox 3">
            <a:extLst>
              <a:ext uri="{FF2B5EF4-FFF2-40B4-BE49-F238E27FC236}">
                <a16:creationId xmlns:a16="http://schemas.microsoft.com/office/drawing/2014/main" id="{676DCC00-2994-44E4-90C9-11BA759ED5A6}"/>
              </a:ext>
            </a:extLst>
          </p:cNvPr>
          <p:cNvSpPr txBox="1"/>
          <p:nvPr/>
        </p:nvSpPr>
        <p:spPr>
          <a:xfrm>
            <a:off x="1011381" y="5535750"/>
            <a:ext cx="4664364" cy="338554"/>
          </a:xfrm>
          <a:prstGeom prst="rect">
            <a:avLst/>
          </a:prstGeom>
          <a:noFill/>
        </p:spPr>
        <p:txBody>
          <a:bodyPr wrap="square" rtlCol="0">
            <a:spAutoFit/>
          </a:bodyPr>
          <a:lstStyle/>
          <a:p>
            <a:r>
              <a:rPr lang="en-IN" sz="1600" dirty="0"/>
              <a:t>Confusion Matrix for ANN with 20 Hidden Layers</a:t>
            </a:r>
          </a:p>
        </p:txBody>
      </p:sp>
      <p:sp>
        <p:nvSpPr>
          <p:cNvPr id="5" name="TextBox 4">
            <a:extLst>
              <a:ext uri="{FF2B5EF4-FFF2-40B4-BE49-F238E27FC236}">
                <a16:creationId xmlns:a16="http://schemas.microsoft.com/office/drawing/2014/main" id="{B7660A73-68B8-485E-99E3-0B515A0543F7}"/>
              </a:ext>
            </a:extLst>
          </p:cNvPr>
          <p:cNvSpPr txBox="1"/>
          <p:nvPr/>
        </p:nvSpPr>
        <p:spPr>
          <a:xfrm>
            <a:off x="7121236" y="5535749"/>
            <a:ext cx="3546764" cy="369332"/>
          </a:xfrm>
          <a:prstGeom prst="rect">
            <a:avLst/>
          </a:prstGeom>
          <a:noFill/>
        </p:spPr>
        <p:txBody>
          <a:bodyPr wrap="square" rtlCol="0">
            <a:spAutoFit/>
          </a:bodyPr>
          <a:lstStyle/>
          <a:p>
            <a:pPr lvl="2"/>
            <a:r>
              <a:rPr lang="en-IN" dirty="0"/>
              <a:t>ROC curves of ANN</a:t>
            </a:r>
          </a:p>
        </p:txBody>
      </p:sp>
    </p:spTree>
    <p:extLst>
      <p:ext uri="{BB962C8B-B14F-4D97-AF65-F5344CB8AC3E}">
        <p14:creationId xmlns:p14="http://schemas.microsoft.com/office/powerpoint/2010/main" val="92314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7E09278-A054-49CB-B13F-2585169F637F}"/>
              </a:ext>
            </a:extLst>
          </p:cNvPr>
          <p:cNvSpPr>
            <a:spLocks noGrp="1"/>
          </p:cNvSpPr>
          <p:nvPr>
            <p:ph type="body" sz="half" idx="2"/>
          </p:nvPr>
        </p:nvSpPr>
        <p:spPr/>
        <p:txBody>
          <a:bodyPr/>
          <a:lstStyle/>
          <a:p>
            <a:r>
              <a:rPr lang="en-GB" dirty="0"/>
              <a:t>We take the Mean-Normalized Feature Vector here as it gives the best accuracy. We also perform PCA reducing dimensional space to 30 from 1140.</a:t>
            </a:r>
          </a:p>
          <a:p>
            <a:endParaRPr lang="en-GB" dirty="0"/>
          </a:p>
          <a:p>
            <a:pPr marL="742950" lvl="1" indent="-285750">
              <a:buFont typeface="Arial" panose="020B0604020202020204" pitchFamily="34" charset="0"/>
              <a:buChar char="•"/>
            </a:pPr>
            <a:r>
              <a:rPr lang="en-GB" b="1" dirty="0"/>
              <a:t>Accuracy=99.1%</a:t>
            </a:r>
            <a:endParaRPr lang="en-GB" dirty="0"/>
          </a:p>
          <a:p>
            <a:pPr marL="742950" lvl="1" indent="-285750">
              <a:buFont typeface="Arial" panose="020B0604020202020204" pitchFamily="34" charset="0"/>
              <a:buChar char="•"/>
            </a:pPr>
            <a:r>
              <a:rPr lang="en-GB" b="1" dirty="0"/>
              <a:t>F1-Score=1;</a:t>
            </a:r>
            <a:endParaRPr lang="en-GB" dirty="0"/>
          </a:p>
          <a:p>
            <a:endParaRPr lang="en-GB" dirty="0"/>
          </a:p>
        </p:txBody>
      </p:sp>
      <p:sp>
        <p:nvSpPr>
          <p:cNvPr id="4" name="Title 3">
            <a:extLst>
              <a:ext uri="{FF2B5EF4-FFF2-40B4-BE49-F238E27FC236}">
                <a16:creationId xmlns:a16="http://schemas.microsoft.com/office/drawing/2014/main" id="{F29A8D6E-F477-4139-9C4E-68E7FD81F0E0}"/>
              </a:ext>
            </a:extLst>
          </p:cNvPr>
          <p:cNvSpPr>
            <a:spLocks noGrp="1"/>
          </p:cNvSpPr>
          <p:nvPr>
            <p:ph type="title"/>
          </p:nvPr>
        </p:nvSpPr>
        <p:spPr/>
        <p:txBody>
          <a:bodyPr/>
          <a:lstStyle/>
          <a:p>
            <a:r>
              <a:rPr lang="en-US" dirty="0"/>
              <a:t>K-Nearest Neighbor</a:t>
            </a:r>
            <a:br>
              <a:rPr lang="en-US" dirty="0"/>
            </a:br>
            <a:endParaRPr lang="en-GB" dirty="0"/>
          </a:p>
        </p:txBody>
      </p:sp>
      <p:pic>
        <p:nvPicPr>
          <p:cNvPr id="5" name="image13.png">
            <a:extLst>
              <a:ext uri="{FF2B5EF4-FFF2-40B4-BE49-F238E27FC236}">
                <a16:creationId xmlns:a16="http://schemas.microsoft.com/office/drawing/2014/main" id="{382DBFCD-0D17-4679-A6F9-2D9657F75428}"/>
              </a:ext>
            </a:extLst>
          </p:cNvPr>
          <p:cNvPicPr>
            <a:picLocks noGrp="1"/>
          </p:cNvPicPr>
          <p:nvPr>
            <p:ph idx="1"/>
          </p:nvPr>
        </p:nvPicPr>
        <p:blipFill rotWithShape="1">
          <a:blip r:embed="rId2"/>
          <a:srcRect r="6678" b="13907"/>
          <a:stretch/>
        </p:blipFill>
        <p:spPr>
          <a:xfrm>
            <a:off x="6464883" y="1645522"/>
            <a:ext cx="3600000" cy="3714762"/>
          </a:xfrm>
          <a:prstGeom prst="rect">
            <a:avLst/>
          </a:prstGeom>
          <a:ln w="28575">
            <a:noFill/>
          </a:ln>
        </p:spPr>
      </p:pic>
      <p:sp>
        <p:nvSpPr>
          <p:cNvPr id="6" name="TextBox 5">
            <a:extLst>
              <a:ext uri="{FF2B5EF4-FFF2-40B4-BE49-F238E27FC236}">
                <a16:creationId xmlns:a16="http://schemas.microsoft.com/office/drawing/2014/main" id="{FC32FD7F-BC59-420B-8593-843A90631619}"/>
              </a:ext>
            </a:extLst>
          </p:cNvPr>
          <p:cNvSpPr txBox="1"/>
          <p:nvPr/>
        </p:nvSpPr>
        <p:spPr>
          <a:xfrm>
            <a:off x="6736360" y="5351614"/>
            <a:ext cx="3462747" cy="261610"/>
          </a:xfrm>
          <a:prstGeom prst="rect">
            <a:avLst/>
          </a:prstGeom>
          <a:noFill/>
        </p:spPr>
        <p:txBody>
          <a:bodyPr wrap="square" rtlCol="0">
            <a:spAutoFit/>
          </a:bodyPr>
          <a:lstStyle/>
          <a:p>
            <a:r>
              <a:rPr lang="en-GB" sz="1100" dirty="0"/>
              <a:t>Confusion Matrix for KNN-Mean Normalization</a:t>
            </a:r>
          </a:p>
        </p:txBody>
      </p:sp>
    </p:spTree>
    <p:extLst>
      <p:ext uri="{BB962C8B-B14F-4D97-AF65-F5344CB8AC3E}">
        <p14:creationId xmlns:p14="http://schemas.microsoft.com/office/powerpoint/2010/main" val="262988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A7F910-4FA0-4ADC-9747-95BA281E323D}"/>
              </a:ext>
            </a:extLst>
          </p:cNvPr>
          <p:cNvSpPr>
            <a:spLocks noGrp="1"/>
          </p:cNvSpPr>
          <p:nvPr>
            <p:ph type="body" sz="half" idx="2"/>
          </p:nvPr>
        </p:nvSpPr>
        <p:spPr/>
        <p:txBody>
          <a:bodyPr/>
          <a:lstStyle/>
          <a:p>
            <a:r>
              <a:rPr lang="en-IN" dirty="0"/>
              <a:t>We considered the Mean Normalized Feature Space here and Applied PCA, reducing Dimension from 1140 to 30.</a:t>
            </a:r>
            <a:br>
              <a:rPr lang="en-IN" dirty="0"/>
            </a:br>
            <a:r>
              <a:rPr lang="en-IN" dirty="0"/>
              <a:t>                                </a:t>
            </a:r>
          </a:p>
          <a:p>
            <a:pPr marL="742950" lvl="1" indent="-285750">
              <a:buFont typeface="Arial" panose="020B0604020202020204" pitchFamily="34" charset="0"/>
              <a:buChar char="•"/>
            </a:pPr>
            <a:r>
              <a:rPr lang="en-IN" dirty="0"/>
              <a:t> </a:t>
            </a:r>
            <a:r>
              <a:rPr lang="en-IN" b="1" dirty="0"/>
              <a:t>Accuracy:94.1%</a:t>
            </a:r>
          </a:p>
          <a:p>
            <a:pPr marL="742950" lvl="1" indent="-285750">
              <a:buFont typeface="Arial" panose="020B0604020202020204" pitchFamily="34" charset="0"/>
              <a:buChar char="•"/>
            </a:pPr>
            <a:r>
              <a:rPr lang="en-IN" b="1" dirty="0"/>
              <a:t> F1-score=0.9658;</a:t>
            </a:r>
            <a:endParaRPr lang="en-IN" dirty="0"/>
          </a:p>
          <a:p>
            <a:endParaRPr lang="en-GB" dirty="0"/>
          </a:p>
        </p:txBody>
      </p:sp>
      <p:sp>
        <p:nvSpPr>
          <p:cNvPr id="4" name="Title 3">
            <a:extLst>
              <a:ext uri="{FF2B5EF4-FFF2-40B4-BE49-F238E27FC236}">
                <a16:creationId xmlns:a16="http://schemas.microsoft.com/office/drawing/2014/main" id="{EE2A1339-1886-44AB-998A-DC72209E0F0C}"/>
              </a:ext>
            </a:extLst>
          </p:cNvPr>
          <p:cNvSpPr>
            <a:spLocks noGrp="1"/>
          </p:cNvSpPr>
          <p:nvPr>
            <p:ph type="title"/>
          </p:nvPr>
        </p:nvSpPr>
        <p:spPr/>
        <p:txBody>
          <a:bodyPr/>
          <a:lstStyle/>
          <a:p>
            <a:r>
              <a:rPr lang="en-IN" dirty="0"/>
              <a:t>Decision Trees (FINE TREE)</a:t>
            </a:r>
            <a:endParaRPr lang="en-GB" dirty="0"/>
          </a:p>
        </p:txBody>
      </p:sp>
      <p:pic>
        <p:nvPicPr>
          <p:cNvPr id="5" name="image4.png">
            <a:extLst>
              <a:ext uri="{FF2B5EF4-FFF2-40B4-BE49-F238E27FC236}">
                <a16:creationId xmlns:a16="http://schemas.microsoft.com/office/drawing/2014/main" id="{5B021DB9-3CC8-4BF4-8FAE-9C37D0FD11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4529"/>
          <a:stretch>
            <a:fillRect/>
          </a:stretch>
        </p:blipFill>
        <p:spPr bwMode="auto">
          <a:xfrm>
            <a:off x="5932487" y="1661298"/>
            <a:ext cx="4133850" cy="3810041"/>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4E3FC6-CB47-423A-9FA6-9C6E91EFF78D}"/>
              </a:ext>
            </a:extLst>
          </p:cNvPr>
          <p:cNvSpPr txBox="1"/>
          <p:nvPr/>
        </p:nvSpPr>
        <p:spPr>
          <a:xfrm>
            <a:off x="6375633" y="5425645"/>
            <a:ext cx="3600000" cy="646331"/>
          </a:xfrm>
          <a:prstGeom prst="rect">
            <a:avLst/>
          </a:prstGeom>
          <a:noFill/>
        </p:spPr>
        <p:txBody>
          <a:bodyPr wrap="square" rtlCol="0">
            <a:spAutoFit/>
          </a:bodyPr>
          <a:lstStyle/>
          <a:p>
            <a:r>
              <a:rPr lang="en-US" altLang="en-US" dirty="0"/>
              <a:t>Confusion Matrix for Fine Tree:</a:t>
            </a:r>
          </a:p>
          <a:p>
            <a:endParaRPr lang="en-GB" dirty="0"/>
          </a:p>
        </p:txBody>
      </p:sp>
    </p:spTree>
    <p:extLst>
      <p:ext uri="{BB962C8B-B14F-4D97-AF65-F5344CB8AC3E}">
        <p14:creationId xmlns:p14="http://schemas.microsoft.com/office/powerpoint/2010/main" val="1686491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1EE8CA1A-56C3-46F9-9197-2E362161093B}"/>
              </a:ext>
            </a:extLst>
          </p:cNvPr>
          <p:cNvGraphicFramePr/>
          <p:nvPr>
            <p:extLst>
              <p:ext uri="{D42A27DB-BD31-4B8C-83A1-F6EECF244321}">
                <p14:modId xmlns:p14="http://schemas.microsoft.com/office/powerpoint/2010/main" val="1477899164"/>
              </p:ext>
            </p:extLst>
          </p:nvPr>
        </p:nvGraphicFramePr>
        <p:xfrm>
          <a:off x="2152072" y="516467"/>
          <a:ext cx="8128000" cy="52654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52973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731D69B-0CC4-4252-8E2C-DF29F5EB0C36}"/>
              </a:ext>
            </a:extLst>
          </p:cNvPr>
          <p:cNvGraphicFramePr>
            <a:graphicFrameLocks noGrp="1"/>
          </p:cNvGraphicFramePr>
          <p:nvPr>
            <p:ph idx="1"/>
            <p:extLst>
              <p:ext uri="{D42A27DB-BD31-4B8C-83A1-F6EECF244321}">
                <p14:modId xmlns:p14="http://schemas.microsoft.com/office/powerpoint/2010/main" val="3189756902"/>
              </p:ext>
            </p:extLst>
          </p:nvPr>
        </p:nvGraphicFramePr>
        <p:xfrm>
          <a:off x="6965939" y="1645522"/>
          <a:ext cx="4099139" cy="4066664"/>
        </p:xfrm>
        <a:graphic>
          <a:graphicData uri="http://schemas.openxmlformats.org/drawingml/2006/table">
            <a:tbl>
              <a:tblPr firstRow="1" bandRow="1">
                <a:tableStyleId>{BC89EF96-8CEA-46FF-86C4-4CE0E7609802}</a:tableStyleId>
              </a:tblPr>
              <a:tblGrid>
                <a:gridCol w="2119338">
                  <a:extLst>
                    <a:ext uri="{9D8B030D-6E8A-4147-A177-3AD203B41FA5}">
                      <a16:colId xmlns:a16="http://schemas.microsoft.com/office/drawing/2014/main" val="39004248"/>
                    </a:ext>
                  </a:extLst>
                </a:gridCol>
                <a:gridCol w="989901">
                  <a:extLst>
                    <a:ext uri="{9D8B030D-6E8A-4147-A177-3AD203B41FA5}">
                      <a16:colId xmlns:a16="http://schemas.microsoft.com/office/drawing/2014/main" val="555388227"/>
                    </a:ext>
                  </a:extLst>
                </a:gridCol>
                <a:gridCol w="989900">
                  <a:extLst>
                    <a:ext uri="{9D8B030D-6E8A-4147-A177-3AD203B41FA5}">
                      <a16:colId xmlns:a16="http://schemas.microsoft.com/office/drawing/2014/main" val="216117270"/>
                    </a:ext>
                  </a:extLst>
                </a:gridCol>
              </a:tblGrid>
              <a:tr h="580952">
                <a:tc>
                  <a:txBody>
                    <a:bodyPr/>
                    <a:lstStyle/>
                    <a:p>
                      <a:r>
                        <a:rPr lang="en-IN" sz="1400" dirty="0"/>
                        <a:t>Algorithm</a:t>
                      </a:r>
                      <a:endParaRPr lang="en-GB" sz="1400" dirty="0"/>
                    </a:p>
                  </a:txBody>
                  <a:tcPr/>
                </a:tc>
                <a:tc>
                  <a:txBody>
                    <a:bodyPr/>
                    <a:lstStyle/>
                    <a:p>
                      <a:r>
                        <a:rPr lang="en-IN" sz="1400" dirty="0"/>
                        <a:t>Accuracy</a:t>
                      </a:r>
                      <a:endParaRPr lang="en-GB" sz="1400" dirty="0"/>
                    </a:p>
                  </a:txBody>
                  <a:tcPr/>
                </a:tc>
                <a:tc>
                  <a:txBody>
                    <a:bodyPr/>
                    <a:lstStyle/>
                    <a:p>
                      <a:r>
                        <a:rPr lang="en-IN" sz="1400" dirty="0"/>
                        <a:t>F1-Score</a:t>
                      </a:r>
                      <a:endParaRPr lang="en-GB" sz="1400" dirty="0"/>
                    </a:p>
                  </a:txBody>
                  <a:tcPr/>
                </a:tc>
                <a:extLst>
                  <a:ext uri="{0D108BD9-81ED-4DB2-BD59-A6C34878D82A}">
                    <a16:rowId xmlns:a16="http://schemas.microsoft.com/office/drawing/2014/main" val="2836088513"/>
                  </a:ext>
                </a:extLst>
              </a:tr>
              <a:tr h="580952">
                <a:tc>
                  <a:txBody>
                    <a:bodyPr/>
                    <a:lstStyle/>
                    <a:p>
                      <a:pPr>
                        <a:lnSpc>
                          <a:spcPct val="115000"/>
                        </a:lnSpc>
                        <a:spcBef>
                          <a:spcPts val="1200"/>
                        </a:spcBef>
                        <a:spcAft>
                          <a:spcPts val="1200"/>
                        </a:spcAft>
                      </a:pPr>
                      <a:r>
                        <a:rPr lang="en-GB" sz="1100" dirty="0">
                          <a:solidFill>
                            <a:schemeClr val="tx1"/>
                          </a:solidFill>
                          <a:effectLst/>
                          <a:latin typeface="Bahnschrift SemiCondensed" panose="020B0502040204020203" pitchFamily="34" charset="0"/>
                          <a:ea typeface="Open Sans"/>
                          <a:cs typeface="Open Sans"/>
                        </a:rPr>
                        <a:t>ANN (20 Hidden Layers)</a:t>
                      </a:r>
                      <a:endParaRPr lang="en-GB" sz="1100" dirty="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200"/>
                        </a:spcBef>
                        <a:spcAft>
                          <a:spcPts val="1200"/>
                        </a:spcAft>
                      </a:pPr>
                      <a:r>
                        <a:rPr lang="en-GB" sz="1100" dirty="0">
                          <a:solidFill>
                            <a:schemeClr val="tx1"/>
                          </a:solidFill>
                          <a:effectLst/>
                          <a:latin typeface="Bahnschrift SemiCondensed" panose="020B0502040204020203" pitchFamily="34" charset="0"/>
                          <a:ea typeface="Open Sans"/>
                          <a:cs typeface="Open Sans"/>
                        </a:rPr>
                        <a:t>99.97%</a:t>
                      </a:r>
                      <a:endParaRPr lang="en-GB" sz="1100" dirty="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000"/>
                        </a:spcBef>
                        <a:spcAft>
                          <a:spcPts val="0"/>
                        </a:spcAft>
                      </a:pPr>
                      <a:r>
                        <a:rPr lang="en-GB" sz="1100" dirty="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rPr>
                        <a:t>0.9996</a:t>
                      </a:r>
                    </a:p>
                  </a:txBody>
                  <a:tcPr marL="68580" marR="68580" marT="0" marB="0"/>
                </a:tc>
                <a:extLst>
                  <a:ext uri="{0D108BD9-81ED-4DB2-BD59-A6C34878D82A}">
                    <a16:rowId xmlns:a16="http://schemas.microsoft.com/office/drawing/2014/main" val="3829957431"/>
                  </a:ext>
                </a:extLst>
              </a:tr>
              <a:tr h="580952">
                <a:tc>
                  <a:txBody>
                    <a:bodyPr/>
                    <a:lstStyle/>
                    <a:p>
                      <a:pPr>
                        <a:lnSpc>
                          <a:spcPct val="115000"/>
                        </a:lnSpc>
                        <a:spcBef>
                          <a:spcPts val="1200"/>
                        </a:spcBef>
                        <a:spcAft>
                          <a:spcPts val="1200"/>
                        </a:spcAft>
                      </a:pPr>
                      <a:r>
                        <a:rPr lang="en-GB" sz="1100">
                          <a:solidFill>
                            <a:schemeClr val="tx1"/>
                          </a:solidFill>
                          <a:effectLst/>
                          <a:latin typeface="Bahnschrift SemiCondensed" panose="020B0502040204020203" pitchFamily="34" charset="0"/>
                          <a:ea typeface="Open Sans"/>
                          <a:cs typeface="Open Sans"/>
                        </a:rPr>
                        <a:t>Quadratic SVM (Mean Normalization and with PCA)</a:t>
                      </a:r>
                      <a:endParaRPr lang="en-GB" sz="110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200"/>
                        </a:spcBef>
                        <a:spcAft>
                          <a:spcPts val="1200"/>
                        </a:spcAft>
                      </a:pPr>
                      <a:r>
                        <a:rPr lang="en-GB" sz="1100">
                          <a:solidFill>
                            <a:schemeClr val="tx1"/>
                          </a:solidFill>
                          <a:effectLst/>
                          <a:latin typeface="Bahnschrift SemiCondensed" panose="020B0502040204020203" pitchFamily="34" charset="0"/>
                          <a:ea typeface="Open Sans"/>
                          <a:cs typeface="Open Sans"/>
                        </a:rPr>
                        <a:t>99.6%</a:t>
                      </a:r>
                      <a:endParaRPr lang="en-GB" sz="110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000"/>
                        </a:spcBef>
                        <a:spcAft>
                          <a:spcPts val="0"/>
                        </a:spcAft>
                      </a:pPr>
                      <a:r>
                        <a:rPr lang="en-GB" sz="110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rPr>
                        <a:t>0.9992</a:t>
                      </a:r>
                    </a:p>
                  </a:txBody>
                  <a:tcPr marL="68580" marR="68580" marT="0" marB="0"/>
                </a:tc>
                <a:extLst>
                  <a:ext uri="{0D108BD9-81ED-4DB2-BD59-A6C34878D82A}">
                    <a16:rowId xmlns:a16="http://schemas.microsoft.com/office/drawing/2014/main" val="2227356974"/>
                  </a:ext>
                </a:extLst>
              </a:tr>
              <a:tr h="580952">
                <a:tc>
                  <a:txBody>
                    <a:bodyPr/>
                    <a:lstStyle/>
                    <a:p>
                      <a:pPr>
                        <a:lnSpc>
                          <a:spcPct val="115000"/>
                        </a:lnSpc>
                        <a:spcBef>
                          <a:spcPts val="1200"/>
                        </a:spcBef>
                        <a:spcAft>
                          <a:spcPts val="1200"/>
                        </a:spcAft>
                      </a:pPr>
                      <a:r>
                        <a:rPr lang="en-GB" sz="1100" dirty="0">
                          <a:solidFill>
                            <a:schemeClr val="tx1"/>
                          </a:solidFill>
                          <a:effectLst/>
                          <a:latin typeface="Bahnschrift SemiCondensed" panose="020B0502040204020203" pitchFamily="34" charset="0"/>
                          <a:ea typeface="Open Sans"/>
                          <a:cs typeface="Open Sans"/>
                        </a:rPr>
                        <a:t>Cubic SVM (Mean Normalization and with PCA)</a:t>
                      </a:r>
                      <a:endParaRPr lang="en-GB" sz="1100" dirty="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200"/>
                        </a:spcBef>
                        <a:spcAft>
                          <a:spcPts val="1200"/>
                        </a:spcAft>
                      </a:pPr>
                      <a:r>
                        <a:rPr lang="en-GB" sz="1100">
                          <a:solidFill>
                            <a:schemeClr val="tx1"/>
                          </a:solidFill>
                          <a:effectLst/>
                          <a:latin typeface="Bahnschrift SemiCondensed" panose="020B0502040204020203" pitchFamily="34" charset="0"/>
                          <a:ea typeface="Open Sans"/>
                          <a:cs typeface="Open Sans"/>
                        </a:rPr>
                        <a:t>99.6%</a:t>
                      </a:r>
                      <a:endParaRPr lang="en-GB" sz="110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000"/>
                        </a:spcBef>
                        <a:spcAft>
                          <a:spcPts val="0"/>
                        </a:spcAft>
                      </a:pPr>
                      <a:r>
                        <a:rPr lang="en-GB" sz="110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rPr>
                        <a:t>0.9996</a:t>
                      </a:r>
                    </a:p>
                  </a:txBody>
                  <a:tcPr marL="68580" marR="68580" marT="0" marB="0"/>
                </a:tc>
                <a:extLst>
                  <a:ext uri="{0D108BD9-81ED-4DB2-BD59-A6C34878D82A}">
                    <a16:rowId xmlns:a16="http://schemas.microsoft.com/office/drawing/2014/main" val="2005656456"/>
                  </a:ext>
                </a:extLst>
              </a:tr>
              <a:tr h="580952">
                <a:tc>
                  <a:txBody>
                    <a:bodyPr/>
                    <a:lstStyle/>
                    <a:p>
                      <a:pPr>
                        <a:lnSpc>
                          <a:spcPct val="115000"/>
                        </a:lnSpc>
                        <a:spcBef>
                          <a:spcPts val="1200"/>
                        </a:spcBef>
                        <a:spcAft>
                          <a:spcPts val="1200"/>
                        </a:spcAft>
                      </a:pPr>
                      <a:r>
                        <a:rPr lang="en-GB" sz="1100" dirty="0">
                          <a:solidFill>
                            <a:schemeClr val="tx1"/>
                          </a:solidFill>
                          <a:effectLst/>
                          <a:latin typeface="Bahnschrift SemiCondensed" panose="020B0502040204020203" pitchFamily="34" charset="0"/>
                          <a:ea typeface="Open Sans"/>
                          <a:cs typeface="Open Sans"/>
                        </a:rPr>
                        <a:t>Linear SVM (Mean Normalization with PCA)</a:t>
                      </a:r>
                      <a:endParaRPr lang="en-GB" sz="1100" dirty="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200"/>
                        </a:spcBef>
                        <a:spcAft>
                          <a:spcPts val="1200"/>
                        </a:spcAft>
                      </a:pPr>
                      <a:r>
                        <a:rPr lang="en-GB" sz="1100">
                          <a:solidFill>
                            <a:schemeClr val="tx1"/>
                          </a:solidFill>
                          <a:effectLst/>
                          <a:latin typeface="Bahnschrift SemiCondensed" panose="020B0502040204020203" pitchFamily="34" charset="0"/>
                          <a:ea typeface="Open Sans"/>
                          <a:cs typeface="Open Sans"/>
                        </a:rPr>
                        <a:t>99.3%</a:t>
                      </a:r>
                      <a:endParaRPr lang="en-GB" sz="110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000"/>
                        </a:spcBef>
                        <a:spcAft>
                          <a:spcPts val="0"/>
                        </a:spcAft>
                      </a:pPr>
                      <a:r>
                        <a:rPr lang="en-GB" sz="110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rPr>
                        <a:t>0.9962</a:t>
                      </a:r>
                    </a:p>
                  </a:txBody>
                  <a:tcPr marL="68580" marR="68580" marT="0" marB="0"/>
                </a:tc>
                <a:extLst>
                  <a:ext uri="{0D108BD9-81ED-4DB2-BD59-A6C34878D82A}">
                    <a16:rowId xmlns:a16="http://schemas.microsoft.com/office/drawing/2014/main" val="2253855451"/>
                  </a:ext>
                </a:extLst>
              </a:tr>
              <a:tr h="580952">
                <a:tc>
                  <a:txBody>
                    <a:bodyPr/>
                    <a:lstStyle/>
                    <a:p>
                      <a:pPr>
                        <a:lnSpc>
                          <a:spcPct val="115000"/>
                        </a:lnSpc>
                        <a:spcBef>
                          <a:spcPts val="1200"/>
                        </a:spcBef>
                        <a:spcAft>
                          <a:spcPts val="1200"/>
                        </a:spcAft>
                      </a:pPr>
                      <a:r>
                        <a:rPr lang="en-GB" sz="1100">
                          <a:solidFill>
                            <a:schemeClr val="tx1"/>
                          </a:solidFill>
                          <a:effectLst/>
                          <a:latin typeface="Bahnschrift SemiCondensed" panose="020B0502040204020203" pitchFamily="34" charset="0"/>
                          <a:ea typeface="Open Sans"/>
                          <a:cs typeface="Open Sans"/>
                        </a:rPr>
                        <a:t>KNN (Mean Normalization with PCA)</a:t>
                      </a:r>
                      <a:endParaRPr lang="en-GB" sz="110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200"/>
                        </a:spcBef>
                        <a:spcAft>
                          <a:spcPts val="1200"/>
                        </a:spcAft>
                      </a:pPr>
                      <a:r>
                        <a:rPr lang="en-GB" sz="1100">
                          <a:solidFill>
                            <a:schemeClr val="tx1"/>
                          </a:solidFill>
                          <a:effectLst/>
                          <a:latin typeface="Bahnschrift SemiCondensed" panose="020B0502040204020203" pitchFamily="34" charset="0"/>
                          <a:ea typeface="Open Sans"/>
                          <a:cs typeface="Open Sans"/>
                        </a:rPr>
                        <a:t>99.1%</a:t>
                      </a:r>
                      <a:endParaRPr lang="en-GB" sz="110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3500" marR="63500" marT="63500" marB="63500"/>
                </a:tc>
                <a:tc>
                  <a:txBody>
                    <a:bodyPr/>
                    <a:lstStyle/>
                    <a:p>
                      <a:pPr>
                        <a:lnSpc>
                          <a:spcPct val="115000"/>
                        </a:lnSpc>
                        <a:spcBef>
                          <a:spcPts val="1000"/>
                        </a:spcBef>
                        <a:spcAft>
                          <a:spcPts val="0"/>
                        </a:spcAft>
                      </a:pPr>
                      <a:r>
                        <a:rPr lang="en-GB" sz="110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rPr>
                        <a:t>1</a:t>
                      </a:r>
                    </a:p>
                  </a:txBody>
                  <a:tcPr marL="68580" marR="68580" marT="0" marB="0"/>
                </a:tc>
                <a:extLst>
                  <a:ext uri="{0D108BD9-81ED-4DB2-BD59-A6C34878D82A}">
                    <a16:rowId xmlns:a16="http://schemas.microsoft.com/office/drawing/2014/main" val="3118625411"/>
                  </a:ext>
                </a:extLst>
              </a:tr>
              <a:tr h="580952">
                <a:tc>
                  <a:txBody>
                    <a:bodyPr/>
                    <a:lstStyle/>
                    <a:p>
                      <a:pPr>
                        <a:lnSpc>
                          <a:spcPct val="120000"/>
                        </a:lnSpc>
                        <a:spcBef>
                          <a:spcPts val="600"/>
                        </a:spcBef>
                        <a:spcAft>
                          <a:spcPts val="0"/>
                        </a:spcAft>
                      </a:pPr>
                      <a:r>
                        <a:rPr lang="en-GB" sz="1100" dirty="0">
                          <a:solidFill>
                            <a:schemeClr val="tx1"/>
                          </a:solidFill>
                          <a:effectLst/>
                          <a:latin typeface="Bahnschrift SemiCondensed" panose="020B0502040204020203" pitchFamily="34" charset="0"/>
                          <a:ea typeface="Open Sans"/>
                          <a:cs typeface="Open Sans"/>
                        </a:rPr>
                        <a:t>Fine Tree (Mean Normalization with PCA)</a:t>
                      </a:r>
                      <a:endParaRPr lang="en-GB" sz="1100" dirty="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8580" marR="68580" marT="0" marB="0"/>
                </a:tc>
                <a:tc>
                  <a:txBody>
                    <a:bodyPr/>
                    <a:lstStyle/>
                    <a:p>
                      <a:pPr>
                        <a:lnSpc>
                          <a:spcPct val="120000"/>
                        </a:lnSpc>
                        <a:spcBef>
                          <a:spcPts val="600"/>
                        </a:spcBef>
                        <a:spcAft>
                          <a:spcPts val="0"/>
                        </a:spcAft>
                      </a:pPr>
                      <a:r>
                        <a:rPr lang="en-GB" sz="1100" dirty="0">
                          <a:solidFill>
                            <a:schemeClr val="tx1"/>
                          </a:solidFill>
                          <a:effectLst/>
                          <a:latin typeface="Bahnschrift SemiCondensed" panose="020B0502040204020203" pitchFamily="34" charset="0"/>
                          <a:ea typeface="Open Sans"/>
                          <a:cs typeface="Open Sans"/>
                        </a:rPr>
                        <a:t>94.1%</a:t>
                      </a:r>
                      <a:endParaRPr lang="en-GB" sz="1100" dirty="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8580" marR="68580" marT="0" marB="0"/>
                </a:tc>
                <a:tc>
                  <a:txBody>
                    <a:bodyPr/>
                    <a:lstStyle/>
                    <a:p>
                      <a:pPr>
                        <a:lnSpc>
                          <a:spcPct val="115000"/>
                        </a:lnSpc>
                        <a:spcBef>
                          <a:spcPts val="1000"/>
                        </a:spcBef>
                        <a:spcAft>
                          <a:spcPts val="0"/>
                        </a:spcAft>
                      </a:pPr>
                      <a:r>
                        <a:rPr lang="en-GB" sz="1100" dirty="0">
                          <a:solidFill>
                            <a:schemeClr val="tx1"/>
                          </a:solidFill>
                          <a:effectLst/>
                          <a:latin typeface="Bahnschrift SemiCondensed" panose="020B0502040204020203" pitchFamily="34" charset="0"/>
                          <a:ea typeface="Open Sans"/>
                          <a:cs typeface="Open Sans"/>
                        </a:rPr>
                        <a:t>0.9658</a:t>
                      </a:r>
                      <a:endParaRPr lang="en-GB" sz="1100" dirty="0">
                        <a:solidFill>
                          <a:schemeClr val="tx1"/>
                        </a:solidFill>
                        <a:effectLst/>
                        <a:latin typeface="Bahnschrift SemiCondensed" panose="020B0502040204020203" pitchFamily="34" charset="0"/>
                        <a:ea typeface="Source Sans Pro" panose="020B0503030403020204" pitchFamily="34" charset="0"/>
                        <a:cs typeface="Source Sans Pro" panose="020B0503030403020204" pitchFamily="34" charset="0"/>
                      </a:endParaRPr>
                    </a:p>
                  </a:txBody>
                  <a:tcPr marL="68580" marR="68580" marT="0" marB="0"/>
                </a:tc>
                <a:extLst>
                  <a:ext uri="{0D108BD9-81ED-4DB2-BD59-A6C34878D82A}">
                    <a16:rowId xmlns:a16="http://schemas.microsoft.com/office/drawing/2014/main" val="3533016228"/>
                  </a:ext>
                </a:extLst>
              </a:tr>
            </a:tbl>
          </a:graphicData>
        </a:graphic>
      </p:graphicFrame>
      <p:sp>
        <p:nvSpPr>
          <p:cNvPr id="3" name="Text Placeholder 2">
            <a:extLst>
              <a:ext uri="{FF2B5EF4-FFF2-40B4-BE49-F238E27FC236}">
                <a16:creationId xmlns:a16="http://schemas.microsoft.com/office/drawing/2014/main" id="{F94527EC-CBF0-46F7-9FC6-96D9CF4E473F}"/>
              </a:ext>
            </a:extLst>
          </p:cNvPr>
          <p:cNvSpPr>
            <a:spLocks noGrp="1"/>
          </p:cNvSpPr>
          <p:nvPr>
            <p:ph type="body" sz="half" idx="2"/>
          </p:nvPr>
        </p:nvSpPr>
        <p:spPr>
          <a:xfrm>
            <a:off x="897622" y="1645522"/>
            <a:ext cx="6068317" cy="4193216"/>
          </a:xfrm>
        </p:spPr>
        <p:txBody>
          <a:bodyPr>
            <a:normAutofit fontScale="77500" lnSpcReduction="20000"/>
          </a:bodyPr>
          <a:lstStyle/>
          <a:p>
            <a:pPr marL="285750" lvl="0" indent="-285750">
              <a:buFont typeface="Arial" panose="020B0604020202020204" pitchFamily="34" charset="0"/>
              <a:buChar char="•"/>
            </a:pPr>
            <a:r>
              <a:rPr lang="en-IN" dirty="0"/>
              <a:t>For all the Classifiers (except ANN), Mean Normalization is applied to the feature space as it gives a better accuracy than without applying Mean Normalization.</a:t>
            </a:r>
          </a:p>
          <a:p>
            <a:pPr marL="285750" lvl="0" indent="-285750">
              <a:buFont typeface="Arial" panose="020B0604020202020204" pitchFamily="34" charset="0"/>
              <a:buChar char="•"/>
            </a:pPr>
            <a:r>
              <a:rPr lang="en-IN" dirty="0"/>
              <a:t>Artificial Neural Networks gives the best output when both accuracy and Run-Time are considered. Though Quadratic SVM with Mean Normalization gives accuracy on the similar lines, the time taken for it to train is high compared to ANN. KNN with PCA gives 99.1% and without PCA gives 94%. Cubic SVM gives 99.0 with PCA and 99.6% without PCA.</a:t>
            </a:r>
          </a:p>
          <a:p>
            <a:pPr marL="285750" lvl="0" indent="-285750">
              <a:buFont typeface="Arial" panose="020B0604020202020204" pitchFamily="34" charset="0"/>
              <a:buChar char="•"/>
            </a:pPr>
            <a:r>
              <a:rPr lang="en-IN" dirty="0"/>
              <a:t>The Accuracy when PCA enabled is slightly lower than when it is not enabled. But due to very high dimensions, the training time is much more without PCA. Hence, though it reduces Accuracy to a certain extent, we consider the Algorithms with PCA enabled to reduce the training time. </a:t>
            </a:r>
          </a:p>
          <a:p>
            <a:pPr marL="285750" lvl="0" indent="-285750">
              <a:buFont typeface="Arial" panose="020B0604020202020204" pitchFamily="34" charset="0"/>
              <a:buChar char="•"/>
            </a:pPr>
            <a:r>
              <a:rPr lang="en-IN" dirty="0"/>
              <a:t>If we consider the F1-score, KNN gives the highest and best possible F1-score of 1. The F1-score of ANN and SVM are also close to 1, but considering Training time and Accuracy, we would rank the algorithms as:</a:t>
            </a:r>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r>
              <a:rPr lang="en-IN" dirty="0"/>
              <a:t>Though Cubic and Quadratic SVM are giving accuracy, the F1-score of a cubic SVM model is high compared to quadratic SVM and hence, Cubic SVM is considered the better among the two. Linear SVM also gives a high accuracy of 99.3% but its quite low compared to Quadratic and Cubic SVM.</a:t>
            </a:r>
          </a:p>
        </p:txBody>
      </p:sp>
      <p:sp>
        <p:nvSpPr>
          <p:cNvPr id="4" name="Title 3">
            <a:extLst>
              <a:ext uri="{FF2B5EF4-FFF2-40B4-BE49-F238E27FC236}">
                <a16:creationId xmlns:a16="http://schemas.microsoft.com/office/drawing/2014/main" id="{EBECEF3F-17D7-470D-AB7C-A357166E99DA}"/>
              </a:ext>
            </a:extLst>
          </p:cNvPr>
          <p:cNvSpPr>
            <a:spLocks noGrp="1"/>
          </p:cNvSpPr>
          <p:nvPr>
            <p:ph type="title"/>
          </p:nvPr>
        </p:nvSpPr>
        <p:spPr/>
        <p:txBody>
          <a:bodyPr/>
          <a:lstStyle/>
          <a:p>
            <a:r>
              <a:rPr lang="en-IN" dirty="0"/>
              <a:t>Comparing classifiers</a:t>
            </a:r>
            <a:endParaRPr lang="en-GB" dirty="0"/>
          </a:p>
        </p:txBody>
      </p:sp>
      <p:graphicFrame>
        <p:nvGraphicFramePr>
          <p:cNvPr id="8" name="Table 8">
            <a:extLst>
              <a:ext uri="{FF2B5EF4-FFF2-40B4-BE49-F238E27FC236}">
                <a16:creationId xmlns:a16="http://schemas.microsoft.com/office/drawing/2014/main" id="{AE343D9E-D558-4445-BEDC-4BBE3A81FF01}"/>
              </a:ext>
            </a:extLst>
          </p:cNvPr>
          <p:cNvGraphicFramePr>
            <a:graphicFrameLocks noGrp="1"/>
          </p:cNvGraphicFramePr>
          <p:nvPr>
            <p:extLst>
              <p:ext uri="{D42A27DB-BD31-4B8C-83A1-F6EECF244321}">
                <p14:modId xmlns:p14="http://schemas.microsoft.com/office/powerpoint/2010/main" val="3543809713"/>
              </p:ext>
            </p:extLst>
          </p:nvPr>
        </p:nvGraphicFramePr>
        <p:xfrm>
          <a:off x="1369270" y="4496499"/>
          <a:ext cx="5199310" cy="343886"/>
        </p:xfrm>
        <a:graphic>
          <a:graphicData uri="http://schemas.openxmlformats.org/drawingml/2006/table">
            <a:tbl>
              <a:tblPr firstRow="1" bandRow="1">
                <a:tableStyleId>{616DA210-FB5B-4158-B5E0-FEB733F419BA}</a:tableStyleId>
              </a:tblPr>
              <a:tblGrid>
                <a:gridCol w="5199310">
                  <a:extLst>
                    <a:ext uri="{9D8B030D-6E8A-4147-A177-3AD203B41FA5}">
                      <a16:colId xmlns:a16="http://schemas.microsoft.com/office/drawing/2014/main" val="1246061275"/>
                    </a:ext>
                  </a:extLst>
                </a:gridCol>
              </a:tblGrid>
              <a:tr h="343886">
                <a:tc>
                  <a:txBody>
                    <a:bodyPr/>
                    <a:lstStyle/>
                    <a:p>
                      <a:r>
                        <a:rPr lang="en-IN" sz="1200" b="1" i="1" dirty="0"/>
                        <a:t>ANN &gt; KNN &gt; Cubic SVM &gt; Quadratic SVM &gt; Linear SVM &gt; Fine Tree </a:t>
                      </a:r>
                      <a:endParaRPr lang="en-GB" sz="1200" dirty="0"/>
                    </a:p>
                  </a:txBody>
                  <a:tcPr/>
                </a:tc>
                <a:extLst>
                  <a:ext uri="{0D108BD9-81ED-4DB2-BD59-A6C34878D82A}">
                    <a16:rowId xmlns:a16="http://schemas.microsoft.com/office/drawing/2014/main" val="1680484124"/>
                  </a:ext>
                </a:extLst>
              </a:tr>
            </a:tbl>
          </a:graphicData>
        </a:graphic>
      </p:graphicFrame>
    </p:spTree>
    <p:extLst>
      <p:ext uri="{BB962C8B-B14F-4D97-AF65-F5344CB8AC3E}">
        <p14:creationId xmlns:p14="http://schemas.microsoft.com/office/powerpoint/2010/main" val="161337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BAA3-98D3-4B30-8EAF-92F29F8A4A38}"/>
              </a:ext>
            </a:extLst>
          </p:cNvPr>
          <p:cNvSpPr>
            <a:spLocks noGrp="1"/>
          </p:cNvSpPr>
          <p:nvPr>
            <p:ph type="title"/>
          </p:nvPr>
        </p:nvSpPr>
        <p:spPr/>
        <p:txBody>
          <a:bodyPr/>
          <a:lstStyle/>
          <a:p>
            <a:r>
              <a:rPr lang="en-IN" dirty="0"/>
              <a:t>Conclusion</a:t>
            </a:r>
            <a:endParaRPr lang="en-GB" dirty="0"/>
          </a:p>
        </p:txBody>
      </p:sp>
      <p:sp>
        <p:nvSpPr>
          <p:cNvPr id="3" name="Text Placeholder 2">
            <a:extLst>
              <a:ext uri="{FF2B5EF4-FFF2-40B4-BE49-F238E27FC236}">
                <a16:creationId xmlns:a16="http://schemas.microsoft.com/office/drawing/2014/main" id="{2756F1B5-8492-4012-92DD-22F822E78771}"/>
              </a:ext>
            </a:extLst>
          </p:cNvPr>
          <p:cNvSpPr>
            <a:spLocks noGrp="1"/>
          </p:cNvSpPr>
          <p:nvPr>
            <p:ph type="body" sz="quarter" idx="12"/>
          </p:nvPr>
        </p:nvSpPr>
        <p:spPr>
          <a:xfrm>
            <a:off x="595697" y="1828374"/>
            <a:ext cx="9789873" cy="3127927"/>
          </a:xfrm>
        </p:spPr>
        <p:txBody>
          <a:bodyPr>
            <a:normAutofit fontScale="25000" lnSpcReduction="20000"/>
          </a:bodyPr>
          <a:lstStyle/>
          <a:p>
            <a:pPr marL="857250" indent="-857250" algn="l">
              <a:buFont typeface="Arial" panose="020B0604020202020204" pitchFamily="34" charset="0"/>
              <a:buChar char="•"/>
            </a:pPr>
            <a:r>
              <a:rPr lang="en-GB" dirty="0"/>
              <a:t>Signal Processing and time series data can lead to engineering features and building machine learning models that predict which activity users are engaged in with 99% accuracy.</a:t>
            </a:r>
          </a:p>
          <a:p>
            <a:pPr marL="857250" indent="-857250" algn="l">
              <a:buFont typeface="Arial" panose="020B0604020202020204" pitchFamily="34" charset="0"/>
              <a:buChar char="•"/>
            </a:pPr>
            <a:r>
              <a:rPr lang="en-GB" dirty="0"/>
              <a:t>The model was able to learn which signals correspond to activities like walking or jumping for users. </a:t>
            </a:r>
          </a:p>
          <a:p>
            <a:pPr marL="857250" indent="-857250" algn="l">
              <a:buFont typeface="Arial" panose="020B0604020202020204" pitchFamily="34" charset="0"/>
              <a:buChar char="•"/>
            </a:pPr>
            <a:r>
              <a:rPr lang="en-GB" dirty="0"/>
              <a:t>We implemented and compared a number of different algorithms and ranked them in order of accuracy and training time.</a:t>
            </a:r>
          </a:p>
          <a:p>
            <a:pPr marL="857250" indent="-857250" algn="l">
              <a:buFont typeface="Arial" panose="020B0604020202020204" pitchFamily="34" charset="0"/>
              <a:buChar char="•"/>
            </a:pPr>
            <a:r>
              <a:rPr lang="en-GB" dirty="0"/>
              <a:t>Another aspect of activity recognition and classification that can be noticed is the normalization between the way different individuals perform the same activities. Each person does a particular activity differently due to differences in body size, style, and timing.</a:t>
            </a:r>
          </a:p>
          <a:p>
            <a:pPr marL="857250" indent="-857250" algn="l">
              <a:buFont typeface="Arial" panose="020B0604020202020204" pitchFamily="34" charset="0"/>
              <a:buChar char="•"/>
            </a:pPr>
            <a:r>
              <a:rPr lang="en-GB" dirty="0"/>
              <a:t> When Mean Normalization Is done (scaling all features between 0 and 1) we see a better accuracy in SVM. However, it doesn’t have a significant effect in case of ANN.</a:t>
            </a:r>
          </a:p>
        </p:txBody>
      </p:sp>
    </p:spTree>
    <p:extLst>
      <p:ext uri="{BB962C8B-B14F-4D97-AF65-F5344CB8AC3E}">
        <p14:creationId xmlns:p14="http://schemas.microsoft.com/office/powerpoint/2010/main" val="172472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FC54-921F-4FE0-9AB6-CCBAE08B4607}"/>
              </a:ext>
            </a:extLst>
          </p:cNvPr>
          <p:cNvSpPr>
            <a:spLocks noGrp="1"/>
          </p:cNvSpPr>
          <p:nvPr>
            <p:ph type="ctrTitle"/>
          </p:nvPr>
        </p:nvSpPr>
        <p:spPr/>
        <p:txBody>
          <a:bodyPr/>
          <a:lstStyle/>
          <a:p>
            <a:pPr algn="just"/>
            <a:r>
              <a:rPr lang="en-IN" dirty="0"/>
              <a:t>		Thank you</a:t>
            </a:r>
            <a:endParaRPr lang="en-GB" dirty="0"/>
          </a:p>
        </p:txBody>
      </p:sp>
    </p:spTree>
    <p:extLst>
      <p:ext uri="{BB962C8B-B14F-4D97-AF65-F5344CB8AC3E}">
        <p14:creationId xmlns:p14="http://schemas.microsoft.com/office/powerpoint/2010/main" val="302817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IN" dirty="0"/>
              <a:t>Goal of the project</a:t>
            </a:r>
            <a:endParaRPr lang="en-US" dirty="0"/>
          </a:p>
        </p:txBody>
      </p:sp>
      <p:pic>
        <p:nvPicPr>
          <p:cNvPr id="4" name="Graphic 3" descr="Lightbulb icon">
            <a:extLst>
              <a:ext uri="{FF2B5EF4-FFF2-40B4-BE49-F238E27FC236}">
                <a16:creationId xmlns:a16="http://schemas.microsoft.com/office/drawing/2014/main" id="{5E124F8C-3984-4EEC-9BA8-3B255731F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28262" y="206686"/>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r>
              <a:rPr lang="en-IN" dirty="0"/>
              <a:t>To train a classifier in order to predict which activities  a user  is engaging in, based on sensor data collected from devices attached to body parts (limbs and torso).</a:t>
            </a:r>
          </a:p>
          <a:p>
            <a:pPr marL="0" indent="0">
              <a:buNone/>
            </a:pPr>
            <a:endParaRPr lang="en-US" dirty="0"/>
          </a:p>
        </p:txBody>
      </p:sp>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IN" dirty="0" err="1"/>
              <a:t>DATASEt</a:t>
            </a:r>
            <a:r>
              <a:rPr lang="en-IN" dirty="0"/>
              <a:t> Information</a:t>
            </a:r>
            <a:endParaRPr lang="en-US" dirty="0"/>
          </a:p>
        </p:txBody>
      </p:sp>
      <p:pic>
        <p:nvPicPr>
          <p:cNvPr id="5" name="Graphic 4" descr="Man and Woman icon">
            <a:extLst>
              <a:ext uri="{FF2B5EF4-FFF2-40B4-BE49-F238E27FC236}">
                <a16:creationId xmlns:a16="http://schemas.microsoft.com/office/drawing/2014/main" id="{2DED0F48-76A7-437D-9746-E2DF97A1CB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3742" y="216211"/>
            <a:ext cx="1122450" cy="112245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lstStyle/>
          <a:p>
            <a:pPr lvl="0"/>
            <a:r>
              <a:rPr lang="en-IN" dirty="0"/>
              <a:t>8 users participate in 19 activities. Each of the 5 devices (4 limbs and 1 torso) have 9 sensors (x, y, z accelerometers, x, y, z gyroscopes, and x, y, z magnetometers). The data is collected in 5 second segments with a frequency of 25 Hz for a total of 5 minutes for each activity for each user.</a:t>
            </a:r>
          </a:p>
          <a:p>
            <a:pPr lvl="0"/>
            <a:r>
              <a:rPr lang="en-IN" dirty="0"/>
              <a:t>Hence in each text file (of one segment), there are 5 units x 9 sensors = 45 columns and 5 sec x 25 Hz = 125 rows. Additional 15 columns of data are added which gives the magnitude of each sensor  (magnitude of data of particular sensor). Hence overall, we obtain 125 rows and 60 columns for each segment.</a:t>
            </a:r>
          </a:p>
          <a:p>
            <a:pPr lvl="0"/>
            <a:endParaRPr lang="en-US"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a:lstStyle/>
          <a:p>
            <a:r>
              <a:rPr lang="en-IN" dirty="0"/>
              <a:t>Feature extraction</a:t>
            </a:r>
            <a:endParaRPr lang="en-US" dirty="0"/>
          </a:p>
        </p:txBody>
      </p:sp>
      <p:pic>
        <p:nvPicPr>
          <p:cNvPr id="6" name="Graphic 5" descr="Tools icon">
            <a:extLst>
              <a:ext uri="{FF2B5EF4-FFF2-40B4-BE49-F238E27FC236}">
                <a16:creationId xmlns:a16="http://schemas.microsoft.com/office/drawing/2014/main" id="{A0524D64-7C99-4DD6-A26E-C33BE01EC4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84045" y="340011"/>
            <a:ext cx="1044000" cy="1044000"/>
          </a:xfrm>
          <a:prstGeom prst="rect">
            <a:avLst/>
          </a:prstGeom>
        </p:spPr>
      </p:pic>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a:normAutofit fontScale="62500" lnSpcReduction="20000"/>
          </a:bodyPr>
          <a:lstStyle/>
          <a:p>
            <a:r>
              <a:rPr lang="en-IN" sz="2800" b="1" dirty="0">
                <a:solidFill>
                  <a:srgbClr val="7030A0"/>
                </a:solidFill>
              </a:rPr>
              <a:t>Mean, Variance, Skewness, and Kurtosis</a:t>
            </a:r>
          </a:p>
          <a:p>
            <a:pPr marL="0" indent="0">
              <a:buNone/>
            </a:pPr>
            <a:r>
              <a:rPr lang="en-IN" dirty="0"/>
              <a:t>	The distribution of each signal is approximately Normal. This means that we can take the first  four statistical moments for each 5 second segment. By including the four moments, we are helping our models better learn the characteristics of each unique activity.</a:t>
            </a:r>
          </a:p>
          <a:p>
            <a:r>
              <a:rPr lang="en-IN" sz="2800" b="1" dirty="0">
                <a:solidFill>
                  <a:srgbClr val="7030A0"/>
                </a:solidFill>
              </a:rPr>
              <a:t>Autocorrelation</a:t>
            </a:r>
          </a:p>
          <a:p>
            <a:pPr marL="0" indent="0">
              <a:buNone/>
            </a:pPr>
            <a:r>
              <a:rPr lang="en-IN" dirty="0"/>
              <a:t>	First Ten Values of the Autocorrelation are taken.</a:t>
            </a:r>
          </a:p>
          <a:p>
            <a:r>
              <a:rPr lang="en-IN" sz="2800" b="1" dirty="0">
                <a:solidFill>
                  <a:srgbClr val="7030A0"/>
                </a:solidFill>
              </a:rPr>
              <a:t>Maximum five peaks of the Discrete Fourier Transform</a:t>
            </a:r>
          </a:p>
          <a:p>
            <a:pPr marL="0" indent="0">
              <a:buNone/>
            </a:pPr>
            <a:r>
              <a:rPr lang="en-IN" dirty="0"/>
              <a:t>	After taking the DFT of each 5-s signal, the maximum five Fourier peaks are selected so that a total of 300 Fourier peaks are obtained for each segment.</a:t>
            </a:r>
          </a:p>
          <a:p>
            <a:r>
              <a:rPr lang="en-IN" dirty="0"/>
              <a:t>Hence, for each column, Mean, Variance, Kurtosis, Skewness, Autocorrelation (First 10 values) and First Five Peaks of Discrete Fourier Transform are calculated using Fast Fourier Transformation Algorithm. This gives 19 features for each column and hence for 60 columns we obtain,1140 features. (60x19).</a:t>
            </a:r>
          </a:p>
          <a:p>
            <a:pPr lvl="0"/>
            <a:endParaRPr lang="en-US" dirty="0"/>
          </a:p>
        </p:txBody>
      </p:sp>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798974"/>
            <a:ext cx="9610182" cy="601226"/>
          </a:xfrm>
        </p:spPr>
        <p:txBody>
          <a:bodyPr/>
          <a:lstStyle/>
          <a:p>
            <a:r>
              <a:rPr lang="en-US" dirty="0"/>
              <a:t>Classifiers</a:t>
            </a:r>
          </a:p>
        </p:txBody>
      </p:sp>
      <p:pic>
        <p:nvPicPr>
          <p:cNvPr id="7" name="Graphic 6" descr="Gears icon">
            <a:extLst>
              <a:ext uri="{FF2B5EF4-FFF2-40B4-BE49-F238E27FC236}">
                <a16:creationId xmlns:a16="http://schemas.microsoft.com/office/drawing/2014/main" id="{DA9595F8-50AF-4C85-9BC5-B52646E113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904" y="243287"/>
            <a:ext cx="1122450" cy="1122450"/>
          </a:xfrm>
          <a:prstGeom prst="rect">
            <a:avLst/>
          </a:prstGeom>
        </p:spPr>
      </p:pic>
      <p:sp>
        <p:nvSpPr>
          <p:cNvPr id="4" name="Text Placeholder 3">
            <a:extLst>
              <a:ext uri="{FF2B5EF4-FFF2-40B4-BE49-F238E27FC236}">
                <a16:creationId xmlns:a16="http://schemas.microsoft.com/office/drawing/2014/main" id="{4986B87E-83DC-455A-94FE-389658903147}"/>
              </a:ext>
            </a:extLst>
          </p:cNvPr>
          <p:cNvSpPr>
            <a:spLocks noGrp="1"/>
          </p:cNvSpPr>
          <p:nvPr>
            <p:ph type="body" sz="half" idx="2"/>
          </p:nvPr>
        </p:nvSpPr>
        <p:spPr>
          <a:xfrm>
            <a:off x="1290908" y="1645522"/>
            <a:ext cx="9748445" cy="3836725"/>
          </a:xfrm>
        </p:spPr>
        <p:txBody>
          <a:bodyPr/>
          <a:lstStyle/>
          <a:p>
            <a:pPr marL="285750" indent="-285750">
              <a:buFont typeface="Wingdings" panose="05000000000000000000" pitchFamily="2" charset="2"/>
              <a:buChar char="§"/>
            </a:pPr>
            <a:r>
              <a:rPr lang="en-US" sz="1800" dirty="0"/>
              <a:t>SVM</a:t>
            </a:r>
          </a:p>
          <a:p>
            <a:pPr marL="742950" lvl="1" indent="-285750">
              <a:buFont typeface="Wingdings" panose="05000000000000000000" pitchFamily="2" charset="2"/>
              <a:buChar char="Ø"/>
            </a:pPr>
            <a:r>
              <a:rPr lang="en-US" sz="1600" dirty="0"/>
              <a:t>Linear SVM</a:t>
            </a:r>
          </a:p>
          <a:p>
            <a:pPr marL="742950" lvl="1" indent="-285750">
              <a:buFont typeface="Wingdings" panose="05000000000000000000" pitchFamily="2" charset="2"/>
              <a:buChar char="Ø"/>
            </a:pPr>
            <a:r>
              <a:rPr lang="en-US" sz="1600" dirty="0"/>
              <a:t>Quadratic SVM</a:t>
            </a:r>
          </a:p>
          <a:p>
            <a:pPr marL="742950" lvl="1" indent="-285750">
              <a:buFont typeface="Wingdings" panose="05000000000000000000" pitchFamily="2" charset="2"/>
              <a:buChar char="Ø"/>
            </a:pPr>
            <a:r>
              <a:rPr lang="en-US" sz="1600" dirty="0"/>
              <a:t>Cubic SVM</a:t>
            </a:r>
          </a:p>
          <a:p>
            <a:pPr marL="285750" indent="-285750">
              <a:buFont typeface="Wingdings" panose="05000000000000000000" pitchFamily="2" charset="2"/>
              <a:buChar char="§"/>
            </a:pPr>
            <a:r>
              <a:rPr lang="en-US" sz="1800" dirty="0"/>
              <a:t>Artificial Neural Network	</a:t>
            </a:r>
          </a:p>
          <a:p>
            <a:pPr marL="285750" indent="-285750">
              <a:buFont typeface="Wingdings" panose="05000000000000000000" pitchFamily="2" charset="2"/>
              <a:buChar char="§"/>
            </a:pPr>
            <a:r>
              <a:rPr lang="en-US" sz="1800" dirty="0"/>
              <a:t>K-Nearest Neighbor</a:t>
            </a:r>
          </a:p>
          <a:p>
            <a:pPr marL="285750" indent="-285750">
              <a:buFont typeface="Wingdings" panose="05000000000000000000" pitchFamily="2" charset="2"/>
              <a:buChar char="§"/>
            </a:pPr>
            <a:r>
              <a:rPr lang="en-US" sz="1800" dirty="0"/>
              <a:t>Decision Trees </a:t>
            </a:r>
          </a:p>
          <a:p>
            <a:pPr marL="285750" indent="-285750">
              <a:buFont typeface="Wingdings" panose="05000000000000000000" pitchFamily="2" charset="2"/>
              <a:buChar char="§"/>
            </a:pPr>
            <a:endParaRPr lang="en-US" dirty="0"/>
          </a:p>
          <a:p>
            <a:endParaRPr lang="en-US" dirty="0"/>
          </a:p>
        </p:txBody>
      </p:sp>
    </p:spTree>
    <p:extLst>
      <p:ext uri="{BB962C8B-B14F-4D97-AF65-F5344CB8AC3E}">
        <p14:creationId xmlns:p14="http://schemas.microsoft.com/office/powerpoint/2010/main" val="45275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469F66-3111-4551-A58A-44AF13AE8F65}"/>
              </a:ext>
            </a:extLst>
          </p:cNvPr>
          <p:cNvSpPr>
            <a:spLocks noGrp="1"/>
          </p:cNvSpPr>
          <p:nvPr>
            <p:ph type="body" sz="half" idx="2"/>
          </p:nvPr>
        </p:nvSpPr>
        <p:spPr/>
        <p:txBody>
          <a:bodyPr/>
          <a:lstStyle/>
          <a:p>
            <a:r>
              <a:rPr lang="en-IN" dirty="0"/>
              <a:t>Mean </a:t>
            </a:r>
            <a:r>
              <a:rPr lang="en-GB" dirty="0"/>
              <a:t>Normalization is applied to the feature Space and then fed to Classification Learner with 30         Principal Components.</a:t>
            </a:r>
          </a:p>
          <a:p>
            <a:endParaRPr lang="en-GB" dirty="0"/>
          </a:p>
          <a:p>
            <a:pPr marL="628650" lvl="1" indent="-171450">
              <a:buFont typeface="Arial" panose="020B0604020202020204" pitchFamily="34" charset="0"/>
              <a:buChar char="•"/>
            </a:pPr>
            <a:r>
              <a:rPr lang="en-GB" sz="1600" dirty="0"/>
              <a:t>Accuracy: 99.3%;</a:t>
            </a:r>
          </a:p>
          <a:p>
            <a:pPr marL="628650" lvl="1" indent="-171450">
              <a:buFont typeface="Arial" panose="020B0604020202020204" pitchFamily="34" charset="0"/>
              <a:buChar char="•"/>
            </a:pPr>
            <a:r>
              <a:rPr lang="en-GB" sz="1600" dirty="0"/>
              <a:t>F1-Score: 0.9962;</a:t>
            </a:r>
            <a:r>
              <a:rPr lang="en-GB" b="1" dirty="0"/>
              <a:t>	</a:t>
            </a:r>
            <a:endParaRPr lang="en-GB" dirty="0"/>
          </a:p>
          <a:p>
            <a:endParaRPr lang="en-GB" dirty="0"/>
          </a:p>
        </p:txBody>
      </p:sp>
      <p:sp>
        <p:nvSpPr>
          <p:cNvPr id="4" name="Title 3">
            <a:extLst>
              <a:ext uri="{FF2B5EF4-FFF2-40B4-BE49-F238E27FC236}">
                <a16:creationId xmlns:a16="http://schemas.microsoft.com/office/drawing/2014/main" id="{A0BA2D0C-E517-47B5-AD13-17E258632F76}"/>
              </a:ext>
            </a:extLst>
          </p:cNvPr>
          <p:cNvSpPr>
            <a:spLocks noGrp="1"/>
          </p:cNvSpPr>
          <p:nvPr>
            <p:ph type="title"/>
          </p:nvPr>
        </p:nvSpPr>
        <p:spPr/>
        <p:txBody>
          <a:bodyPr/>
          <a:lstStyle/>
          <a:p>
            <a:r>
              <a:rPr lang="en-IN" dirty="0"/>
              <a:t>Linear </a:t>
            </a:r>
            <a:r>
              <a:rPr lang="en-IN" dirty="0" err="1"/>
              <a:t>svm</a:t>
            </a:r>
            <a:endParaRPr lang="en-GB" dirty="0"/>
          </a:p>
        </p:txBody>
      </p:sp>
      <p:pic>
        <p:nvPicPr>
          <p:cNvPr id="5" name="Content Placeholder 4">
            <a:extLst>
              <a:ext uri="{FF2B5EF4-FFF2-40B4-BE49-F238E27FC236}">
                <a16:creationId xmlns:a16="http://schemas.microsoft.com/office/drawing/2014/main" id="{1315EA12-D7D3-4C89-B081-1985CDDE0F79}"/>
              </a:ext>
            </a:extLst>
          </p:cNvPr>
          <p:cNvPicPr>
            <a:picLocks noGrp="1"/>
          </p:cNvPicPr>
          <p:nvPr>
            <p:ph idx="1"/>
          </p:nvPr>
        </p:nvPicPr>
        <p:blipFill rotWithShape="1">
          <a:blip r:embed="rId2">
            <a:extLst>
              <a:ext uri="{28A0092B-C50C-407E-A947-70E740481C1C}">
                <a14:useLocalDpi xmlns:a14="http://schemas.microsoft.com/office/drawing/2010/main" val="0"/>
              </a:ext>
            </a:extLst>
          </a:blip>
          <a:srcRect r="10777"/>
          <a:stretch/>
        </p:blipFill>
        <p:spPr bwMode="auto">
          <a:xfrm>
            <a:off x="6168680" y="1524000"/>
            <a:ext cx="3827720" cy="3810000"/>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xmln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6C34F45-9E82-435C-B3A6-DB8838DF5740}"/>
              </a:ext>
            </a:extLst>
          </p:cNvPr>
          <p:cNvSpPr txBox="1"/>
          <p:nvPr/>
        </p:nvSpPr>
        <p:spPr>
          <a:xfrm>
            <a:off x="6022109" y="5482247"/>
            <a:ext cx="4128655" cy="338554"/>
          </a:xfrm>
          <a:prstGeom prst="rect">
            <a:avLst/>
          </a:prstGeom>
          <a:noFill/>
        </p:spPr>
        <p:txBody>
          <a:bodyPr wrap="square" rtlCol="0">
            <a:spAutoFit/>
          </a:bodyPr>
          <a:lstStyle/>
          <a:p>
            <a:pPr lvl="1"/>
            <a:r>
              <a:rPr lang="en-GB" sz="1600" b="1" u="sng" dirty="0"/>
              <a:t>Confusion Matrix for Linear SVM</a:t>
            </a:r>
            <a:endParaRPr lang="en-GB" sz="1600" dirty="0"/>
          </a:p>
        </p:txBody>
      </p:sp>
    </p:spTree>
    <p:extLst>
      <p:ext uri="{BB962C8B-B14F-4D97-AF65-F5344CB8AC3E}">
        <p14:creationId xmlns:p14="http://schemas.microsoft.com/office/powerpoint/2010/main" val="71063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EDF917-4D51-4279-87FB-092892A14ED3}"/>
              </a:ext>
            </a:extLst>
          </p:cNvPr>
          <p:cNvSpPr>
            <a:spLocks noGrp="1"/>
          </p:cNvSpPr>
          <p:nvPr>
            <p:ph type="body" sz="half" idx="2"/>
          </p:nvPr>
        </p:nvSpPr>
        <p:spPr>
          <a:xfrm>
            <a:off x="1290909" y="1645522"/>
            <a:ext cx="5451636" cy="3836725"/>
          </a:xfrm>
        </p:spPr>
        <p:txBody>
          <a:bodyPr>
            <a:normAutofit/>
          </a:bodyPr>
          <a:lstStyle/>
          <a:p>
            <a:pPr marL="285750" indent="-285750">
              <a:buFont typeface="Wingdings" panose="05000000000000000000" pitchFamily="2" charset="2"/>
              <a:buChar char="§"/>
            </a:pPr>
            <a:r>
              <a:rPr lang="en-IN" sz="1400" dirty="0"/>
              <a:t>Support Vector Machine Model gives a better accuracy when we apply feature Normalization. With Feature Normalization (Normalizing all features in the scale between 0-1), we get an accuracy of 99.7%. On Applying PCA (reducing the dimension to 30 from 1140), the accuracy is dropped to 99.6%. The drop-in accuracy is insignificant when the training time is considered, which reduces immensely on applying PCA.</a:t>
            </a:r>
          </a:p>
          <a:p>
            <a:pPr marL="285750" indent="-285750">
              <a:buFont typeface="Wingdings" panose="05000000000000000000" pitchFamily="2" charset="2"/>
              <a:buChar char="§"/>
            </a:pPr>
            <a:r>
              <a:rPr lang="en-IN" sz="1400" dirty="0"/>
              <a:t>Without Feature Normalization, we get an accuracy of 99.7 % when we train the entire features. But the accuracy drops to 99% after applying PCA</a:t>
            </a:r>
            <a:r>
              <a:rPr lang="en-IN" dirty="0"/>
              <a:t>.</a:t>
            </a:r>
          </a:p>
          <a:p>
            <a:pPr marL="742950" lvl="1" indent="-285750">
              <a:buFont typeface="Arial" panose="020B0604020202020204" pitchFamily="34" charset="0"/>
              <a:buChar char="•"/>
            </a:pPr>
            <a:r>
              <a:rPr lang="en-IN" sz="1200" b="1" dirty="0"/>
              <a:t>f1-Score=0.9992;</a:t>
            </a:r>
            <a:endParaRPr lang="en-IN" sz="1200" dirty="0"/>
          </a:p>
          <a:p>
            <a:pPr marL="742950" lvl="1" indent="-285750">
              <a:buFont typeface="Arial" panose="020B0604020202020204" pitchFamily="34" charset="0"/>
              <a:buChar char="•"/>
            </a:pPr>
            <a:r>
              <a:rPr lang="en-IN" sz="1200" b="1" dirty="0"/>
              <a:t>Accuracy=99.6%;</a:t>
            </a:r>
          </a:p>
          <a:p>
            <a:endParaRPr lang="en-GB" dirty="0"/>
          </a:p>
        </p:txBody>
      </p:sp>
      <p:sp>
        <p:nvSpPr>
          <p:cNvPr id="4" name="Title 3">
            <a:extLst>
              <a:ext uri="{FF2B5EF4-FFF2-40B4-BE49-F238E27FC236}">
                <a16:creationId xmlns:a16="http://schemas.microsoft.com/office/drawing/2014/main" id="{E37F2A1C-B3E4-40FC-A355-50B3A2DD2327}"/>
              </a:ext>
            </a:extLst>
          </p:cNvPr>
          <p:cNvSpPr>
            <a:spLocks noGrp="1"/>
          </p:cNvSpPr>
          <p:nvPr>
            <p:ph type="title"/>
          </p:nvPr>
        </p:nvSpPr>
        <p:spPr/>
        <p:txBody>
          <a:bodyPr/>
          <a:lstStyle/>
          <a:p>
            <a:r>
              <a:rPr lang="en-IN" dirty="0"/>
              <a:t>Quadratic </a:t>
            </a:r>
            <a:r>
              <a:rPr lang="en-IN" dirty="0" err="1"/>
              <a:t>svm</a:t>
            </a:r>
            <a:endParaRPr lang="en-GB" dirty="0"/>
          </a:p>
        </p:txBody>
      </p:sp>
      <p:pic>
        <p:nvPicPr>
          <p:cNvPr id="5" name="image11.png">
            <a:extLst>
              <a:ext uri="{FF2B5EF4-FFF2-40B4-BE49-F238E27FC236}">
                <a16:creationId xmlns:a16="http://schemas.microsoft.com/office/drawing/2014/main" id="{031EF4B9-7F0F-4F90-8168-8CC6A67DCD7B}"/>
              </a:ext>
            </a:extLst>
          </p:cNvPr>
          <p:cNvPicPr>
            <a:picLocks noGrp="1"/>
          </p:cNvPicPr>
          <p:nvPr>
            <p:ph idx="1"/>
          </p:nvPr>
        </p:nvPicPr>
        <p:blipFill>
          <a:blip r:embed="rId2"/>
          <a:srcRect l="15669" r="10867"/>
          <a:stretch>
            <a:fillRect/>
          </a:stretch>
        </p:blipFill>
        <p:spPr>
          <a:xfrm>
            <a:off x="7069704" y="1645522"/>
            <a:ext cx="3743634" cy="3790950"/>
          </a:xfrm>
          <a:prstGeom prst="rect">
            <a:avLst/>
          </a:prstGeom>
          <a:ln/>
        </p:spPr>
      </p:pic>
      <p:sp>
        <p:nvSpPr>
          <p:cNvPr id="6" name="TextBox 5">
            <a:extLst>
              <a:ext uri="{FF2B5EF4-FFF2-40B4-BE49-F238E27FC236}">
                <a16:creationId xmlns:a16="http://schemas.microsoft.com/office/drawing/2014/main" id="{EEB07CB7-587E-4DED-957F-6E76BB3B2BC6}"/>
              </a:ext>
            </a:extLst>
          </p:cNvPr>
          <p:cNvSpPr txBox="1"/>
          <p:nvPr/>
        </p:nvSpPr>
        <p:spPr>
          <a:xfrm>
            <a:off x="6899564" y="5482247"/>
            <a:ext cx="4137891" cy="369332"/>
          </a:xfrm>
          <a:prstGeom prst="rect">
            <a:avLst/>
          </a:prstGeom>
          <a:noFill/>
        </p:spPr>
        <p:txBody>
          <a:bodyPr wrap="square" rtlCol="0">
            <a:spAutoFit/>
          </a:bodyPr>
          <a:lstStyle/>
          <a:p>
            <a:r>
              <a:rPr lang="en-IN" dirty="0"/>
              <a:t>    Confusion Matrix of Quadratic SVM</a:t>
            </a:r>
            <a:endParaRPr lang="en-GB" dirty="0"/>
          </a:p>
        </p:txBody>
      </p:sp>
    </p:spTree>
    <p:extLst>
      <p:ext uri="{BB962C8B-B14F-4D97-AF65-F5344CB8AC3E}">
        <p14:creationId xmlns:p14="http://schemas.microsoft.com/office/powerpoint/2010/main" val="235690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A32BAC-D1B0-433D-90E7-DCF282362F54}"/>
              </a:ext>
            </a:extLst>
          </p:cNvPr>
          <p:cNvSpPr>
            <a:spLocks noGrp="1"/>
          </p:cNvSpPr>
          <p:nvPr>
            <p:ph type="body" sz="half" idx="2"/>
          </p:nvPr>
        </p:nvSpPr>
        <p:spPr>
          <a:xfrm>
            <a:off x="1977111" y="2126964"/>
            <a:ext cx="3881455" cy="3320938"/>
          </a:xfrm>
        </p:spPr>
        <p:txBody>
          <a:bodyPr/>
          <a:lstStyle/>
          <a:p>
            <a:r>
              <a:rPr lang="en-IN" dirty="0"/>
              <a:t>Mean Normalization is applied to the feature Space and then fed to Classification Learner with 30 Principal Components.</a:t>
            </a:r>
          </a:p>
          <a:p>
            <a:pPr marL="742950" lvl="1" indent="-285750">
              <a:buFont typeface="Arial" panose="020B0604020202020204" pitchFamily="34" charset="0"/>
              <a:buChar char="•"/>
            </a:pPr>
            <a:r>
              <a:rPr lang="en-IN" dirty="0"/>
              <a:t> Accuracy: 99.6%;</a:t>
            </a:r>
          </a:p>
          <a:p>
            <a:pPr marL="742950" lvl="1" indent="-285750">
              <a:buFont typeface="Arial" panose="020B0604020202020204" pitchFamily="34" charset="0"/>
              <a:buChar char="•"/>
            </a:pPr>
            <a:r>
              <a:rPr lang="en-IN" dirty="0"/>
              <a:t> F1-Score: 0.9996;</a:t>
            </a:r>
          </a:p>
          <a:p>
            <a:endParaRPr lang="en-GB" dirty="0"/>
          </a:p>
        </p:txBody>
      </p:sp>
      <p:sp>
        <p:nvSpPr>
          <p:cNvPr id="4" name="Title 3">
            <a:extLst>
              <a:ext uri="{FF2B5EF4-FFF2-40B4-BE49-F238E27FC236}">
                <a16:creationId xmlns:a16="http://schemas.microsoft.com/office/drawing/2014/main" id="{150E99C6-5807-45C1-A9A0-34E1F8AB428E}"/>
              </a:ext>
            </a:extLst>
          </p:cNvPr>
          <p:cNvSpPr>
            <a:spLocks noGrp="1"/>
          </p:cNvSpPr>
          <p:nvPr>
            <p:ph type="title"/>
          </p:nvPr>
        </p:nvSpPr>
        <p:spPr/>
        <p:txBody>
          <a:bodyPr/>
          <a:lstStyle/>
          <a:p>
            <a:r>
              <a:rPr lang="en-IN" dirty="0"/>
              <a:t>Cubic </a:t>
            </a:r>
            <a:r>
              <a:rPr lang="en-IN" dirty="0" err="1"/>
              <a:t>svm</a:t>
            </a:r>
            <a:endParaRPr lang="en-GB" dirty="0"/>
          </a:p>
        </p:txBody>
      </p:sp>
      <p:pic>
        <p:nvPicPr>
          <p:cNvPr id="6" name="Content Placeholder 5">
            <a:extLst>
              <a:ext uri="{FF2B5EF4-FFF2-40B4-BE49-F238E27FC236}">
                <a16:creationId xmlns:a16="http://schemas.microsoft.com/office/drawing/2014/main" id="{982C05B5-7815-4A9C-AE41-0FFDB9F20C6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233072" y="1645522"/>
            <a:ext cx="4290060" cy="3802380"/>
          </a:xfrm>
          <a:prstGeom prst="rect">
            <a:avLst/>
          </a:prstGeom>
          <a:ln w="12700">
            <a:solidFill>
              <a:schemeClr val="tx1"/>
            </a:solidFill>
          </a:ln>
        </p:spPr>
      </p:pic>
      <p:sp>
        <p:nvSpPr>
          <p:cNvPr id="8" name="TextBox 7">
            <a:extLst>
              <a:ext uri="{FF2B5EF4-FFF2-40B4-BE49-F238E27FC236}">
                <a16:creationId xmlns:a16="http://schemas.microsoft.com/office/drawing/2014/main" id="{0A727920-71F2-4EDA-A39B-DC83EB204C9F}"/>
              </a:ext>
            </a:extLst>
          </p:cNvPr>
          <p:cNvSpPr txBox="1"/>
          <p:nvPr/>
        </p:nvSpPr>
        <p:spPr>
          <a:xfrm>
            <a:off x="6378142" y="5447902"/>
            <a:ext cx="4645891" cy="369332"/>
          </a:xfrm>
          <a:prstGeom prst="rect">
            <a:avLst/>
          </a:prstGeom>
          <a:noFill/>
        </p:spPr>
        <p:txBody>
          <a:bodyPr wrap="square" rtlCol="0">
            <a:spAutoFit/>
          </a:bodyPr>
          <a:lstStyle/>
          <a:p>
            <a:r>
              <a:rPr lang="en-IN" dirty="0"/>
              <a:t> </a:t>
            </a:r>
            <a:r>
              <a:rPr lang="en-IN" b="1" u="sng" dirty="0"/>
              <a:t>Confusion Matrix for Cubic SVM:</a:t>
            </a:r>
            <a:endParaRPr lang="en-GB" dirty="0"/>
          </a:p>
        </p:txBody>
      </p:sp>
    </p:spTree>
    <p:extLst>
      <p:ext uri="{BB962C8B-B14F-4D97-AF65-F5344CB8AC3E}">
        <p14:creationId xmlns:p14="http://schemas.microsoft.com/office/powerpoint/2010/main" val="176988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2625B013-FA96-476D-A9F0-222D398484B8}"/>
              </a:ext>
            </a:extLst>
          </p:cNvPr>
          <p:cNvGraphicFramePr>
            <a:graphicFrameLocks noGrp="1"/>
          </p:cNvGraphicFramePr>
          <p:nvPr>
            <p:ph idx="1"/>
            <p:extLst>
              <p:ext uri="{D42A27DB-BD31-4B8C-83A1-F6EECF244321}">
                <p14:modId xmlns:p14="http://schemas.microsoft.com/office/powerpoint/2010/main" val="2845137449"/>
              </p:ext>
            </p:extLst>
          </p:nvPr>
        </p:nvGraphicFramePr>
        <p:xfrm>
          <a:off x="7185891" y="1646238"/>
          <a:ext cx="3980873" cy="4052601"/>
        </p:xfrm>
        <a:graphic>
          <a:graphicData uri="http://schemas.openxmlformats.org/drawingml/2006/table">
            <a:tbl>
              <a:tblPr firstRow="1" bandRow="1">
                <a:tableStyleId>{BC89EF96-8CEA-46FF-86C4-4CE0E7609802}</a:tableStyleId>
              </a:tblPr>
              <a:tblGrid>
                <a:gridCol w="2641600">
                  <a:extLst>
                    <a:ext uri="{9D8B030D-6E8A-4147-A177-3AD203B41FA5}">
                      <a16:colId xmlns:a16="http://schemas.microsoft.com/office/drawing/2014/main" val="4288753096"/>
                    </a:ext>
                  </a:extLst>
                </a:gridCol>
                <a:gridCol w="1339273">
                  <a:extLst>
                    <a:ext uri="{9D8B030D-6E8A-4147-A177-3AD203B41FA5}">
                      <a16:colId xmlns:a16="http://schemas.microsoft.com/office/drawing/2014/main" val="1062358563"/>
                    </a:ext>
                  </a:extLst>
                </a:gridCol>
              </a:tblGrid>
              <a:tr h="578943">
                <a:tc>
                  <a:txBody>
                    <a:bodyPr/>
                    <a:lstStyle/>
                    <a:p>
                      <a:r>
                        <a:rPr lang="en-IN" sz="1400" dirty="0"/>
                        <a:t>Number of Hidden layers</a:t>
                      </a:r>
                      <a:endParaRPr lang="en-GB" sz="1400" dirty="0"/>
                    </a:p>
                  </a:txBody>
                  <a:tcPr/>
                </a:tc>
                <a:tc>
                  <a:txBody>
                    <a:bodyPr/>
                    <a:lstStyle/>
                    <a:p>
                      <a:r>
                        <a:rPr lang="en-IN" sz="1400" dirty="0"/>
                        <a:t>Accuracy</a:t>
                      </a:r>
                      <a:endParaRPr lang="en-GB" sz="1400" dirty="0"/>
                    </a:p>
                  </a:txBody>
                  <a:tcPr/>
                </a:tc>
                <a:extLst>
                  <a:ext uri="{0D108BD9-81ED-4DB2-BD59-A6C34878D82A}">
                    <a16:rowId xmlns:a16="http://schemas.microsoft.com/office/drawing/2014/main" val="3041652783"/>
                  </a:ext>
                </a:extLst>
              </a:tr>
              <a:tr h="578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effectLst/>
                        </a:rPr>
                        <a:t>5 hidden Layers</a:t>
                      </a:r>
                      <a:endParaRPr lang="en-IN" sz="1400" dirty="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effectLst/>
                        </a:rPr>
                        <a:t>88.87%</a:t>
                      </a:r>
                      <a:endParaRPr lang="en-IN" sz="1400" dirty="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a:tc>
                <a:extLst>
                  <a:ext uri="{0D108BD9-81ED-4DB2-BD59-A6C34878D82A}">
                    <a16:rowId xmlns:a16="http://schemas.microsoft.com/office/drawing/2014/main" val="2283643303"/>
                  </a:ext>
                </a:extLst>
              </a:tr>
              <a:tr h="578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effectLst/>
                        </a:rPr>
                        <a:t>10 hidden Layers</a:t>
                      </a:r>
                      <a:endParaRPr lang="en-IN" sz="1400" dirty="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a:tc>
                <a:tc>
                  <a:txBody>
                    <a:bodyPr/>
                    <a:lstStyle/>
                    <a:p>
                      <a:pPr marL="179705" indent="-228600">
                        <a:lnSpc>
                          <a:spcPct val="115000"/>
                        </a:lnSpc>
                        <a:spcBef>
                          <a:spcPts val="1200"/>
                        </a:spcBef>
                        <a:spcAft>
                          <a:spcPts val="1200"/>
                        </a:spcAft>
                      </a:pPr>
                      <a:r>
                        <a:rPr lang="en-IN" sz="1400" dirty="0">
                          <a:effectLst/>
                        </a:rPr>
                        <a:t>99.89%</a:t>
                      </a:r>
                      <a:endParaRPr lang="en-IN" sz="1400" dirty="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extLst>
                  <a:ext uri="{0D108BD9-81ED-4DB2-BD59-A6C34878D82A}">
                    <a16:rowId xmlns:a16="http://schemas.microsoft.com/office/drawing/2014/main" val="3583134300"/>
                  </a:ext>
                </a:extLst>
              </a:tr>
              <a:tr h="578943">
                <a:tc>
                  <a:txBody>
                    <a:bodyPr/>
                    <a:lstStyle/>
                    <a:p>
                      <a:r>
                        <a:rPr lang="en-IN" sz="1400" dirty="0"/>
                        <a:t>20 </a:t>
                      </a:r>
                      <a:r>
                        <a:rPr lang="en-IN" sz="1400" dirty="0">
                          <a:effectLst/>
                        </a:rPr>
                        <a:t>hidden Layers</a:t>
                      </a:r>
                      <a:endParaRPr lang="en-GB" sz="1400" dirty="0"/>
                    </a:p>
                  </a:txBody>
                  <a:tcPr/>
                </a:tc>
                <a:tc>
                  <a:txBody>
                    <a:bodyPr/>
                    <a:lstStyle/>
                    <a:p>
                      <a:pPr marL="179705" indent="-228600">
                        <a:lnSpc>
                          <a:spcPct val="115000"/>
                        </a:lnSpc>
                        <a:spcBef>
                          <a:spcPts val="1000"/>
                        </a:spcBef>
                        <a:spcAft>
                          <a:spcPts val="0"/>
                        </a:spcAft>
                      </a:pPr>
                      <a:r>
                        <a:rPr lang="en-IN" sz="1400" dirty="0">
                          <a:effectLst/>
                        </a:rPr>
                        <a:t>99.97%</a:t>
                      </a:r>
                      <a:endParaRPr lang="en-IN" sz="1400" dirty="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extLst>
                  <a:ext uri="{0D108BD9-81ED-4DB2-BD59-A6C34878D82A}">
                    <a16:rowId xmlns:a16="http://schemas.microsoft.com/office/drawing/2014/main" val="1724188095"/>
                  </a:ext>
                </a:extLst>
              </a:tr>
              <a:tr h="578943">
                <a:tc>
                  <a:txBody>
                    <a:bodyPr/>
                    <a:lstStyle/>
                    <a:p>
                      <a:r>
                        <a:rPr lang="en-IN" sz="1400" dirty="0"/>
                        <a:t>30 </a:t>
                      </a:r>
                      <a:r>
                        <a:rPr lang="en-IN" sz="1400" dirty="0">
                          <a:effectLst/>
                        </a:rPr>
                        <a:t>hidden Layers</a:t>
                      </a:r>
                      <a:endParaRPr lang="en-GB" sz="1400" dirty="0"/>
                    </a:p>
                  </a:txBody>
                  <a:tcPr/>
                </a:tc>
                <a:tc>
                  <a:txBody>
                    <a:bodyPr/>
                    <a:lstStyle/>
                    <a:p>
                      <a:pPr marL="179705" indent="-228600">
                        <a:lnSpc>
                          <a:spcPct val="115000"/>
                        </a:lnSpc>
                        <a:spcBef>
                          <a:spcPts val="1000"/>
                        </a:spcBef>
                        <a:spcAft>
                          <a:spcPts val="0"/>
                        </a:spcAft>
                      </a:pPr>
                      <a:r>
                        <a:rPr lang="en-IN" sz="1400" dirty="0">
                          <a:effectLst/>
                        </a:rPr>
                        <a:t>99.97%</a:t>
                      </a:r>
                      <a:endParaRPr lang="en-IN" sz="1400" dirty="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extLst>
                  <a:ext uri="{0D108BD9-81ED-4DB2-BD59-A6C34878D82A}">
                    <a16:rowId xmlns:a16="http://schemas.microsoft.com/office/drawing/2014/main" val="800101264"/>
                  </a:ext>
                </a:extLst>
              </a:tr>
              <a:tr h="578943">
                <a:tc>
                  <a:txBody>
                    <a:bodyPr/>
                    <a:lstStyle/>
                    <a:p>
                      <a:r>
                        <a:rPr lang="en-IN" sz="1400" dirty="0"/>
                        <a:t>40 </a:t>
                      </a:r>
                      <a:r>
                        <a:rPr lang="en-IN" sz="1400" dirty="0">
                          <a:effectLst/>
                        </a:rPr>
                        <a:t>hidden Layers</a:t>
                      </a:r>
                      <a:endParaRPr lang="en-GB" sz="1400" dirty="0"/>
                    </a:p>
                  </a:txBody>
                  <a:tcPr/>
                </a:tc>
                <a:tc>
                  <a:txBody>
                    <a:bodyPr/>
                    <a:lstStyle/>
                    <a:p>
                      <a:pPr marL="179705" indent="-228600">
                        <a:lnSpc>
                          <a:spcPct val="115000"/>
                        </a:lnSpc>
                        <a:spcBef>
                          <a:spcPts val="1000"/>
                        </a:spcBef>
                        <a:spcAft>
                          <a:spcPts val="0"/>
                        </a:spcAft>
                      </a:pPr>
                      <a:r>
                        <a:rPr lang="en-IN" sz="1400" dirty="0">
                          <a:effectLst/>
                        </a:rPr>
                        <a:t>99.98%</a:t>
                      </a:r>
                      <a:endParaRPr lang="en-IN" sz="1400" dirty="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extLst>
                  <a:ext uri="{0D108BD9-81ED-4DB2-BD59-A6C34878D82A}">
                    <a16:rowId xmlns:a16="http://schemas.microsoft.com/office/drawing/2014/main" val="2430220135"/>
                  </a:ext>
                </a:extLst>
              </a:tr>
              <a:tr h="578943">
                <a:tc>
                  <a:txBody>
                    <a:bodyPr/>
                    <a:lstStyle/>
                    <a:p>
                      <a:r>
                        <a:rPr lang="en-IN" sz="1400" dirty="0"/>
                        <a:t>100 </a:t>
                      </a:r>
                      <a:r>
                        <a:rPr lang="en-IN" sz="1400" dirty="0">
                          <a:effectLst/>
                        </a:rPr>
                        <a:t>hidden Layers</a:t>
                      </a:r>
                      <a:endParaRPr lang="en-GB" sz="1400" dirty="0"/>
                    </a:p>
                  </a:txBody>
                  <a:tcPr/>
                </a:tc>
                <a:tc>
                  <a:txBody>
                    <a:bodyPr/>
                    <a:lstStyle/>
                    <a:p>
                      <a:pPr marL="179705" indent="-228600">
                        <a:lnSpc>
                          <a:spcPct val="115000"/>
                        </a:lnSpc>
                        <a:spcBef>
                          <a:spcPts val="1000"/>
                        </a:spcBef>
                        <a:spcAft>
                          <a:spcPts val="0"/>
                        </a:spcAft>
                      </a:pPr>
                      <a:r>
                        <a:rPr lang="en-IN" sz="1400" dirty="0">
                          <a:effectLst/>
                        </a:rPr>
                        <a:t>99.95%</a:t>
                      </a:r>
                      <a:endParaRPr lang="en-IN" sz="1400" dirty="0">
                        <a:solidFill>
                          <a:srgbClr val="666666"/>
                        </a:solidFill>
                        <a:effectLst/>
                        <a:latin typeface="Source Sans Pro" panose="020B0503030403020204" pitchFamily="34" charset="0"/>
                        <a:ea typeface="Source Sans Pro" panose="020B0503030403020204" pitchFamily="34" charset="0"/>
                        <a:cs typeface="Source Sans Pro" panose="020B0503030403020204" pitchFamily="34" charset="0"/>
                      </a:endParaRPr>
                    </a:p>
                  </a:txBody>
                  <a:tcPr marL="63500" marR="63500" marT="63500" marB="63500"/>
                </a:tc>
                <a:extLst>
                  <a:ext uri="{0D108BD9-81ED-4DB2-BD59-A6C34878D82A}">
                    <a16:rowId xmlns:a16="http://schemas.microsoft.com/office/drawing/2014/main" val="936172953"/>
                  </a:ext>
                </a:extLst>
              </a:tr>
            </a:tbl>
          </a:graphicData>
        </a:graphic>
      </p:graphicFrame>
      <p:sp>
        <p:nvSpPr>
          <p:cNvPr id="3" name="Text Placeholder 2">
            <a:extLst>
              <a:ext uri="{FF2B5EF4-FFF2-40B4-BE49-F238E27FC236}">
                <a16:creationId xmlns:a16="http://schemas.microsoft.com/office/drawing/2014/main" id="{0E4BDEA2-FEB0-479E-8E4A-32A9428773D0}"/>
              </a:ext>
            </a:extLst>
          </p:cNvPr>
          <p:cNvSpPr>
            <a:spLocks noGrp="1"/>
          </p:cNvSpPr>
          <p:nvPr>
            <p:ph type="body" sz="half" idx="2"/>
          </p:nvPr>
        </p:nvSpPr>
        <p:spPr>
          <a:xfrm>
            <a:off x="1290909" y="1645522"/>
            <a:ext cx="5625856" cy="3836725"/>
          </a:xfrm>
        </p:spPr>
        <p:txBody>
          <a:bodyPr>
            <a:normAutofit fontScale="92500" lnSpcReduction="20000"/>
          </a:bodyPr>
          <a:lstStyle/>
          <a:p>
            <a:pPr marL="285750" indent="-285750">
              <a:buFont typeface="Wingdings" panose="05000000000000000000" pitchFamily="2" charset="2"/>
              <a:buChar char="§"/>
            </a:pPr>
            <a:r>
              <a:rPr lang="en-IN" dirty="0"/>
              <a:t>An inordinately large number of neurons in the hidden layers can increase the time it takes to train the network. The amount of training time can increase to the point that it is impossible to adequately train the neural network.</a:t>
            </a:r>
          </a:p>
          <a:p>
            <a:pPr marL="285750" indent="-285750">
              <a:buFont typeface="Wingdings" panose="05000000000000000000" pitchFamily="2" charset="2"/>
              <a:buChar char="§"/>
            </a:pPr>
            <a:r>
              <a:rPr lang="en-IN" dirty="0"/>
              <a:t>The time taken for training increases with increase in the number of hidden Layers. Though the accuracy increases, it becomes insignificant when time taken to train is taken into account. So, 20 hidden layers are considered as it gives the best output in terms of Run-time and accuracy.</a:t>
            </a:r>
          </a:p>
          <a:p>
            <a:pPr lvl="1"/>
            <a:r>
              <a:rPr lang="en-IN" dirty="0"/>
              <a:t>				</a:t>
            </a:r>
            <a:endParaRPr lang="en-IN" b="1" dirty="0"/>
          </a:p>
          <a:p>
            <a:pPr marL="742950" lvl="1" indent="-285750">
              <a:buFont typeface="Arial" panose="020B0604020202020204" pitchFamily="34" charset="0"/>
              <a:buChar char="•"/>
            </a:pPr>
            <a:r>
              <a:rPr lang="en-IN" b="1" dirty="0"/>
              <a:t>Accuracy=99.97%;</a:t>
            </a:r>
            <a:endParaRPr lang="en-IN" dirty="0"/>
          </a:p>
          <a:p>
            <a:pPr marL="742950" lvl="1" indent="-285750">
              <a:buFont typeface="Arial" panose="020B0604020202020204" pitchFamily="34" charset="0"/>
              <a:buChar char="•"/>
            </a:pPr>
            <a:r>
              <a:rPr lang="en-IN" b="1" dirty="0"/>
              <a:t>Precision=0.9996;</a:t>
            </a:r>
            <a:endParaRPr lang="en-IN" dirty="0"/>
          </a:p>
          <a:p>
            <a:pPr marL="742950" lvl="1" indent="-285750">
              <a:buFont typeface="Arial" panose="020B0604020202020204" pitchFamily="34" charset="0"/>
              <a:buChar char="•"/>
            </a:pPr>
            <a:r>
              <a:rPr lang="en-IN" b="1" dirty="0"/>
              <a:t> Recall=0.9996;</a:t>
            </a:r>
          </a:p>
          <a:p>
            <a:pPr marL="742950" lvl="1" indent="-285750">
              <a:buFont typeface="Arial" panose="020B0604020202020204" pitchFamily="34" charset="0"/>
              <a:buChar char="•"/>
            </a:pPr>
            <a:r>
              <a:rPr lang="en-IN" b="1" dirty="0"/>
              <a:t>F-1 Score=0.9996;</a:t>
            </a:r>
            <a:endParaRPr lang="en-IN" dirty="0"/>
          </a:p>
          <a:p>
            <a:endParaRPr lang="en-GB" dirty="0"/>
          </a:p>
        </p:txBody>
      </p:sp>
      <p:sp>
        <p:nvSpPr>
          <p:cNvPr id="4" name="Title 3">
            <a:extLst>
              <a:ext uri="{FF2B5EF4-FFF2-40B4-BE49-F238E27FC236}">
                <a16:creationId xmlns:a16="http://schemas.microsoft.com/office/drawing/2014/main" id="{F26AAC71-0D65-47C7-B931-85D7DEE0E896}"/>
              </a:ext>
            </a:extLst>
          </p:cNvPr>
          <p:cNvSpPr>
            <a:spLocks noGrp="1"/>
          </p:cNvSpPr>
          <p:nvPr>
            <p:ph type="title"/>
          </p:nvPr>
        </p:nvSpPr>
        <p:spPr/>
        <p:txBody>
          <a:bodyPr/>
          <a:lstStyle/>
          <a:p>
            <a:r>
              <a:rPr lang="en-IN" dirty="0"/>
              <a:t>Artificial neural networks(ANN)</a:t>
            </a:r>
            <a:endParaRPr lang="en-GB" dirty="0"/>
          </a:p>
        </p:txBody>
      </p:sp>
    </p:spTree>
    <p:extLst>
      <p:ext uri="{BB962C8B-B14F-4D97-AF65-F5344CB8AC3E}">
        <p14:creationId xmlns:p14="http://schemas.microsoft.com/office/powerpoint/2010/main" val="2180371291"/>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TF66921596_My invention presentation_AAS_v5" id="{87E5ADC5-22B1-48B6-A377-CC62C9F76903}" vid="{35D6D025-A430-4CAD-B81F-81678F6B39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9C8665-7E41-4E8E-957E-307F6F826AF4}">
  <ds:schemaRefs>
    <ds:schemaRef ds:uri="http://schemas.microsoft.com/sharepoint/v3/contenttype/forms"/>
  </ds:schemaRefs>
</ds:datastoreItem>
</file>

<file path=customXml/itemProps2.xml><?xml version="1.0" encoding="utf-8"?>
<ds:datastoreItem xmlns:ds="http://schemas.openxmlformats.org/officeDocument/2006/customXml" ds:itemID="{FA1DB373-C1A1-4924-9AF2-F0436820150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FA01955-FFEB-4169-B0BF-D790410D6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 invention presentation</Template>
  <TotalTime>0</TotalTime>
  <Words>1302</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SemiCondensed</vt:lpstr>
      <vt:lpstr>Calibri</vt:lpstr>
      <vt:lpstr>Gill Sans MT</vt:lpstr>
      <vt:lpstr>Source Sans Pro</vt:lpstr>
      <vt:lpstr>Wingdings</vt:lpstr>
      <vt:lpstr>Gallery</vt:lpstr>
      <vt:lpstr> Daily AND SPORTS Activities</vt:lpstr>
      <vt:lpstr>Goal of the project</vt:lpstr>
      <vt:lpstr>DATASEt Information</vt:lpstr>
      <vt:lpstr>Feature extraction</vt:lpstr>
      <vt:lpstr>Classifiers</vt:lpstr>
      <vt:lpstr>Linear svm</vt:lpstr>
      <vt:lpstr>Quadratic svm</vt:lpstr>
      <vt:lpstr>Cubic svm</vt:lpstr>
      <vt:lpstr>Artificial neural networks(ANN)</vt:lpstr>
      <vt:lpstr>PowerPoint Presentation</vt:lpstr>
      <vt:lpstr>K-Nearest Neighbor </vt:lpstr>
      <vt:lpstr>Decision Trees (FINE TREE)</vt:lpstr>
      <vt:lpstr>PowerPoint Presentation</vt:lpstr>
      <vt:lpstr>Comparing classifiers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2019-12-11T05:06:53Z</dcterms:created>
  <dcterms:modified xsi:type="dcterms:W3CDTF">2019-12-11T07:47:57Z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