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aven Pro"/>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avenPro-bold.fntdata"/><Relationship Id="rId14" Type="http://schemas.openxmlformats.org/officeDocument/2006/relationships/slide" Target="slides/slide9.xml"/><Relationship Id="rId36" Type="http://schemas.openxmlformats.org/officeDocument/2006/relationships/font" Target="fonts/MavenPro-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a5c8b7ecb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a5c8b7ecb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a5c8b7ecb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a5c8b7ecb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a5c8b7ecb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a5c8b7ecb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a5c8b7ecb_1_1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a5c8b7ecb_1_1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a5c8b7ecb_1_1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a5c8b7ecb_1_1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a5c8b7ecb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a5c8b7ecb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a5c8b7ecb_1_1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a5c8b7ecb_1_1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a5c8b7ecb_1_1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a5c8b7ecb_1_1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a5c8b7ecb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a5c8b7ecb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7a5c8b7ecb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a5c8b7ecb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a5c8b7ecb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a5c8b7ecb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a5c8b7ecb_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a5c8b7ecb_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a5c8b7ecb_5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a5c8b7ecb_5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7a5c8b7ecb_5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7a5c8b7ecb_5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7a5c8b7ecb_5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a5c8b7ecb_5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7a5c8b7ecb_5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7a5c8b7ecb_5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7a5c8b7ecb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7a5c8b7ecb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7a5c8b7ecb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a5c8b7ecb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a5c8b7ecb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a5c8b7ecb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a5c8b7ecb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a5c8b7ecb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a5c8b7ecb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a5c8b7ecb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a5c8b7ecb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a5c8b7ecb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a5c8b7ecb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a5c8b7ecb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7a5c8b7ecb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a5c8b7ecb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931c883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31c883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5.png"/><Relationship Id="rId11" Type="http://schemas.openxmlformats.org/officeDocument/2006/relationships/image" Target="../media/image7.png"/><Relationship Id="rId10" Type="http://schemas.openxmlformats.org/officeDocument/2006/relationships/image" Target="../media/image3.png"/><Relationship Id="rId9"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41858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SDA Project</a:t>
            </a:r>
            <a:endParaRPr/>
          </a:p>
        </p:txBody>
      </p:sp>
      <p:sp>
        <p:nvSpPr>
          <p:cNvPr id="278" name="Google Shape;278;p13"/>
          <p:cNvSpPr txBox="1"/>
          <p:nvPr>
            <p:ph idx="1" type="subTitle"/>
          </p:nvPr>
        </p:nvSpPr>
        <p:spPr>
          <a:xfrm>
            <a:off x="944875" y="2224050"/>
            <a:ext cx="4255500" cy="20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Santosh Chirag  	S20170010134</a:t>
            </a:r>
            <a:endParaRPr/>
          </a:p>
          <a:p>
            <a:pPr indent="0" lvl="0" marL="0" rtl="0" algn="l">
              <a:spcBef>
                <a:spcPts val="0"/>
              </a:spcBef>
              <a:spcAft>
                <a:spcPts val="0"/>
              </a:spcAft>
              <a:buNone/>
            </a:pPr>
            <a:r>
              <a:rPr lang="en"/>
              <a:t>Phani Kanala		S20170010063</a:t>
            </a:r>
            <a:endParaRPr/>
          </a:p>
          <a:p>
            <a:pPr indent="0" lvl="0" marL="0" rtl="0" algn="l">
              <a:spcBef>
                <a:spcPts val="0"/>
              </a:spcBef>
              <a:spcAft>
                <a:spcPts val="0"/>
              </a:spcAft>
              <a:buNone/>
            </a:pPr>
            <a:r>
              <a:rPr lang="en"/>
              <a:t>Pruthvik Reddy	S20170020203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2"/>
          <p:cNvSpPr txBox="1"/>
          <p:nvPr>
            <p:ph type="ctrTitle"/>
          </p:nvPr>
        </p:nvSpPr>
        <p:spPr>
          <a:xfrm>
            <a:off x="420100" y="24"/>
            <a:ext cx="7017000" cy="449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Check for Stationarity</a:t>
            </a:r>
            <a:endParaRPr/>
          </a:p>
        </p:txBody>
      </p:sp>
      <p:sp>
        <p:nvSpPr>
          <p:cNvPr id="337" name="Google Shape;337;p22"/>
          <p:cNvSpPr txBox="1"/>
          <p:nvPr>
            <p:ph idx="1" type="subTitle"/>
          </p:nvPr>
        </p:nvSpPr>
        <p:spPr>
          <a:xfrm>
            <a:off x="420100" y="755775"/>
            <a:ext cx="8515800" cy="41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Dickey-Fuller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Dickey Fuller test is one of the most popular statistical tests. It can be used to determine the presence of unit root in the series, and hence help us understand if the series is stationary or not. The null and alternate hypothesis of this test 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Null Hypothesis: The series has a unit root (value of a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Alternate Hypothesis: The series has no unit root.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fail to reject the null hypothesis, we can say that the series is non-stationary. This means that the series can be linear or difference stationary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type="ctrTitle"/>
          </p:nvPr>
        </p:nvSpPr>
        <p:spPr>
          <a:xfrm>
            <a:off x="522300" y="81000"/>
            <a:ext cx="7868400" cy="583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Check for Stationarity</a:t>
            </a:r>
            <a:endParaRPr/>
          </a:p>
        </p:txBody>
      </p:sp>
      <p:sp>
        <p:nvSpPr>
          <p:cNvPr id="343" name="Google Shape;343;p23"/>
          <p:cNvSpPr txBox="1"/>
          <p:nvPr>
            <p:ph idx="1" type="subTitle"/>
          </p:nvPr>
        </p:nvSpPr>
        <p:spPr>
          <a:xfrm>
            <a:off x="601775" y="664800"/>
            <a:ext cx="8334000" cy="415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Dickey-Fuller Test:</a:t>
            </a:r>
            <a:endParaRPr/>
          </a:p>
          <a:p>
            <a:pPr indent="0" lvl="0" marL="0" rtl="0" algn="l">
              <a:spcBef>
                <a:spcPts val="0"/>
              </a:spcBef>
              <a:spcAft>
                <a:spcPts val="0"/>
              </a:spcAft>
              <a:buNone/>
            </a:pPr>
            <a:r>
              <a:rPr lang="en"/>
              <a:t>Feature				P_value</a:t>
            </a:r>
            <a:endParaRPr/>
          </a:p>
          <a:p>
            <a:pPr indent="0" lvl="0" marL="0" rtl="0" algn="l">
              <a:spcBef>
                <a:spcPts val="0"/>
              </a:spcBef>
              <a:spcAft>
                <a:spcPts val="0"/>
              </a:spcAft>
              <a:buNone/>
            </a:pPr>
            <a:r>
              <a:rPr lang="en"/>
              <a:t>RH					1.219023e-10</a:t>
            </a:r>
            <a:endParaRPr/>
          </a:p>
          <a:p>
            <a:pPr indent="0" lvl="0" marL="0" rtl="0" algn="l">
              <a:spcBef>
                <a:spcPts val="0"/>
              </a:spcBef>
              <a:spcAft>
                <a:spcPts val="0"/>
              </a:spcAft>
              <a:buNone/>
            </a:pPr>
            <a:r>
              <a:rPr lang="en"/>
              <a:t>AH					0.000014</a:t>
            </a:r>
            <a:endParaRPr/>
          </a:p>
          <a:p>
            <a:pPr indent="0" lvl="0" marL="0" rtl="0" algn="l">
              <a:spcBef>
                <a:spcPts val="0"/>
              </a:spcBef>
              <a:spcAft>
                <a:spcPts val="0"/>
              </a:spcAft>
              <a:buNone/>
            </a:pPr>
            <a:r>
              <a:rPr lang="en"/>
              <a:t>CO (GT)				5.412775e-16</a:t>
            </a:r>
            <a:endParaRPr/>
          </a:p>
          <a:p>
            <a:pPr indent="0" lvl="0" marL="0" rtl="0" algn="l">
              <a:spcBef>
                <a:spcPts val="0"/>
              </a:spcBef>
              <a:spcAft>
                <a:spcPts val="0"/>
              </a:spcAft>
              <a:buNone/>
            </a:pPr>
            <a:r>
              <a:rPr lang="en"/>
              <a:t>T					0.019787</a:t>
            </a:r>
            <a:endParaRPr/>
          </a:p>
          <a:p>
            <a:pPr indent="0" lvl="0" marL="0" rtl="0" algn="l">
              <a:spcBef>
                <a:spcPts val="0"/>
              </a:spcBef>
              <a:spcAft>
                <a:spcPts val="0"/>
              </a:spcAft>
              <a:buNone/>
            </a:pPr>
            <a:r>
              <a:rPr lang="en"/>
              <a:t>NO2 (GT)				7.786800e-13</a:t>
            </a:r>
            <a:endParaRPr/>
          </a:p>
          <a:p>
            <a:pPr indent="0" lvl="0" marL="0" rtl="0" algn="l">
              <a:spcBef>
                <a:spcPts val="0"/>
              </a:spcBef>
              <a:spcAft>
                <a:spcPts val="0"/>
              </a:spcAft>
              <a:buNone/>
            </a:pPr>
            <a:r>
              <a:rPr lang="en"/>
              <a:t>PT08.S4 (NO2)		3.185933e-08</a:t>
            </a:r>
            <a:endParaRPr/>
          </a:p>
          <a:p>
            <a:pPr indent="0" lvl="0" marL="0" rtl="0" algn="l">
              <a:spcBef>
                <a:spcPts val="0"/>
              </a:spcBef>
              <a:spcAft>
                <a:spcPts val="0"/>
              </a:spcAft>
              <a:buNone/>
            </a:pPr>
            <a:r>
              <a:rPr lang="en"/>
              <a:t>PT08.S5 (O3)			2.251934e-19</a:t>
            </a:r>
            <a:endParaRPr/>
          </a:p>
          <a:p>
            <a:pPr indent="0" lvl="0" marL="0" rtl="0" algn="l">
              <a:spcBef>
                <a:spcPts val="0"/>
              </a:spcBef>
              <a:spcAft>
                <a:spcPts val="0"/>
              </a:spcAft>
              <a:buNone/>
            </a:pPr>
            <a:r>
              <a:rPr lang="en"/>
              <a:t>C6H6 (GT)			3.127256e-18</a:t>
            </a:r>
            <a:endParaRPr/>
          </a:p>
          <a:p>
            <a:pPr indent="0" lvl="0" marL="0" rtl="0" algn="l">
              <a:spcBef>
                <a:spcPts val="0"/>
              </a:spcBef>
              <a:spcAft>
                <a:spcPts val="0"/>
              </a:spcAft>
              <a:buNone/>
            </a:pPr>
            <a:r>
              <a:rPr lang="en"/>
              <a:t>PT08.S2 (NMHC)		1.779690e-18</a:t>
            </a:r>
            <a:endParaRPr/>
          </a:p>
          <a:p>
            <a:pPr indent="0" lvl="0" marL="0" rtl="0" algn="l">
              <a:spcBef>
                <a:spcPts val="0"/>
              </a:spcBef>
              <a:spcAft>
                <a:spcPts val="0"/>
              </a:spcAft>
              <a:buNone/>
            </a:pPr>
            <a:r>
              <a:rPr lang="en"/>
              <a:t>PT08.S3 (NOx)		5.035225e-19</a:t>
            </a:r>
            <a:endParaRPr/>
          </a:p>
          <a:p>
            <a:pPr indent="0" lvl="0" marL="0" rtl="0" algn="l">
              <a:spcBef>
                <a:spcPts val="0"/>
              </a:spcBef>
              <a:spcAft>
                <a:spcPts val="0"/>
              </a:spcAft>
              <a:buNone/>
            </a:pPr>
            <a:r>
              <a:rPr lang="en"/>
              <a:t>PT08.S1 (CO)			8.914162e-17</a:t>
            </a:r>
            <a:endParaRPr/>
          </a:p>
          <a:p>
            <a:pPr indent="0" lvl="0" marL="0" rtl="0" algn="l">
              <a:spcBef>
                <a:spcPts val="0"/>
              </a:spcBef>
              <a:spcAft>
                <a:spcPts val="0"/>
              </a:spcAft>
              <a:buNone/>
            </a:pPr>
            <a:r>
              <a:rPr lang="en"/>
              <a:t>NOx (GT)				2.985511e-11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above results the test statistic &lt; critical value(alpha = 0.05), which implies that the series is stationary</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nvSpPr>
        <p:spPr>
          <a:xfrm>
            <a:off x="241725" y="241725"/>
            <a:ext cx="3612600" cy="89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800">
                <a:solidFill>
                  <a:schemeClr val="lt1"/>
                </a:solidFill>
                <a:latin typeface="Malgun Gothic"/>
                <a:ea typeface="Malgun Gothic"/>
                <a:cs typeface="Malgun Gothic"/>
                <a:sym typeface="Malgun Gothic"/>
              </a:rPr>
              <a:t>Linearity Test:</a:t>
            </a:r>
            <a:endParaRPr b="1" sz="1800">
              <a:solidFill>
                <a:schemeClr val="lt1"/>
              </a:solidFill>
              <a:latin typeface="Malgun Gothic"/>
              <a:ea typeface="Malgun Gothic"/>
              <a:cs typeface="Malgun Gothic"/>
              <a:sym typeface="Malgun Gothic"/>
            </a:endParaRPr>
          </a:p>
        </p:txBody>
      </p:sp>
      <p:sp>
        <p:nvSpPr>
          <p:cNvPr id="349" name="Google Shape;349;p24"/>
          <p:cNvSpPr txBox="1"/>
          <p:nvPr/>
        </p:nvSpPr>
        <p:spPr>
          <a:xfrm>
            <a:off x="295475" y="805750"/>
            <a:ext cx="6325200" cy="5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Times New Roman"/>
                <a:ea typeface="Times New Roman"/>
                <a:cs typeface="Times New Roman"/>
                <a:sym typeface="Times New Roman"/>
              </a:rPr>
              <a:t>Linear regression needs the relationship between the independent and dependent variables to be linear.</a:t>
            </a:r>
            <a:endParaRPr sz="1600">
              <a:solidFill>
                <a:schemeClr val="lt1"/>
              </a:solidFill>
              <a:latin typeface="Nunito"/>
              <a:ea typeface="Nunito"/>
              <a:cs typeface="Nunito"/>
              <a:sym typeface="Nunito"/>
            </a:endParaRPr>
          </a:p>
        </p:txBody>
      </p:sp>
      <p:pic>
        <p:nvPicPr>
          <p:cNvPr id="350" name="Google Shape;350;p24"/>
          <p:cNvPicPr preferRelativeResize="0"/>
          <p:nvPr/>
        </p:nvPicPr>
        <p:blipFill>
          <a:blip r:embed="rId3">
            <a:alphaModFix/>
          </a:blip>
          <a:stretch>
            <a:fillRect/>
          </a:stretch>
        </p:blipFill>
        <p:spPr>
          <a:xfrm>
            <a:off x="362625" y="1481925"/>
            <a:ext cx="1598075" cy="1217400"/>
          </a:xfrm>
          <a:prstGeom prst="rect">
            <a:avLst/>
          </a:prstGeom>
          <a:noFill/>
          <a:ln>
            <a:noFill/>
          </a:ln>
        </p:spPr>
      </p:pic>
      <p:pic>
        <p:nvPicPr>
          <p:cNvPr id="351" name="Google Shape;351;p24"/>
          <p:cNvPicPr preferRelativeResize="0"/>
          <p:nvPr/>
        </p:nvPicPr>
        <p:blipFill>
          <a:blip r:embed="rId4">
            <a:alphaModFix/>
          </a:blip>
          <a:stretch>
            <a:fillRect/>
          </a:stretch>
        </p:blipFill>
        <p:spPr>
          <a:xfrm>
            <a:off x="2246325" y="1455062"/>
            <a:ext cx="1446800" cy="1271125"/>
          </a:xfrm>
          <a:prstGeom prst="rect">
            <a:avLst/>
          </a:prstGeom>
          <a:noFill/>
          <a:ln>
            <a:noFill/>
          </a:ln>
        </p:spPr>
      </p:pic>
      <p:pic>
        <p:nvPicPr>
          <p:cNvPr id="352" name="Google Shape;352;p24"/>
          <p:cNvPicPr preferRelativeResize="0"/>
          <p:nvPr/>
        </p:nvPicPr>
        <p:blipFill>
          <a:blip r:embed="rId5">
            <a:alphaModFix/>
          </a:blip>
          <a:stretch>
            <a:fillRect/>
          </a:stretch>
        </p:blipFill>
        <p:spPr>
          <a:xfrm>
            <a:off x="295475" y="3051750"/>
            <a:ext cx="1665225" cy="1413400"/>
          </a:xfrm>
          <a:prstGeom prst="rect">
            <a:avLst/>
          </a:prstGeom>
          <a:noFill/>
          <a:ln>
            <a:noFill/>
          </a:ln>
        </p:spPr>
      </p:pic>
      <p:pic>
        <p:nvPicPr>
          <p:cNvPr id="353" name="Google Shape;353;p24"/>
          <p:cNvPicPr preferRelativeResize="0"/>
          <p:nvPr/>
        </p:nvPicPr>
        <p:blipFill>
          <a:blip r:embed="rId6">
            <a:alphaModFix/>
          </a:blip>
          <a:stretch>
            <a:fillRect/>
          </a:stretch>
        </p:blipFill>
        <p:spPr>
          <a:xfrm>
            <a:off x="3854325" y="1428225"/>
            <a:ext cx="1598075" cy="1271100"/>
          </a:xfrm>
          <a:prstGeom prst="rect">
            <a:avLst/>
          </a:prstGeom>
          <a:noFill/>
          <a:ln>
            <a:noFill/>
          </a:ln>
        </p:spPr>
      </p:pic>
      <p:pic>
        <p:nvPicPr>
          <p:cNvPr id="354" name="Google Shape;354;p24"/>
          <p:cNvPicPr preferRelativeResize="0"/>
          <p:nvPr/>
        </p:nvPicPr>
        <p:blipFill>
          <a:blip r:embed="rId7">
            <a:alphaModFix/>
          </a:blip>
          <a:stretch>
            <a:fillRect/>
          </a:stretch>
        </p:blipFill>
        <p:spPr>
          <a:xfrm>
            <a:off x="2137125" y="3039825"/>
            <a:ext cx="1556000" cy="1413400"/>
          </a:xfrm>
          <a:prstGeom prst="rect">
            <a:avLst/>
          </a:prstGeom>
          <a:noFill/>
          <a:ln>
            <a:noFill/>
          </a:ln>
        </p:spPr>
      </p:pic>
      <p:pic>
        <p:nvPicPr>
          <p:cNvPr id="355" name="Google Shape;355;p24"/>
          <p:cNvPicPr preferRelativeResize="0"/>
          <p:nvPr/>
        </p:nvPicPr>
        <p:blipFill>
          <a:blip r:embed="rId8">
            <a:alphaModFix/>
          </a:blip>
          <a:stretch>
            <a:fillRect/>
          </a:stretch>
        </p:blipFill>
        <p:spPr>
          <a:xfrm>
            <a:off x="5553925" y="1392313"/>
            <a:ext cx="1556000" cy="1342925"/>
          </a:xfrm>
          <a:prstGeom prst="rect">
            <a:avLst/>
          </a:prstGeom>
          <a:noFill/>
          <a:ln>
            <a:noFill/>
          </a:ln>
        </p:spPr>
      </p:pic>
      <p:pic>
        <p:nvPicPr>
          <p:cNvPr id="356" name="Google Shape;356;p24"/>
          <p:cNvPicPr preferRelativeResize="0"/>
          <p:nvPr/>
        </p:nvPicPr>
        <p:blipFill>
          <a:blip r:embed="rId9">
            <a:alphaModFix/>
          </a:blip>
          <a:stretch>
            <a:fillRect/>
          </a:stretch>
        </p:blipFill>
        <p:spPr>
          <a:xfrm>
            <a:off x="3845525" y="3029100"/>
            <a:ext cx="1556000" cy="1413400"/>
          </a:xfrm>
          <a:prstGeom prst="rect">
            <a:avLst/>
          </a:prstGeom>
          <a:noFill/>
          <a:ln>
            <a:noFill/>
          </a:ln>
        </p:spPr>
      </p:pic>
      <p:pic>
        <p:nvPicPr>
          <p:cNvPr id="357" name="Google Shape;357;p24"/>
          <p:cNvPicPr preferRelativeResize="0"/>
          <p:nvPr/>
        </p:nvPicPr>
        <p:blipFill>
          <a:blip r:embed="rId10">
            <a:alphaModFix/>
          </a:blip>
          <a:stretch>
            <a:fillRect/>
          </a:stretch>
        </p:blipFill>
        <p:spPr>
          <a:xfrm>
            <a:off x="5553925" y="3029100"/>
            <a:ext cx="1556000" cy="1413400"/>
          </a:xfrm>
          <a:prstGeom prst="rect">
            <a:avLst/>
          </a:prstGeom>
          <a:noFill/>
          <a:ln>
            <a:noFill/>
          </a:ln>
        </p:spPr>
      </p:pic>
      <p:pic>
        <p:nvPicPr>
          <p:cNvPr id="358" name="Google Shape;358;p24"/>
          <p:cNvPicPr preferRelativeResize="0"/>
          <p:nvPr/>
        </p:nvPicPr>
        <p:blipFill>
          <a:blip r:embed="rId11">
            <a:alphaModFix/>
          </a:blip>
          <a:stretch>
            <a:fillRect/>
          </a:stretch>
        </p:blipFill>
        <p:spPr>
          <a:xfrm>
            <a:off x="7346025" y="1383250"/>
            <a:ext cx="1446800" cy="127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5"/>
          <p:cNvSpPr txBox="1"/>
          <p:nvPr>
            <p:ph type="ctrTitle"/>
          </p:nvPr>
        </p:nvSpPr>
        <p:spPr>
          <a:xfrm>
            <a:off x="177800" y="-266300"/>
            <a:ext cx="84543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Above graphs prove that there is a linear relationship between indepandent variables and target variables.</a:t>
            </a:r>
            <a:endParaRPr sz="1400"/>
          </a:p>
        </p:txBody>
      </p:sp>
      <p:sp>
        <p:nvSpPr>
          <p:cNvPr id="364" name="Google Shape;364;p25"/>
          <p:cNvSpPr txBox="1"/>
          <p:nvPr/>
        </p:nvSpPr>
        <p:spPr>
          <a:xfrm>
            <a:off x="177800" y="872925"/>
            <a:ext cx="8031000" cy="181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chemeClr val="lt1"/>
                </a:solidFill>
                <a:latin typeface="Malgun Gothic"/>
                <a:ea typeface="Malgun Gothic"/>
                <a:cs typeface="Malgun Gothic"/>
                <a:sym typeface="Malgun Gothic"/>
              </a:rPr>
              <a:t>Normality Test:-</a:t>
            </a:r>
            <a:endParaRPr b="1" sz="1800">
              <a:solidFill>
                <a:schemeClr val="lt1"/>
              </a:solidFill>
              <a:latin typeface="Malgun Gothic"/>
              <a:ea typeface="Malgun Gothic"/>
              <a:cs typeface="Malgun Gothic"/>
              <a:sym typeface="Malgun Gothic"/>
            </a:endParaRPr>
          </a:p>
          <a:p>
            <a:pPr indent="0" lvl="0" marL="0" rtl="0" algn="l">
              <a:lnSpc>
                <a:spcPct val="115000"/>
              </a:lnSpc>
              <a:spcBef>
                <a:spcPts val="1200"/>
              </a:spcBef>
              <a:spcAft>
                <a:spcPts val="0"/>
              </a:spcAft>
              <a:buNone/>
            </a:pPr>
            <a:r>
              <a:rPr b="1" lang="en" sz="1800">
                <a:solidFill>
                  <a:schemeClr val="lt1"/>
                </a:solidFill>
                <a:latin typeface="Times New Roman"/>
                <a:ea typeface="Times New Roman"/>
                <a:cs typeface="Times New Roman"/>
                <a:sym typeface="Times New Roman"/>
              </a:rPr>
              <a:t>The linear regression analysis needs all variables to be multivariate normal.  This assumption can best be checked with a histogram or a Q-Q-Plot graphically or normal test. </a:t>
            </a:r>
            <a:endParaRPr b="1" sz="18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b="1">
              <a:solidFill>
                <a:schemeClr val="lt1"/>
              </a:solidFill>
              <a:latin typeface="Nunito"/>
              <a:ea typeface="Nunito"/>
              <a:cs typeface="Nunito"/>
              <a:sym typeface="Nunito"/>
            </a:endParaRPr>
          </a:p>
        </p:txBody>
      </p:sp>
      <p:pic>
        <p:nvPicPr>
          <p:cNvPr id="365" name="Google Shape;365;p25"/>
          <p:cNvPicPr preferRelativeResize="0"/>
          <p:nvPr/>
        </p:nvPicPr>
        <p:blipFill>
          <a:blip r:embed="rId3">
            <a:alphaModFix/>
          </a:blip>
          <a:stretch>
            <a:fillRect/>
          </a:stretch>
        </p:blipFill>
        <p:spPr>
          <a:xfrm>
            <a:off x="389450" y="2571750"/>
            <a:ext cx="1885950" cy="1466850"/>
          </a:xfrm>
          <a:prstGeom prst="rect">
            <a:avLst/>
          </a:prstGeom>
          <a:noFill/>
          <a:ln>
            <a:noFill/>
          </a:ln>
        </p:spPr>
      </p:pic>
      <p:pic>
        <p:nvPicPr>
          <p:cNvPr id="366" name="Google Shape;366;p25"/>
          <p:cNvPicPr preferRelativeResize="0"/>
          <p:nvPr/>
        </p:nvPicPr>
        <p:blipFill>
          <a:blip r:embed="rId4">
            <a:alphaModFix/>
          </a:blip>
          <a:stretch>
            <a:fillRect/>
          </a:stretch>
        </p:blipFill>
        <p:spPr>
          <a:xfrm>
            <a:off x="2494950" y="2576513"/>
            <a:ext cx="1924050" cy="1457325"/>
          </a:xfrm>
          <a:prstGeom prst="rect">
            <a:avLst/>
          </a:prstGeom>
          <a:noFill/>
          <a:ln>
            <a:noFill/>
          </a:ln>
        </p:spPr>
      </p:pic>
      <p:pic>
        <p:nvPicPr>
          <p:cNvPr id="367" name="Google Shape;367;p25"/>
          <p:cNvPicPr preferRelativeResize="0"/>
          <p:nvPr/>
        </p:nvPicPr>
        <p:blipFill>
          <a:blip r:embed="rId5">
            <a:alphaModFix/>
          </a:blip>
          <a:stretch>
            <a:fillRect/>
          </a:stretch>
        </p:blipFill>
        <p:spPr>
          <a:xfrm>
            <a:off x="4746000" y="2533675"/>
            <a:ext cx="1971675" cy="1457325"/>
          </a:xfrm>
          <a:prstGeom prst="rect">
            <a:avLst/>
          </a:prstGeom>
          <a:noFill/>
          <a:ln>
            <a:noFill/>
          </a:ln>
        </p:spPr>
      </p:pic>
      <p:pic>
        <p:nvPicPr>
          <p:cNvPr id="368" name="Google Shape;368;p25"/>
          <p:cNvPicPr preferRelativeResize="0"/>
          <p:nvPr/>
        </p:nvPicPr>
        <p:blipFill>
          <a:blip r:embed="rId6">
            <a:alphaModFix/>
          </a:blip>
          <a:stretch>
            <a:fillRect/>
          </a:stretch>
        </p:blipFill>
        <p:spPr>
          <a:xfrm>
            <a:off x="6856650" y="2533675"/>
            <a:ext cx="2028825" cy="1466850"/>
          </a:xfrm>
          <a:prstGeom prst="rect">
            <a:avLst/>
          </a:prstGeom>
          <a:noFill/>
          <a:ln>
            <a:noFill/>
          </a:ln>
        </p:spPr>
      </p:pic>
      <p:sp>
        <p:nvSpPr>
          <p:cNvPr id="369" name="Google Shape;369;p25"/>
          <p:cNvSpPr txBox="1"/>
          <p:nvPr/>
        </p:nvSpPr>
        <p:spPr>
          <a:xfrm>
            <a:off x="402875" y="4230300"/>
            <a:ext cx="8393400" cy="8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Nunito"/>
                <a:ea typeface="Nunito"/>
                <a:cs typeface="Nunito"/>
                <a:sym typeface="Nunito"/>
              </a:rPr>
              <a:t>Some of the features are normal as it can be clearly seen from either of the graphs.</a:t>
            </a:r>
            <a:endParaRPr b="1">
              <a:solidFill>
                <a:schemeClr val="lt1"/>
              </a:solidFill>
              <a:latin typeface="Nunito"/>
              <a:ea typeface="Nunito"/>
              <a:cs typeface="Nunito"/>
              <a:sym typeface="Nunito"/>
            </a:endParaRPr>
          </a:p>
          <a:p>
            <a:pPr indent="0" lvl="0" marL="0" rtl="0" algn="l">
              <a:spcBef>
                <a:spcPts val="0"/>
              </a:spcBef>
              <a:spcAft>
                <a:spcPts val="0"/>
              </a:spcAft>
              <a:buNone/>
            </a:pPr>
            <a:r>
              <a:rPr b="1" lang="en">
                <a:solidFill>
                  <a:schemeClr val="lt1"/>
                </a:solidFill>
                <a:latin typeface="Nunito"/>
                <a:ea typeface="Nunito"/>
                <a:cs typeface="Nunito"/>
                <a:sym typeface="Nunito"/>
              </a:rPr>
              <a:t>For remaining features, we can perform the stats.normaltest and find the corresponding p value.</a:t>
            </a:r>
            <a:endParaRPr b="1">
              <a:solidFill>
                <a:schemeClr val="lt1"/>
              </a:solidFill>
              <a:latin typeface="Nunito"/>
              <a:ea typeface="Nunito"/>
              <a:cs typeface="Nunito"/>
              <a:sym typeface="Nunito"/>
            </a:endParaRPr>
          </a:p>
          <a:p>
            <a:pPr indent="0" lvl="0" marL="0" rtl="0" algn="l">
              <a:spcBef>
                <a:spcPts val="0"/>
              </a:spcBef>
              <a:spcAft>
                <a:spcPts val="0"/>
              </a:spcAft>
              <a:buNone/>
            </a:pPr>
            <a:r>
              <a:t/>
            </a:r>
            <a:endParaRPr b="1">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6"/>
          <p:cNvSpPr txBox="1"/>
          <p:nvPr>
            <p:ph type="ctrTitle"/>
          </p:nvPr>
        </p:nvSpPr>
        <p:spPr>
          <a:xfrm>
            <a:off x="286800" y="338000"/>
            <a:ext cx="7596300" cy="445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We use normaltest from scipy package to test the normality.</a:t>
            </a:r>
            <a:endParaRPr sz="1400"/>
          </a:p>
          <a:p>
            <a:pPr indent="0" lvl="0" marL="0" rtl="0" algn="l">
              <a:spcBef>
                <a:spcPts val="0"/>
              </a:spcBef>
              <a:spcAft>
                <a:spcPts val="0"/>
              </a:spcAft>
              <a:buNone/>
            </a:pPr>
            <a:r>
              <a:rPr lang="en" sz="1400"/>
              <a:t> </a:t>
            </a:r>
            <a:endParaRPr sz="1400"/>
          </a:p>
          <a:p>
            <a:pPr indent="0" lvl="0" marL="0" rtl="0" algn="l">
              <a:spcBef>
                <a:spcPts val="0"/>
              </a:spcBef>
              <a:spcAft>
                <a:spcPts val="0"/>
              </a:spcAft>
              <a:buNone/>
            </a:pPr>
            <a:r>
              <a:rPr lang="en" sz="1400"/>
              <a:t>Feature				P value</a:t>
            </a:r>
            <a:endParaRPr sz="1400"/>
          </a:p>
          <a:p>
            <a:pPr indent="0" lvl="0" marL="0" rtl="0" algn="l">
              <a:spcBef>
                <a:spcPts val="0"/>
              </a:spcBef>
              <a:spcAft>
                <a:spcPts val="0"/>
              </a:spcAft>
              <a:buNone/>
            </a:pPr>
            <a:r>
              <a:rPr lang="en" sz="1400"/>
              <a:t>CO (GT)    				0.0</a:t>
            </a:r>
            <a:endParaRPr sz="1400"/>
          </a:p>
          <a:p>
            <a:pPr indent="0" lvl="0" marL="0" rtl="0" algn="l">
              <a:spcBef>
                <a:spcPts val="0"/>
              </a:spcBef>
              <a:spcAft>
                <a:spcPts val="0"/>
              </a:spcAft>
              <a:buNone/>
            </a:pPr>
            <a:r>
              <a:rPr lang="en" sz="1400"/>
              <a:t>T    					8.877198092891439e-64</a:t>
            </a:r>
            <a:endParaRPr sz="1400"/>
          </a:p>
          <a:p>
            <a:pPr indent="0" lvl="0" marL="0" rtl="0" algn="l">
              <a:spcBef>
                <a:spcPts val="0"/>
              </a:spcBef>
              <a:spcAft>
                <a:spcPts val="0"/>
              </a:spcAft>
              <a:buNone/>
            </a:pPr>
            <a:r>
              <a:rPr lang="en" sz="1400"/>
              <a:t>NO2 (GT)   			8.382026215464602e-183</a:t>
            </a:r>
            <a:endParaRPr sz="1400"/>
          </a:p>
          <a:p>
            <a:pPr indent="0" lvl="0" marL="0" rtl="0" algn="l">
              <a:spcBef>
                <a:spcPts val="0"/>
              </a:spcBef>
              <a:spcAft>
                <a:spcPts val="0"/>
              </a:spcAft>
              <a:buNone/>
            </a:pPr>
            <a:r>
              <a:rPr lang="en" sz="1400"/>
              <a:t>PT08.S4 (NO2)    		3.1093274946139267e-18</a:t>
            </a:r>
            <a:endParaRPr sz="1400"/>
          </a:p>
          <a:p>
            <a:pPr indent="0" lvl="0" marL="0" rtl="0" algn="l">
              <a:spcBef>
                <a:spcPts val="0"/>
              </a:spcBef>
              <a:spcAft>
                <a:spcPts val="0"/>
              </a:spcAft>
              <a:buNone/>
            </a:pPr>
            <a:r>
              <a:rPr lang="en" sz="1400"/>
              <a:t>PT08.S5 (O3)    			4.489891015439565e-125</a:t>
            </a:r>
            <a:endParaRPr sz="1400"/>
          </a:p>
          <a:p>
            <a:pPr indent="0" lvl="0" marL="0" rtl="0" algn="l">
              <a:spcBef>
                <a:spcPts val="0"/>
              </a:spcBef>
              <a:spcAft>
                <a:spcPts val="0"/>
              </a:spcAft>
              <a:buNone/>
            </a:pPr>
            <a:r>
              <a:rPr lang="en" sz="1400"/>
              <a:t>C6H6 (GT)    			0.0</a:t>
            </a:r>
            <a:endParaRPr sz="1400"/>
          </a:p>
          <a:p>
            <a:pPr indent="0" lvl="0" marL="0" rtl="0" algn="l">
              <a:spcBef>
                <a:spcPts val="0"/>
              </a:spcBef>
              <a:spcAft>
                <a:spcPts val="0"/>
              </a:spcAft>
              <a:buNone/>
            </a:pPr>
            <a:r>
              <a:rPr lang="en" sz="1400"/>
              <a:t>PT08.S2 (NMHC)    		5.154651033295069e-100</a:t>
            </a:r>
            <a:endParaRPr sz="1400"/>
          </a:p>
          <a:p>
            <a:pPr indent="0" lvl="0" marL="0" rtl="0" algn="l">
              <a:spcBef>
                <a:spcPts val="0"/>
              </a:spcBef>
              <a:spcAft>
                <a:spcPts val="0"/>
              </a:spcAft>
              <a:buNone/>
            </a:pPr>
            <a:r>
              <a:rPr lang="en" sz="1400"/>
              <a:t>PT08.S3 (NOx)    		0.0</a:t>
            </a:r>
            <a:endParaRPr sz="1400"/>
          </a:p>
          <a:p>
            <a:pPr indent="0" lvl="0" marL="0" rtl="0" algn="l">
              <a:spcBef>
                <a:spcPts val="0"/>
              </a:spcBef>
              <a:spcAft>
                <a:spcPts val="0"/>
              </a:spcAft>
              <a:buNone/>
            </a:pPr>
            <a:r>
              <a:rPr lang="en" sz="1400"/>
              <a:t>PT08.S1 (CO)    			1.7886360129305134e-173</a:t>
            </a:r>
            <a:endParaRPr sz="1400"/>
          </a:p>
          <a:p>
            <a:pPr indent="0" lvl="0" marL="0" rtl="0" algn="l">
              <a:spcBef>
                <a:spcPts val="0"/>
              </a:spcBef>
              <a:spcAft>
                <a:spcPts val="0"/>
              </a:spcAft>
              <a:buNone/>
            </a:pPr>
            <a:r>
              <a:rPr lang="en" sz="1400"/>
              <a:t>NOx (GT)    			0.0</a:t>
            </a:r>
            <a:endParaRPr sz="1400"/>
          </a:p>
          <a:p>
            <a:pPr indent="0" lvl="0" marL="0" rtl="0" algn="l">
              <a:spcBef>
                <a:spcPts val="0"/>
              </a:spcBef>
              <a:spcAft>
                <a:spcPts val="0"/>
              </a:spcAft>
              <a:buNone/>
            </a:pPr>
            <a:r>
              <a:rPr lang="en" sz="1400"/>
              <a:t>RH    					7.022315598570015e-178</a:t>
            </a:r>
            <a:endParaRPr sz="1400"/>
          </a:p>
          <a:p>
            <a:pPr indent="0" lvl="0" marL="0" rtl="0" algn="l">
              <a:spcBef>
                <a:spcPts val="0"/>
              </a:spcBef>
              <a:spcAft>
                <a:spcPts val="0"/>
              </a:spcAft>
              <a:buNone/>
            </a:pPr>
            <a:r>
              <a:rPr lang="en" sz="1400"/>
              <a:t>AH    					2.1014760517340424e-74</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From the table, we can see that all the p values are almost equal to 0 i.e., negligible value indicating that the data is normal.</a:t>
            </a:r>
            <a:endParaRPr sz="1400"/>
          </a:p>
          <a:p>
            <a:pPr indent="0" lvl="0" marL="0" rtl="0" algn="l">
              <a:spcBef>
                <a:spcPts val="0"/>
              </a:spcBef>
              <a:spcAft>
                <a:spcPts val="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7"/>
          <p:cNvSpPr txBox="1"/>
          <p:nvPr>
            <p:ph type="ctrTitle"/>
          </p:nvPr>
        </p:nvSpPr>
        <p:spPr>
          <a:xfrm>
            <a:off x="510950" y="217225"/>
            <a:ext cx="8232000" cy="57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Homoscadasticity:</a:t>
            </a:r>
            <a:endParaRPr/>
          </a:p>
          <a:p>
            <a:pPr indent="0" lvl="0" marL="0" rtl="0" algn="l">
              <a:spcBef>
                <a:spcPts val="0"/>
              </a:spcBef>
              <a:spcAft>
                <a:spcPts val="0"/>
              </a:spcAft>
              <a:buNone/>
            </a:pPr>
            <a:r>
              <a:t/>
            </a:r>
            <a:endParaRPr/>
          </a:p>
        </p:txBody>
      </p:sp>
      <p:sp>
        <p:nvSpPr>
          <p:cNvPr id="380" name="Google Shape;380;p27"/>
          <p:cNvSpPr txBox="1"/>
          <p:nvPr>
            <p:ph idx="1" type="subTitle"/>
          </p:nvPr>
        </p:nvSpPr>
        <p:spPr>
          <a:xfrm>
            <a:off x="721800" y="950750"/>
            <a:ext cx="8157300" cy="37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assumption of the linear regression analysis is homoscedasticty.  The residual plot is good way to check whether the data are homoscedastic,meaningthat the residuals are equal across the regression line.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From above plots we can say that there is funnel shape structure forming in the plots which suggests that it is heteroscedastic. We can use Box-cox method as a remedy for heteroscedasity.</a:t>
            </a:r>
            <a:endParaRPr/>
          </a:p>
          <a:p>
            <a:pPr indent="0" lvl="0" marL="0" rtl="0" algn="l">
              <a:spcBef>
                <a:spcPts val="0"/>
              </a:spcBef>
              <a:spcAft>
                <a:spcPts val="0"/>
              </a:spcAft>
              <a:buNone/>
            </a:pPr>
            <a:r>
              <a:t/>
            </a:r>
            <a:endParaRPr/>
          </a:p>
        </p:txBody>
      </p:sp>
      <p:pic>
        <p:nvPicPr>
          <p:cNvPr descr="C:\sem-5\SDA\project\homosc1.png" id="381" name="Google Shape;381;p27"/>
          <p:cNvPicPr preferRelativeResize="0"/>
          <p:nvPr/>
        </p:nvPicPr>
        <p:blipFill>
          <a:blip r:embed="rId3">
            <a:alphaModFix/>
          </a:blip>
          <a:stretch>
            <a:fillRect/>
          </a:stretch>
        </p:blipFill>
        <p:spPr>
          <a:xfrm>
            <a:off x="1060750" y="1925188"/>
            <a:ext cx="2600325" cy="1762125"/>
          </a:xfrm>
          <a:prstGeom prst="rect">
            <a:avLst/>
          </a:prstGeom>
          <a:noFill/>
          <a:ln>
            <a:noFill/>
          </a:ln>
        </p:spPr>
      </p:pic>
      <p:pic>
        <p:nvPicPr>
          <p:cNvPr descr="C:\sem-5\SDA\project\homosc2.png" id="382" name="Google Shape;382;p27"/>
          <p:cNvPicPr preferRelativeResize="0"/>
          <p:nvPr/>
        </p:nvPicPr>
        <p:blipFill>
          <a:blip r:embed="rId4">
            <a:alphaModFix/>
          </a:blip>
          <a:stretch>
            <a:fillRect/>
          </a:stretch>
        </p:blipFill>
        <p:spPr>
          <a:xfrm>
            <a:off x="4778375" y="1925188"/>
            <a:ext cx="2800350" cy="1762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8"/>
          <p:cNvSpPr txBox="1"/>
          <p:nvPr>
            <p:ph type="ctrTitle"/>
          </p:nvPr>
        </p:nvSpPr>
        <p:spPr>
          <a:xfrm>
            <a:off x="458250" y="2171400"/>
            <a:ext cx="8227500" cy="13110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Ordinary Least Squares(OLS):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Applying the ols regression from statsmodels.api, we get the following results for both the target variables ‘RH’ and ‘AH’.</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For RH variable some of the results: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R-squared:                       0.736</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Durbin-Watson		  </a:t>
            </a:r>
            <a:r>
              <a:rPr b="0" lang="en" sz="1800">
                <a:latin typeface="Arial"/>
                <a:ea typeface="Arial"/>
                <a:cs typeface="Arial"/>
                <a:sym typeface="Arial"/>
              </a:rPr>
              <a:t>1.993</a:t>
            </a:r>
            <a:endParaRPr b="0" sz="1800">
              <a:latin typeface="Arial"/>
              <a:ea typeface="Arial"/>
              <a:cs typeface="Arial"/>
              <a:sym typeface="Arial"/>
            </a:endParaRPr>
          </a:p>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For RH variable some of the results:</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R-squared:                       0.798</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 sz="1800">
                <a:latin typeface="Times New Roman"/>
                <a:ea typeface="Times New Roman"/>
                <a:cs typeface="Times New Roman"/>
                <a:sym typeface="Times New Roman"/>
              </a:rPr>
              <a:t>Durbin-Watson		  </a:t>
            </a:r>
            <a:r>
              <a:rPr lang="en" sz="1800">
                <a:latin typeface="Arial"/>
                <a:ea typeface="Arial"/>
                <a:cs typeface="Arial"/>
                <a:sym typeface="Arial"/>
              </a:rPr>
              <a:t>2.006</a:t>
            </a:r>
            <a:endParaRPr sz="18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0" sz="1800">
              <a:latin typeface="Arial"/>
              <a:ea typeface="Arial"/>
              <a:cs typeface="Arial"/>
              <a:sym typeface="Arial"/>
            </a:endParaRPr>
          </a:p>
          <a:p>
            <a:pPr indent="0" lvl="0" marL="0" rtl="0" algn="l">
              <a:lnSpc>
                <a:spcPct val="115000"/>
              </a:lnSpc>
              <a:spcBef>
                <a:spcPts val="1200"/>
              </a:spcBef>
              <a:spcAft>
                <a:spcPts val="0"/>
              </a:spcAft>
              <a:buNone/>
            </a:pPr>
            <a:r>
              <a:rPr b="0" lang="en" sz="1800">
                <a:solidFill>
                  <a:srgbClr val="000000"/>
                </a:solidFill>
                <a:latin typeface="Arial"/>
                <a:ea typeface="Arial"/>
                <a:cs typeface="Arial"/>
                <a:sym typeface="Arial"/>
              </a:rPr>
              <a:t>                           </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nvSpPr>
        <p:spPr>
          <a:xfrm>
            <a:off x="456600" y="429750"/>
            <a:ext cx="8621700" cy="441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chemeClr val="lt1"/>
                </a:solidFill>
                <a:latin typeface="Malgun Gothic"/>
                <a:ea typeface="Malgun Gothic"/>
                <a:cs typeface="Malgun Gothic"/>
                <a:sym typeface="Malgun Gothic"/>
              </a:rPr>
              <a:t>Linear Regression</a:t>
            </a:r>
            <a:endParaRPr b="1" sz="1800">
              <a:solidFill>
                <a:schemeClr val="lt1"/>
              </a:solidFill>
              <a:latin typeface="Malgun Gothic"/>
              <a:ea typeface="Malgun Gothic"/>
              <a:cs typeface="Malgun Gothic"/>
              <a:sym typeface="Malgun Gothic"/>
            </a:endParaRPr>
          </a:p>
          <a:p>
            <a:pPr indent="0" lvl="0" marL="0" rtl="0" algn="l">
              <a:lnSpc>
                <a:spcPct val="115000"/>
              </a:lnSpc>
              <a:spcBef>
                <a:spcPts val="1200"/>
              </a:spcBef>
              <a:spcAft>
                <a:spcPts val="0"/>
              </a:spcAft>
              <a:buNone/>
            </a:pPr>
            <a:r>
              <a:rPr b="1" lang="en" sz="1800">
                <a:solidFill>
                  <a:schemeClr val="lt1"/>
                </a:solidFill>
                <a:latin typeface="Malgun Gothic"/>
                <a:ea typeface="Malgun Gothic"/>
                <a:cs typeface="Malgun Gothic"/>
                <a:sym typeface="Malgun Gothic"/>
              </a:rPr>
              <a:t>Linear regression is a statistical approach for modelling relationship between a dependent variable with a given set of independent variables.</a:t>
            </a:r>
            <a:endParaRPr b="1" sz="1800">
              <a:solidFill>
                <a:schemeClr val="lt1"/>
              </a:solidFill>
              <a:latin typeface="Malgun Gothic"/>
              <a:ea typeface="Malgun Gothic"/>
              <a:cs typeface="Malgun Gothic"/>
              <a:sym typeface="Malgun Gothic"/>
            </a:endParaRPr>
          </a:p>
          <a:p>
            <a:pPr indent="0" lvl="0" marL="0" rtl="0" algn="l">
              <a:lnSpc>
                <a:spcPct val="115000"/>
              </a:lnSpc>
              <a:spcBef>
                <a:spcPts val="1200"/>
              </a:spcBef>
              <a:spcAft>
                <a:spcPts val="0"/>
              </a:spcAft>
              <a:buNone/>
            </a:pPr>
            <a:r>
              <a:rPr b="1" lang="en" sz="1800">
                <a:solidFill>
                  <a:schemeClr val="lt1"/>
                </a:solidFill>
                <a:latin typeface="Malgun Gothic"/>
                <a:ea typeface="Malgun Gothic"/>
                <a:cs typeface="Malgun Gothic"/>
                <a:sym typeface="Malgun Gothic"/>
              </a:rPr>
              <a:t>After apply Linear Regression to our data by training the model using train data and predicting the test data set,we obtain the following results:</a:t>
            </a:r>
            <a:endParaRPr b="1" sz="1800">
              <a:solidFill>
                <a:schemeClr val="lt1"/>
              </a:solidFill>
              <a:latin typeface="Malgun Gothic"/>
              <a:ea typeface="Malgun Gothic"/>
              <a:cs typeface="Malgun Gothic"/>
              <a:sym typeface="Malgun Gothic"/>
            </a:endParaRPr>
          </a:p>
          <a:p>
            <a:pPr indent="0" lvl="0" marL="0" rtl="0" algn="l">
              <a:lnSpc>
                <a:spcPct val="115000"/>
              </a:lnSpc>
              <a:spcBef>
                <a:spcPts val="1200"/>
              </a:spcBef>
              <a:spcAft>
                <a:spcPts val="0"/>
              </a:spcAft>
              <a:buNone/>
            </a:pPr>
            <a:r>
              <a:t/>
            </a:r>
            <a:endParaRPr b="1" sz="1800">
              <a:solidFill>
                <a:schemeClr val="lt1"/>
              </a:solidFill>
              <a:latin typeface="Malgun Gothic"/>
              <a:ea typeface="Malgun Gothic"/>
              <a:cs typeface="Malgun Gothic"/>
              <a:sym typeface="Malgun Gothic"/>
            </a:endParaRPr>
          </a:p>
          <a:p>
            <a:pPr indent="0" lvl="0" marL="0" rtl="0" algn="l">
              <a:spcBef>
                <a:spcPts val="1200"/>
              </a:spcBef>
              <a:spcAft>
                <a:spcPts val="0"/>
              </a:spcAft>
              <a:buNone/>
            </a:pPr>
            <a:r>
              <a:rPr b="1" lang="en" sz="1800">
                <a:solidFill>
                  <a:schemeClr val="lt1"/>
                </a:solidFill>
                <a:latin typeface="Nunito"/>
                <a:ea typeface="Nunito"/>
                <a:cs typeface="Nunito"/>
                <a:sym typeface="Nunito"/>
              </a:rPr>
              <a:t>R2_score for the above model is 0.7587165188730305</a:t>
            </a:r>
            <a:endParaRPr b="1" sz="1800">
              <a:solidFill>
                <a:schemeClr val="lt1"/>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0"/>
          <p:cNvSpPr txBox="1"/>
          <p:nvPr>
            <p:ph type="ctrTitle"/>
          </p:nvPr>
        </p:nvSpPr>
        <p:spPr>
          <a:xfrm>
            <a:off x="710475" y="137750"/>
            <a:ext cx="8089200" cy="5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Random Forest Regression</a:t>
            </a:r>
            <a:endParaRPr/>
          </a:p>
        </p:txBody>
      </p:sp>
      <p:sp>
        <p:nvSpPr>
          <p:cNvPr id="398" name="Google Shape;398;p30"/>
          <p:cNvSpPr txBox="1"/>
          <p:nvPr>
            <p:ph idx="1" type="subTitle"/>
          </p:nvPr>
        </p:nvSpPr>
        <p:spPr>
          <a:xfrm>
            <a:off x="710475" y="987825"/>
            <a:ext cx="8270700" cy="39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pre processing and exploring the data, we apply RandomForestRegressor to the data with varying n_estimators from 10 to 190 with a increment of 10.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the above graph, we can conclude that n_estimators = 180 gives the best r2_score.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C:\sem-5\SDA\project\r2_score.png" id="399" name="Google Shape;399;p30"/>
          <p:cNvPicPr preferRelativeResize="0"/>
          <p:nvPr/>
        </p:nvPicPr>
        <p:blipFill>
          <a:blip r:embed="rId3">
            <a:alphaModFix/>
          </a:blip>
          <a:stretch>
            <a:fillRect/>
          </a:stretch>
        </p:blipFill>
        <p:spPr>
          <a:xfrm>
            <a:off x="2500550" y="1642975"/>
            <a:ext cx="3314425" cy="2262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1"/>
          <p:cNvSpPr txBox="1"/>
          <p:nvPr>
            <p:ph type="ctrTitle"/>
          </p:nvPr>
        </p:nvSpPr>
        <p:spPr>
          <a:xfrm>
            <a:off x="619625" y="149125"/>
            <a:ext cx="7839300" cy="55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Random Forest Regression</a:t>
            </a:r>
            <a:endParaRPr/>
          </a:p>
          <a:p>
            <a:pPr indent="0" lvl="0" marL="0" rtl="0" algn="l">
              <a:spcBef>
                <a:spcPts val="0"/>
              </a:spcBef>
              <a:spcAft>
                <a:spcPts val="0"/>
              </a:spcAft>
              <a:buNone/>
            </a:pPr>
            <a:r>
              <a:t/>
            </a:r>
            <a:endParaRPr/>
          </a:p>
        </p:txBody>
      </p:sp>
      <p:sp>
        <p:nvSpPr>
          <p:cNvPr id="405" name="Google Shape;405;p31"/>
          <p:cNvSpPr txBox="1"/>
          <p:nvPr>
            <p:ph idx="1" type="subTitle"/>
          </p:nvPr>
        </p:nvSpPr>
        <p:spPr>
          <a:xfrm>
            <a:off x="545000" y="903375"/>
            <a:ext cx="8209200" cy="3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Importances of the feature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#NO2(GT)       			0.0787668829454153</a:t>
            </a:r>
            <a:endParaRPr/>
          </a:p>
          <a:p>
            <a:pPr indent="0" lvl="0" marL="0" rtl="0" algn="l">
              <a:spcBef>
                <a:spcPts val="0"/>
              </a:spcBef>
              <a:spcAft>
                <a:spcPts val="0"/>
              </a:spcAft>
              <a:buNone/>
            </a:pPr>
            <a:r>
              <a:rPr lang="en"/>
              <a:t>#PT08.S2(NMHC)       	0.04617378205324278</a:t>
            </a:r>
            <a:endParaRPr/>
          </a:p>
          <a:p>
            <a:pPr indent="0" lvl="0" marL="0" rtl="0" algn="l">
              <a:spcBef>
                <a:spcPts val="0"/>
              </a:spcBef>
              <a:spcAft>
                <a:spcPts val="0"/>
              </a:spcAft>
              <a:buNone/>
            </a:pPr>
            <a:r>
              <a:rPr lang="en"/>
              <a:t>#PT08.S4(NO2)       	0.14925517187506443</a:t>
            </a:r>
            <a:endParaRPr/>
          </a:p>
          <a:p>
            <a:pPr indent="0" lvl="0" marL="0" rtl="0" algn="l">
              <a:spcBef>
                <a:spcPts val="0"/>
              </a:spcBef>
              <a:spcAft>
                <a:spcPts val="0"/>
              </a:spcAft>
              <a:buNone/>
            </a:pPr>
            <a:r>
              <a:rPr lang="en"/>
              <a:t>PT08.S1(CO)       		0.019729577642109388</a:t>
            </a:r>
            <a:endParaRPr/>
          </a:p>
          <a:p>
            <a:pPr indent="0" lvl="0" marL="0" rtl="0" algn="l">
              <a:spcBef>
                <a:spcPts val="0"/>
              </a:spcBef>
              <a:spcAft>
                <a:spcPts val="0"/>
              </a:spcAft>
              <a:buNone/>
            </a:pPr>
            <a:r>
              <a:rPr lang="en"/>
              <a:t>NOx(GT)       			0.03046353526095148</a:t>
            </a:r>
            <a:endParaRPr/>
          </a:p>
          <a:p>
            <a:pPr indent="0" lvl="0" marL="0" rtl="0" algn="l">
              <a:spcBef>
                <a:spcPts val="0"/>
              </a:spcBef>
              <a:spcAft>
                <a:spcPts val="0"/>
              </a:spcAft>
              <a:buNone/>
            </a:pPr>
            <a:r>
              <a:rPr lang="en"/>
              <a:t>#PT08.S5(O3)       		0.04569835497602727</a:t>
            </a:r>
            <a:endParaRPr/>
          </a:p>
          <a:p>
            <a:pPr indent="0" lvl="0" marL="0" rtl="0" algn="l">
              <a:spcBef>
                <a:spcPts val="0"/>
              </a:spcBef>
              <a:spcAft>
                <a:spcPts val="0"/>
              </a:spcAft>
              <a:buNone/>
            </a:pPr>
            <a:r>
              <a:rPr lang="en"/>
              <a:t>#T       				0.4989338535487103</a:t>
            </a:r>
            <a:endParaRPr/>
          </a:p>
          <a:p>
            <a:pPr indent="0" lvl="0" marL="0" rtl="0" algn="l">
              <a:spcBef>
                <a:spcPts val="0"/>
              </a:spcBef>
              <a:spcAft>
                <a:spcPts val="0"/>
              </a:spcAft>
              <a:buNone/>
            </a:pPr>
            <a:r>
              <a:rPr lang="en"/>
              <a:t>CO(GT)       			0.017958792496346597</a:t>
            </a:r>
            <a:endParaRPr/>
          </a:p>
          <a:p>
            <a:pPr indent="0" lvl="0" marL="0" rtl="0" algn="l">
              <a:spcBef>
                <a:spcPts val="0"/>
              </a:spcBef>
              <a:spcAft>
                <a:spcPts val="0"/>
              </a:spcAft>
              <a:buNone/>
            </a:pPr>
            <a:r>
              <a:rPr lang="en"/>
              <a:t>#PT08.S3(NOx)       		0.06407520224000192</a:t>
            </a:r>
            <a:endParaRPr/>
          </a:p>
          <a:p>
            <a:pPr indent="0" lvl="0" marL="0" rtl="0" algn="l">
              <a:spcBef>
                <a:spcPts val="0"/>
              </a:spcBef>
              <a:spcAft>
                <a:spcPts val="0"/>
              </a:spcAft>
              <a:buNone/>
            </a:pPr>
            <a:r>
              <a:rPr lang="en"/>
              <a:t>#C6H6(GT)       		0.04894484696213085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C:\sem-5\SDA\project\featimp.png" id="406" name="Google Shape;406;p31"/>
          <p:cNvPicPr preferRelativeResize="0"/>
          <p:nvPr/>
        </p:nvPicPr>
        <p:blipFill>
          <a:blip r:embed="rId3">
            <a:alphaModFix/>
          </a:blip>
          <a:stretch>
            <a:fillRect/>
          </a:stretch>
        </p:blipFill>
        <p:spPr>
          <a:xfrm>
            <a:off x="5336525" y="1447750"/>
            <a:ext cx="3610675" cy="3089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393800"/>
            <a:ext cx="5658000" cy="61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84" name="Google Shape;284;p14"/>
          <p:cNvSpPr txBox="1"/>
          <p:nvPr>
            <p:ph idx="1" type="subTitle"/>
          </p:nvPr>
        </p:nvSpPr>
        <p:spPr>
          <a:xfrm>
            <a:off x="824000" y="1065025"/>
            <a:ext cx="7987200" cy="28467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t/>
            </a:r>
            <a:endParaRPr sz="1800">
              <a:latin typeface="Times New Roman"/>
              <a:ea typeface="Times New Roman"/>
              <a:cs typeface="Times New Roman"/>
              <a:sym typeface="Times New Roman"/>
            </a:endParaRPr>
          </a:p>
          <a:p>
            <a:pPr indent="0" lvl="0" marL="0" rtl="0" algn="l">
              <a:lnSpc>
                <a:spcPct val="110000"/>
              </a:lnSpc>
              <a:spcBef>
                <a:spcPts val="600"/>
              </a:spcBef>
              <a:spcAft>
                <a:spcPts val="0"/>
              </a:spcAft>
              <a:buNone/>
            </a:pPr>
            <a:r>
              <a:t/>
            </a:r>
            <a:endParaRPr sz="1800">
              <a:latin typeface="Times New Roman"/>
              <a:ea typeface="Times New Roman"/>
              <a:cs typeface="Times New Roman"/>
              <a:sym typeface="Times New Roman"/>
            </a:endParaRPr>
          </a:p>
          <a:p>
            <a:pPr indent="0" lvl="0" marL="0" rtl="0" algn="l">
              <a:lnSpc>
                <a:spcPct val="110000"/>
              </a:lnSpc>
              <a:spcBef>
                <a:spcPts val="600"/>
              </a:spcBef>
              <a:spcAft>
                <a:spcPts val="0"/>
              </a:spcAft>
              <a:buNone/>
            </a:pPr>
            <a:r>
              <a:rPr lang="en" sz="1800">
                <a:latin typeface="Times New Roman"/>
                <a:ea typeface="Times New Roman"/>
                <a:cs typeface="Times New Roman"/>
                <a:sym typeface="Times New Roman"/>
              </a:rPr>
              <a:t>The goal is to perform Regression and Time series analysis on the UCI Air quality dataset which contains 15 features and 9358 instances of hourly averaged responses from chemical sensors embedded in an Air Quality Chemical Multi sensor Device.</a:t>
            </a:r>
            <a:endParaRPr sz="1800">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2"/>
          <p:cNvSpPr txBox="1"/>
          <p:nvPr>
            <p:ph type="ctrTitle"/>
          </p:nvPr>
        </p:nvSpPr>
        <p:spPr>
          <a:xfrm>
            <a:off x="824000" y="512350"/>
            <a:ext cx="7554300" cy="113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FACTOR ANALYSIS</a:t>
            </a:r>
            <a:endParaRPr/>
          </a:p>
        </p:txBody>
      </p:sp>
      <p:sp>
        <p:nvSpPr>
          <p:cNvPr id="412" name="Google Shape;412;p32"/>
          <p:cNvSpPr txBox="1"/>
          <p:nvPr>
            <p:ph idx="1" type="subTitle"/>
          </p:nvPr>
        </p:nvSpPr>
        <p:spPr>
          <a:xfrm>
            <a:off x="824000" y="1537025"/>
            <a:ext cx="7554300" cy="27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Factor Analysis (FA) is an exploratory data analysis method used to search influential underlying factors or latent variables from a set of observed variables.  It extracts maximum common variance from all variables and puts them into a common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Adequacy Tests</a:t>
            </a:r>
            <a:endParaRPr/>
          </a:p>
          <a:p>
            <a:pPr indent="457200" lvl="0" marL="0" rtl="0" algn="l">
              <a:spcBef>
                <a:spcPts val="0"/>
              </a:spcBef>
              <a:spcAft>
                <a:spcPts val="0"/>
              </a:spcAft>
              <a:buNone/>
            </a:pPr>
            <a:r>
              <a:rPr lang="en"/>
              <a:t>Bartlett’s Test</a:t>
            </a:r>
            <a:endParaRPr/>
          </a:p>
          <a:p>
            <a:pPr indent="457200" lvl="0" marL="0" rtl="0" algn="l">
              <a:spcBef>
                <a:spcPts val="0"/>
              </a:spcBef>
              <a:spcAft>
                <a:spcPts val="0"/>
              </a:spcAft>
              <a:buNone/>
            </a:pPr>
            <a:r>
              <a:rPr lang="en"/>
              <a:t>Kaiser-Meyer-Olkin 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3"/>
          <p:cNvSpPr txBox="1"/>
          <p:nvPr>
            <p:ph type="ctrTitle"/>
          </p:nvPr>
        </p:nvSpPr>
        <p:spPr>
          <a:xfrm>
            <a:off x="382500" y="291925"/>
            <a:ext cx="8274000" cy="97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BARTLETT’S ADEQUACY TEST</a:t>
            </a:r>
            <a:endParaRPr/>
          </a:p>
        </p:txBody>
      </p:sp>
      <p:sp>
        <p:nvSpPr>
          <p:cNvPr id="418" name="Google Shape;418;p33"/>
          <p:cNvSpPr txBox="1"/>
          <p:nvPr>
            <p:ph idx="1" type="subTitle"/>
          </p:nvPr>
        </p:nvSpPr>
        <p:spPr>
          <a:xfrm>
            <a:off x="473075" y="1389050"/>
            <a:ext cx="8133000" cy="29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Bartlett’s test of sphericity checks whether or not the observed variables inter correlate at all using the observed correlation matrix against the identity matrix. If the test found statistically insignificant, you should not employ a factor analysis.</a:t>
            </a:r>
            <a:endParaRPr/>
          </a:p>
          <a:p>
            <a:pPr indent="0" lvl="0" marL="0" rtl="0" algn="l">
              <a:spcBef>
                <a:spcPts val="0"/>
              </a:spcBef>
              <a:spcAft>
                <a:spcPts val="0"/>
              </a:spcAft>
              <a:buNone/>
            </a:pPr>
            <a:r>
              <a:rPr lang="en"/>
              <a:t>Result for Bartlett sphericity test:</a:t>
            </a:r>
            <a:endParaRPr/>
          </a:p>
          <a:p>
            <a:pPr indent="0" lvl="0" marL="0" rtl="0" algn="l">
              <a:spcBef>
                <a:spcPts val="0"/>
              </a:spcBef>
              <a:spcAft>
                <a:spcPts val="0"/>
              </a:spcAft>
              <a:buNone/>
            </a:pPr>
            <a:r>
              <a:rPr lang="en"/>
              <a:t>121299.59066771198 0.0</a:t>
            </a:r>
            <a:endParaRPr/>
          </a:p>
          <a:p>
            <a:pPr indent="0" lvl="0" marL="0" rtl="0" algn="l">
              <a:spcBef>
                <a:spcPts val="0"/>
              </a:spcBef>
              <a:spcAft>
                <a:spcPts val="0"/>
              </a:spcAft>
              <a:buNone/>
            </a:pPr>
            <a:r>
              <a:rPr lang="en"/>
              <a:t>In this Bartlett ’s test, the p-value is 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test was statistically significant, indicating that the observed correlation matrix is not an identity matrix.Hence we can proceed with Factor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4"/>
          <p:cNvSpPr txBox="1"/>
          <p:nvPr>
            <p:ph type="ctrTitle"/>
          </p:nvPr>
        </p:nvSpPr>
        <p:spPr>
          <a:xfrm>
            <a:off x="634125" y="402625"/>
            <a:ext cx="7670100" cy="123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kaiser-Meyer-Olkin Test</a:t>
            </a:r>
            <a:endParaRPr/>
          </a:p>
        </p:txBody>
      </p:sp>
      <p:sp>
        <p:nvSpPr>
          <p:cNvPr id="424" name="Google Shape;424;p34"/>
          <p:cNvSpPr txBox="1"/>
          <p:nvPr>
            <p:ph idx="1" type="subTitle"/>
          </p:nvPr>
        </p:nvSpPr>
        <p:spPr>
          <a:xfrm>
            <a:off x="831900" y="1463900"/>
            <a:ext cx="7480200" cy="32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Kaiser-Meyer-Olkin (KMO) Test measures the suitability of data for factor analysis. It determines the adequacy for each observed variable and for the complete model. KMO estimates the proportion of variance among all the observed variable. Lower proportion id more suitable for factor analysis. KMO values range between 0 and 1. Value of KMO less than 0.6 is considered inadequate.</a:t>
            </a:r>
            <a:endParaRPr/>
          </a:p>
          <a:p>
            <a:pPr indent="0" lvl="0" marL="0" rtl="0" algn="l">
              <a:spcBef>
                <a:spcPts val="0"/>
              </a:spcBef>
              <a:spcAft>
                <a:spcPts val="0"/>
              </a:spcAft>
              <a:buNone/>
            </a:pPr>
            <a:r>
              <a:rPr lang="en"/>
              <a:t>Result:</a:t>
            </a:r>
            <a:endParaRPr/>
          </a:p>
          <a:p>
            <a:pPr indent="0" lvl="0" marL="0" rtl="0" algn="l">
              <a:spcBef>
                <a:spcPts val="0"/>
              </a:spcBef>
              <a:spcAft>
                <a:spcPts val="0"/>
              </a:spcAft>
              <a:buNone/>
            </a:pPr>
            <a:r>
              <a:rPr lang="en"/>
              <a:t>0.865224518839246</a:t>
            </a:r>
            <a:endParaRPr/>
          </a:p>
          <a:p>
            <a:pPr indent="0" lvl="0" marL="0" rtl="0" algn="l">
              <a:spcBef>
                <a:spcPts val="0"/>
              </a:spcBef>
              <a:spcAft>
                <a:spcPts val="0"/>
              </a:spcAft>
              <a:buNone/>
            </a:pPr>
            <a:r>
              <a:rPr lang="en"/>
              <a:t>The overall KMO for our data is 0.8652, which is considerably good for the above test.Hence,we can proceed with Factor Analysis.</a:t>
            </a:r>
            <a:endParaRPr/>
          </a:p>
          <a:p>
            <a:pPr indent="0" lvl="0" marL="0" rtl="0" algn="l">
              <a:spcBef>
                <a:spcPts val="0"/>
              </a:spcBef>
              <a:spcAft>
                <a:spcPts val="0"/>
              </a:spcAft>
              <a:buNone/>
            </a:pPr>
            <a:r>
              <a:rPr lang="en"/>
              <a:t>Next ,we perform the Factor Analysis for the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5"/>
          <p:cNvSpPr txBox="1"/>
          <p:nvPr>
            <p:ph type="ctrTitle"/>
          </p:nvPr>
        </p:nvSpPr>
        <p:spPr>
          <a:xfrm>
            <a:off x="461625" y="254975"/>
            <a:ext cx="7872600" cy="1486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Scree Plot</a:t>
            </a:r>
            <a:endParaRPr/>
          </a:p>
        </p:txBody>
      </p:sp>
      <p:sp>
        <p:nvSpPr>
          <p:cNvPr id="430" name="Google Shape;430;p35"/>
          <p:cNvSpPr txBox="1"/>
          <p:nvPr>
            <p:ph idx="1" type="subTitle"/>
          </p:nvPr>
        </p:nvSpPr>
        <p:spPr>
          <a:xfrm>
            <a:off x="824000" y="1368925"/>
            <a:ext cx="7752000" cy="344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31" name="Google Shape;431;p35"/>
          <p:cNvPicPr preferRelativeResize="0"/>
          <p:nvPr/>
        </p:nvPicPr>
        <p:blipFill>
          <a:blip r:embed="rId3">
            <a:alphaModFix/>
          </a:blip>
          <a:stretch>
            <a:fillRect/>
          </a:stretch>
        </p:blipFill>
        <p:spPr>
          <a:xfrm>
            <a:off x="2415725" y="1519900"/>
            <a:ext cx="4328200" cy="3012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6"/>
          <p:cNvSpPr txBox="1"/>
          <p:nvPr>
            <p:ph type="ctrTitle"/>
          </p:nvPr>
        </p:nvSpPr>
        <p:spPr>
          <a:xfrm>
            <a:off x="824000" y="402625"/>
            <a:ext cx="77016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Factor Loadings of the Data</a:t>
            </a:r>
            <a:endParaRPr/>
          </a:p>
        </p:txBody>
      </p:sp>
      <p:sp>
        <p:nvSpPr>
          <p:cNvPr id="437" name="Google Shape;437;p36"/>
          <p:cNvSpPr txBox="1"/>
          <p:nvPr>
            <p:ph idx="1" type="subTitle"/>
          </p:nvPr>
        </p:nvSpPr>
        <p:spPr>
          <a:xfrm>
            <a:off x="824000" y="1600425"/>
            <a:ext cx="7701600" cy="30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457200" lvl="0" marL="1371600" rtl="0" algn="l">
              <a:spcBef>
                <a:spcPts val="0"/>
              </a:spcBef>
              <a:spcAft>
                <a:spcPts val="0"/>
              </a:spcAft>
              <a:buNone/>
            </a:pPr>
            <a:r>
              <a:rPr lang="en"/>
              <a:t>Factor1		Factor2		Factor3		Factor4</a:t>
            </a:r>
            <a:endParaRPr/>
          </a:p>
          <a:p>
            <a:pPr indent="0" lvl="0" marL="0" rtl="0" algn="l">
              <a:spcBef>
                <a:spcPts val="0"/>
              </a:spcBef>
              <a:spcAft>
                <a:spcPts val="0"/>
              </a:spcAft>
              <a:buNone/>
            </a:pPr>
            <a:r>
              <a:rPr lang="en"/>
              <a:t>NO2(GT)			0.245677		-0.102703	0.762700		0.212014</a:t>
            </a:r>
            <a:endParaRPr/>
          </a:p>
          <a:p>
            <a:pPr indent="0" lvl="0" marL="0" rtl="0" algn="l">
              <a:spcBef>
                <a:spcPts val="0"/>
              </a:spcBef>
              <a:spcAft>
                <a:spcPts val="0"/>
              </a:spcAft>
              <a:buNone/>
            </a:pPr>
            <a:r>
              <a:rPr lang="en"/>
              <a:t>PT08.S2(NMHC)	0.867775		0.171821		0.421193		0.168409</a:t>
            </a:r>
            <a:endParaRPr/>
          </a:p>
          <a:p>
            <a:pPr indent="0" lvl="0" marL="0" rtl="0" algn="l">
              <a:spcBef>
                <a:spcPts val="0"/>
              </a:spcBef>
              <a:spcAft>
                <a:spcPts val="0"/>
              </a:spcAft>
              <a:buNone/>
            </a:pPr>
            <a:r>
              <a:rPr lang="en"/>
              <a:t>PT08.S4(NO2)		0.770448		0.446725		0.043618		0.091084</a:t>
            </a:r>
            <a:endParaRPr/>
          </a:p>
          <a:p>
            <a:pPr indent="0" lvl="0" marL="0" rtl="0" algn="l">
              <a:spcBef>
                <a:spcPts val="0"/>
              </a:spcBef>
              <a:spcAft>
                <a:spcPts val="0"/>
              </a:spcAft>
              <a:buNone/>
            </a:pPr>
            <a:r>
              <a:rPr lang="en"/>
              <a:t>PT08.S1(CO)		0.777560		-0.009076	0.426697		0.264350</a:t>
            </a:r>
            <a:endParaRPr/>
          </a:p>
          <a:p>
            <a:pPr indent="0" lvl="0" marL="0" rtl="0" algn="l">
              <a:spcBef>
                <a:spcPts val="0"/>
              </a:spcBef>
              <a:spcAft>
                <a:spcPts val="0"/>
              </a:spcAft>
              <a:buNone/>
            </a:pPr>
            <a:r>
              <a:rPr lang="en"/>
              <a:t>NOx(GT)			0.290956		-0.154306	0.884593		0.034160</a:t>
            </a:r>
            <a:endParaRPr/>
          </a:p>
          <a:p>
            <a:pPr indent="0" lvl="0" marL="0" rtl="0" algn="l">
              <a:spcBef>
                <a:spcPts val="0"/>
              </a:spcBef>
              <a:spcAft>
                <a:spcPts val="0"/>
              </a:spcAft>
              <a:buNone/>
            </a:pPr>
            <a:r>
              <a:rPr lang="en"/>
              <a:t>PT08.S5(O3)		0.661551		-0.065486	0.543830		0.284721</a:t>
            </a:r>
            <a:endParaRPr/>
          </a:p>
          <a:p>
            <a:pPr indent="0" lvl="0" marL="0" rtl="0" algn="l">
              <a:spcBef>
                <a:spcPts val="0"/>
              </a:spcBef>
              <a:spcAft>
                <a:spcPts val="0"/>
              </a:spcAft>
              <a:buNone/>
            </a:pPr>
            <a:r>
              <a:rPr lang="en"/>
              <a:t>T				0.159564		0.969817		-0.169311	0.018212</a:t>
            </a:r>
            <a:endParaRPr/>
          </a:p>
          <a:p>
            <a:pPr indent="0" lvl="0" marL="0" rtl="0" algn="l">
              <a:spcBef>
                <a:spcPts val="0"/>
              </a:spcBef>
              <a:spcAft>
                <a:spcPts val="0"/>
              </a:spcAft>
              <a:buNone/>
            </a:pPr>
            <a:r>
              <a:rPr lang="en"/>
              <a:t>CO(GT)			0.584358		0.010877		0.608930		0.043435</a:t>
            </a:r>
            <a:endParaRPr/>
          </a:p>
          <a:p>
            <a:pPr indent="0" lvl="0" marL="0" rtl="0" algn="l">
              <a:spcBef>
                <a:spcPts val="0"/>
              </a:spcBef>
              <a:spcAft>
                <a:spcPts val="0"/>
              </a:spcAft>
              <a:buNone/>
            </a:pPr>
            <a:r>
              <a:rPr lang="en"/>
              <a:t>PT08.S3(NOx)		-0.572996	-0.120531	-0.446290	-0.525115</a:t>
            </a:r>
            <a:endParaRPr/>
          </a:p>
          <a:p>
            <a:pPr indent="0" lvl="0" marL="0" rtl="0" algn="l">
              <a:spcBef>
                <a:spcPts val="0"/>
              </a:spcBef>
              <a:spcAft>
                <a:spcPts val="0"/>
              </a:spcAft>
              <a:buNone/>
            </a:pPr>
            <a:r>
              <a:rPr lang="en"/>
              <a:t>C6H6(GT)		0.893076		0.127648		0.424018		0.036974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ph type="ctrTitle"/>
          </p:nvPr>
        </p:nvSpPr>
        <p:spPr>
          <a:xfrm>
            <a:off x="763725" y="200925"/>
            <a:ext cx="6399000" cy="12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PRINCIPAL COMPONENT ANALYSIS</a:t>
            </a:r>
            <a:endParaRPr/>
          </a:p>
        </p:txBody>
      </p:sp>
      <p:sp>
        <p:nvSpPr>
          <p:cNvPr id="443" name="Google Shape;443;p37"/>
          <p:cNvSpPr txBox="1"/>
          <p:nvPr>
            <p:ph idx="1" type="subTitle"/>
          </p:nvPr>
        </p:nvSpPr>
        <p:spPr>
          <a:xfrm>
            <a:off x="622850" y="1627450"/>
            <a:ext cx="7815600" cy="26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will explore the most important method of Feature Extraction which is Principal Component Analysis and will use this method to reduce the features and use the output for modeling.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reducing the factors, and applying  RandomForestRegression with varying n_estimators, we get the R-2 value as follows:</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8"/>
          <p:cNvSpPr txBox="1"/>
          <p:nvPr>
            <p:ph type="ctrTitle"/>
          </p:nvPr>
        </p:nvSpPr>
        <p:spPr>
          <a:xfrm>
            <a:off x="783800" y="147125"/>
            <a:ext cx="6308700" cy="987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REGRESSION AFTER APPLYING PCA</a:t>
            </a:r>
            <a:endParaRPr/>
          </a:p>
        </p:txBody>
      </p:sp>
      <p:sp>
        <p:nvSpPr>
          <p:cNvPr id="449" name="Google Shape;449;p38"/>
          <p:cNvSpPr txBox="1"/>
          <p:nvPr>
            <p:ph idx="1" type="subTitle"/>
          </p:nvPr>
        </p:nvSpPr>
        <p:spPr>
          <a:xfrm>
            <a:off x="824000" y="1396375"/>
            <a:ext cx="7132500" cy="35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8"/>
          <p:cNvPicPr preferRelativeResize="0"/>
          <p:nvPr/>
        </p:nvPicPr>
        <p:blipFill>
          <a:blip r:embed="rId3">
            <a:alphaModFix/>
          </a:blip>
          <a:stretch>
            <a:fillRect/>
          </a:stretch>
        </p:blipFill>
        <p:spPr>
          <a:xfrm>
            <a:off x="2438863" y="1546313"/>
            <a:ext cx="4467225" cy="3095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824000" y="196625"/>
            <a:ext cx="6557700" cy="69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290" name="Google Shape;290;p15"/>
          <p:cNvSpPr txBox="1"/>
          <p:nvPr>
            <p:ph idx="1" type="subTitle"/>
          </p:nvPr>
        </p:nvSpPr>
        <p:spPr>
          <a:xfrm>
            <a:off x="824000" y="1059825"/>
            <a:ext cx="8246100" cy="36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Dataset  : Air Quality dataset from UCI machine Learning Repository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Number of Instances: 9358 (hourly averaged responses of pollutants)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dataset consists of following attributes: (Total :15)</a:t>
            </a:r>
            <a:endParaRPr/>
          </a:p>
          <a:p>
            <a:pPr indent="0" lvl="0" marL="0" rtl="0" algn="l">
              <a:spcBef>
                <a:spcPts val="0"/>
              </a:spcBef>
              <a:spcAft>
                <a:spcPts val="0"/>
              </a:spcAft>
              <a:buNone/>
            </a:pPr>
            <a:r>
              <a:rPr lang="en"/>
              <a:t>Date, Time, CO(GT), PT08.S1(CO), NMHC(GT),C6H6(GT), PT08.S2(NHMC), NOx(GT), PT08.S3(NOx), NO2(GT), PT08.S4(NO2),PT08.S5(O3),T,RH and  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Dependent Variables:  RH (Relative Humidity) and AH (Absolute Humidity)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Missing values are tagged by -200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ctrTitle"/>
          </p:nvPr>
        </p:nvSpPr>
        <p:spPr>
          <a:xfrm>
            <a:off x="824000" y="295217"/>
            <a:ext cx="6533100" cy="50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296" name="Google Shape;296;p16"/>
          <p:cNvSpPr txBox="1"/>
          <p:nvPr>
            <p:ph idx="1" type="subTitle"/>
          </p:nvPr>
        </p:nvSpPr>
        <p:spPr>
          <a:xfrm>
            <a:off x="922575" y="960150"/>
            <a:ext cx="7691400" cy="3633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Replaced missing values with NaN</a:t>
            </a:r>
            <a:endParaRPr/>
          </a:p>
          <a:p>
            <a:pPr indent="-330200" lvl="0" marL="457200" rtl="0" algn="l">
              <a:spcBef>
                <a:spcPts val="0"/>
              </a:spcBef>
              <a:spcAft>
                <a:spcPts val="0"/>
              </a:spcAft>
              <a:buSzPts val="1600"/>
              <a:buChar char="●"/>
            </a:pPr>
            <a:r>
              <a:rPr lang="en"/>
              <a:t>Below plot is heatmap of missing values of all variables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descr="C:\sem-5\SDA\project\img2.png" id="297" name="Google Shape;297;p16"/>
          <p:cNvPicPr preferRelativeResize="0"/>
          <p:nvPr/>
        </p:nvPicPr>
        <p:blipFill>
          <a:blip r:embed="rId3">
            <a:alphaModFix/>
          </a:blip>
          <a:stretch>
            <a:fillRect/>
          </a:stretch>
        </p:blipFill>
        <p:spPr>
          <a:xfrm>
            <a:off x="2071275" y="1549000"/>
            <a:ext cx="4491716" cy="359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824000" y="421622"/>
            <a:ext cx="6726600" cy="50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Preprocessing</a:t>
            </a:r>
            <a:endParaRPr/>
          </a:p>
        </p:txBody>
      </p:sp>
      <p:sp>
        <p:nvSpPr>
          <p:cNvPr id="303" name="Google Shape;303;p17"/>
          <p:cNvSpPr txBox="1"/>
          <p:nvPr>
            <p:ph idx="1" type="subTitle"/>
          </p:nvPr>
        </p:nvSpPr>
        <p:spPr>
          <a:xfrm>
            <a:off x="960250" y="1382200"/>
            <a:ext cx="7532700" cy="328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figure indicates number of missing values after replacing -200 with Nan.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some Nan values left even after replacing with mean because there is no data available for whole day so we filled those Nan values with previous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one feature NHMC which has 90% of data composed of Nan. Replacing it with mean values is not a good idea as there are more Nan values.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it doesn’t provide much information that attribute was dropped.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ctrTitle"/>
          </p:nvPr>
        </p:nvSpPr>
        <p:spPr>
          <a:xfrm>
            <a:off x="733175" y="183175"/>
            <a:ext cx="7407900" cy="62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309" name="Google Shape;309;p18"/>
          <p:cNvSpPr txBox="1"/>
          <p:nvPr>
            <p:ph idx="1" type="subTitle"/>
          </p:nvPr>
        </p:nvSpPr>
        <p:spPr>
          <a:xfrm>
            <a:off x="420100" y="999175"/>
            <a:ext cx="8470200" cy="389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Above plot describes variations of all features across the time.</a:t>
            </a:r>
            <a:endParaRPr/>
          </a:p>
        </p:txBody>
      </p:sp>
      <p:pic>
        <p:nvPicPr>
          <p:cNvPr descr="C:\sem-5\SDA\project\img1.png" id="310" name="Google Shape;310;p18"/>
          <p:cNvPicPr preferRelativeResize="0"/>
          <p:nvPr/>
        </p:nvPicPr>
        <p:blipFill>
          <a:blip r:embed="rId3">
            <a:alphaModFix/>
          </a:blip>
          <a:stretch>
            <a:fillRect/>
          </a:stretch>
        </p:blipFill>
        <p:spPr>
          <a:xfrm>
            <a:off x="420100" y="908350"/>
            <a:ext cx="8152400" cy="338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ctrTitle"/>
          </p:nvPr>
        </p:nvSpPr>
        <p:spPr>
          <a:xfrm>
            <a:off x="556350" y="92350"/>
            <a:ext cx="7130400" cy="46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316" name="Google Shape;316;p19"/>
          <p:cNvSpPr txBox="1"/>
          <p:nvPr>
            <p:ph idx="1" type="subTitle"/>
          </p:nvPr>
        </p:nvSpPr>
        <p:spPr>
          <a:xfrm>
            <a:off x="147600" y="715325"/>
            <a:ext cx="8879100" cy="431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Above plots describes the variations of RH and AH along the year and increment or decrement of concentration across the months.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17" name="Google Shape;317;p19"/>
          <p:cNvPicPr preferRelativeResize="0"/>
          <p:nvPr/>
        </p:nvPicPr>
        <p:blipFill>
          <a:blip r:embed="rId3">
            <a:alphaModFix/>
          </a:blip>
          <a:stretch>
            <a:fillRect/>
          </a:stretch>
        </p:blipFill>
        <p:spPr>
          <a:xfrm>
            <a:off x="969925" y="867725"/>
            <a:ext cx="2895600" cy="2333625"/>
          </a:xfrm>
          <a:prstGeom prst="rect">
            <a:avLst/>
          </a:prstGeom>
          <a:noFill/>
          <a:ln>
            <a:noFill/>
          </a:ln>
        </p:spPr>
      </p:pic>
      <p:pic>
        <p:nvPicPr>
          <p:cNvPr id="318" name="Google Shape;318;p19"/>
          <p:cNvPicPr preferRelativeResize="0"/>
          <p:nvPr/>
        </p:nvPicPr>
        <p:blipFill>
          <a:blip r:embed="rId4">
            <a:alphaModFix/>
          </a:blip>
          <a:stretch>
            <a:fillRect/>
          </a:stretch>
        </p:blipFill>
        <p:spPr>
          <a:xfrm>
            <a:off x="4823825" y="891538"/>
            <a:ext cx="2638425" cy="228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ctrTitle"/>
          </p:nvPr>
        </p:nvSpPr>
        <p:spPr>
          <a:xfrm>
            <a:off x="733150" y="319440"/>
            <a:ext cx="6908400" cy="32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324" name="Google Shape;324;p20"/>
          <p:cNvSpPr txBox="1"/>
          <p:nvPr>
            <p:ph idx="1" type="subTitle"/>
          </p:nvPr>
        </p:nvSpPr>
        <p:spPr>
          <a:xfrm>
            <a:off x="442825" y="908350"/>
            <a:ext cx="8402100" cy="387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Above </a:t>
            </a:r>
            <a:r>
              <a:rPr lang="en"/>
              <a:t>plot is the heatmap of correlation between all the variables. </a:t>
            </a:r>
            <a:endParaRPr/>
          </a:p>
          <a:p>
            <a:pPr indent="0" lvl="0" marL="0" rtl="0" algn="l">
              <a:spcBef>
                <a:spcPts val="0"/>
              </a:spcBef>
              <a:spcAft>
                <a:spcPts val="0"/>
              </a:spcAft>
              <a:buNone/>
            </a:pPr>
            <a:r>
              <a:t/>
            </a:r>
            <a:endParaRPr/>
          </a:p>
        </p:txBody>
      </p:sp>
      <p:pic>
        <p:nvPicPr>
          <p:cNvPr descr="C:\sem-5\SDA\project\corr.png" id="325" name="Google Shape;325;p20"/>
          <p:cNvPicPr preferRelativeResize="0"/>
          <p:nvPr/>
        </p:nvPicPr>
        <p:blipFill>
          <a:blip r:embed="rId3">
            <a:alphaModFix/>
          </a:blip>
          <a:stretch>
            <a:fillRect/>
          </a:stretch>
        </p:blipFill>
        <p:spPr>
          <a:xfrm>
            <a:off x="569729" y="647050"/>
            <a:ext cx="7730271" cy="3682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ctrTitle"/>
          </p:nvPr>
        </p:nvSpPr>
        <p:spPr>
          <a:xfrm>
            <a:off x="450050" y="375050"/>
            <a:ext cx="8315100" cy="88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Assumptions of Multiple Linear Regression</a:t>
            </a:r>
            <a:endParaRPr/>
          </a:p>
        </p:txBody>
      </p:sp>
      <p:sp>
        <p:nvSpPr>
          <p:cNvPr id="331" name="Google Shape;331;p21"/>
          <p:cNvSpPr txBox="1"/>
          <p:nvPr>
            <p:ph idx="1" type="subTitle"/>
          </p:nvPr>
        </p:nvSpPr>
        <p:spPr>
          <a:xfrm>
            <a:off x="621500" y="1371600"/>
            <a:ext cx="7940400" cy="3450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Multiple Linear Regression takes Several Assumptions</a:t>
            </a:r>
            <a:endParaRPr/>
          </a:p>
          <a:p>
            <a:pPr indent="-330200" lvl="0" marL="457200" rtl="0" algn="l">
              <a:spcBef>
                <a:spcPts val="0"/>
              </a:spcBef>
              <a:spcAft>
                <a:spcPts val="0"/>
              </a:spcAft>
              <a:buSzPts val="1600"/>
              <a:buChar char="●"/>
            </a:pPr>
            <a:r>
              <a:rPr lang="en"/>
              <a:t>It assumes Linear Relationship between response variable and independent variables. Scatter plots can show a linear or curvilinear relationship</a:t>
            </a:r>
            <a:endParaRPr/>
          </a:p>
          <a:p>
            <a:pPr indent="-330200" lvl="0" marL="457200" rtl="0" algn="l">
              <a:spcBef>
                <a:spcPts val="0"/>
              </a:spcBef>
              <a:spcAft>
                <a:spcPts val="0"/>
              </a:spcAft>
              <a:buSzPts val="1600"/>
              <a:buChar char="●"/>
            </a:pPr>
            <a:r>
              <a:rPr lang="en"/>
              <a:t>It assumes the residuals are normally distributed</a:t>
            </a:r>
            <a:endParaRPr/>
          </a:p>
          <a:p>
            <a:pPr indent="-330200" lvl="0" marL="457200" rtl="0" algn="l">
              <a:spcBef>
                <a:spcPts val="0"/>
              </a:spcBef>
              <a:spcAft>
                <a:spcPts val="0"/>
              </a:spcAft>
              <a:buSzPts val="1600"/>
              <a:buChar char="●"/>
            </a:pPr>
            <a:r>
              <a:rPr lang="en"/>
              <a:t>It assumes NO Multicollinearity which implies that independent variables should not be highly correlated with each other. It can be tested using Variance Inflation Factor(VIF) values</a:t>
            </a:r>
            <a:endParaRPr/>
          </a:p>
          <a:p>
            <a:pPr indent="-330200" lvl="0" marL="457200" rtl="0" algn="l">
              <a:spcBef>
                <a:spcPts val="0"/>
              </a:spcBef>
              <a:spcAft>
                <a:spcPts val="0"/>
              </a:spcAft>
              <a:buSzPts val="1600"/>
              <a:buChar char="●"/>
            </a:pPr>
            <a:r>
              <a:rPr lang="en"/>
              <a:t>It assumes Homoscedasticity.The assumption states that the variance of error terms is similar across different values of Independent variables.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