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88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2" roundtripDataSignature="AMtx7mgpVNkw4KzE6ztiQiHHVHKuPfw2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88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Relationship Id="rId5" Type="http://schemas.openxmlformats.org/officeDocument/2006/relationships/slide" Target="/ppt/slides/slide1.xml"/><Relationship Id="rId6" Type="http://schemas.openxmlformats.org/officeDocument/2006/relationships/slide" Target="/ppt/slides/slide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Relationship Id="rId5" Type="http://schemas.openxmlformats.org/officeDocument/2006/relationships/slide" Target="/ppt/slides/slide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Relationship Id="rId5" Type="http://schemas.openxmlformats.org/officeDocument/2006/relationships/slide" Target="/ppt/slides/slide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9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OC">
  <p:cSld name="SECTION_HEADER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2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84" name="Google Shape;84;p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3">
  <p:cSld name="TITLE_AND_BODY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set_comp_343059.jpg" id="105" name="Google Shape;105;p22"/>
          <p:cNvPicPr preferRelativeResize="0"/>
          <p:nvPr/>
        </p:nvPicPr>
        <p:blipFill rotWithShape="1">
          <a:blip r:embed="rId2">
            <a:alphaModFix amt="80000"/>
          </a:blip>
          <a:srcRect b="25870" l="30474" r="30474" t="11954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fmla="val 50343" name="adj"/>
            </a:avLst>
          </a:prstGeom>
          <a:noFill/>
          <a:ln>
            <a:noFill/>
          </a:ln>
        </p:spPr>
      </p:pic>
      <p:sp>
        <p:nvSpPr>
          <p:cNvPr id="106" name="Google Shape;10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22">
            <a:hlinkClick action="ppaction://hlinksldjump" r:id="rId3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2">
            <a:hlinkClick action="ppaction://hlinksldjump" r:id="rId4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2">
            <a:hlinkClick action="ppaction://hlinksldjump" r:id="rId5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2">
            <a:hlinkClick action="ppaction://hlinksldjump" r:id="rId6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2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14" name="Google Shape;114;p2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1">
  <p:cSld name="TITLE_AND_BODY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8" name="Google Shape;118;p23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23">
            <a:hlinkClick action="ppaction://hlinksldjump" r:id="rId2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3">
            <a:hlinkClick action="ppaction://hlinksldjump" r:id="rId3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3">
            <a:hlinkClick action="ppaction://hlinksldjump" r:id="rId4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3">
            <a:hlinkClick action="ppaction://hlinksldjump" r:id="rId5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2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25" name="Google Shape;125;p2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23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2">
  <p:cSld name="TITLE_AND_BODY_2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1" name="Google Shape;131;p24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>
            <a:hlinkClick action="ppaction://hlinksldjump" r:id="rId2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4">
            <a:hlinkClick action="ppaction://hlinksldjump" r:id="rId3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4">
            <a:hlinkClick action="ppaction://hlinksldjump" r:id="rId4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4">
            <a:hlinkClick action="ppaction://hlinksldjump" r:id="rId5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2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37" name="Google Shape;137;p2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4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5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5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0.jpg"/><Relationship Id="rId5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5.jpg"/><Relationship Id="rId5" Type="http://schemas.openxmlformats.org/officeDocument/2006/relationships/image" Target="../media/image8.jpg"/><Relationship Id="rId6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IOT Project Evaluation</a:t>
            </a:r>
            <a:br>
              <a:rPr lang="en-US" sz="2400"/>
            </a:br>
            <a:r>
              <a:rPr lang="en-US" sz="2400"/>
              <a:t> </a:t>
            </a:r>
            <a:br>
              <a:rPr lang="en-US" sz="2400"/>
            </a:br>
            <a:r>
              <a:rPr lang="en-US" sz="2400"/>
              <a:t>Public space surveillance system</a:t>
            </a:r>
            <a:br>
              <a:rPr lang="en-US"/>
            </a:br>
            <a:endParaRPr/>
          </a:p>
        </p:txBody>
      </p:sp>
      <p:sp>
        <p:nvSpPr>
          <p:cNvPr id="147" name="Google Shape;147;p1"/>
          <p:cNvSpPr txBox="1"/>
          <p:nvPr>
            <p:ph idx="1" type="subTitle"/>
          </p:nvPr>
        </p:nvSpPr>
        <p:spPr>
          <a:xfrm>
            <a:off x="4767580" y="2771775"/>
            <a:ext cx="3649980" cy="1974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Group members 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S20170020211 - Chandracanth 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S20170020215 - Vedavyas 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S20170020203 - Pruthvik Reddy 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S20170020212 - Prem Kumar 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0-pwKqlvkbgNV8D1HL" id="148" name="Google Shape;14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6515" y="3009900"/>
            <a:ext cx="2608580" cy="17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54" name="Google Shape;154;p2"/>
          <p:cNvSpPr txBox="1"/>
          <p:nvPr>
            <p:ph idx="1" type="body"/>
          </p:nvPr>
        </p:nvSpPr>
        <p:spPr>
          <a:xfrm>
            <a:off x="729450" y="2078875"/>
            <a:ext cx="7688700" cy="25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Surveillance in public spaces has become mandatory because of the threat of terrorist attacks.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The effect of surveillance systems does not seem to reduce crime.  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Watching and evaluating monitor screens by individuals is mostly below acceptable levels.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People with previous criminal records are not easily identified.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1400">
              <a:solidFill>
                <a:srgbClr val="73737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Project idea</a:t>
            </a:r>
            <a:endParaRPr/>
          </a:p>
        </p:txBody>
      </p:sp>
      <p:sp>
        <p:nvSpPr>
          <p:cNvPr id="160" name="Google Shape;160;p3"/>
          <p:cNvSpPr txBox="1"/>
          <p:nvPr>
            <p:ph idx="1" type="body"/>
          </p:nvPr>
        </p:nvSpPr>
        <p:spPr>
          <a:xfrm>
            <a:off x="729615" y="2078990"/>
            <a:ext cx="4367530" cy="2261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▪"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To monitor public spaces and equip the 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surveillance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 system with facial recognition.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▪"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To match faces of the people with that in the criminal records and record their timings.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▪"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 To make an application to remotely monitor the activities in the public space.</a:t>
            </a:r>
            <a:endParaRPr sz="1600"/>
          </a:p>
        </p:txBody>
      </p:sp>
      <p:pic>
        <p:nvPicPr>
          <p:cNvPr id="161" name="Google Shape;16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9430" y="2261870"/>
            <a:ext cx="240982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>
            <p:ph type="title"/>
          </p:nvPr>
        </p:nvSpPr>
        <p:spPr>
          <a:xfrm>
            <a:off x="840725" y="1298775"/>
            <a:ext cx="56097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rPr lang="en-US"/>
              <a:t>Architecture</a:t>
            </a:r>
            <a:endParaRPr/>
          </a:p>
        </p:txBody>
      </p:sp>
      <p:sp>
        <p:nvSpPr>
          <p:cNvPr id="167" name="Google Shape;167;p4"/>
          <p:cNvSpPr txBox="1"/>
          <p:nvPr>
            <p:ph idx="1" type="body"/>
          </p:nvPr>
        </p:nvSpPr>
        <p:spPr>
          <a:xfrm>
            <a:off x="913375" y="2023136"/>
            <a:ext cx="5609700" cy="23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US" sz="1600">
                <a:solidFill>
                  <a:schemeClr val="dk2"/>
                </a:solidFill>
              </a:rPr>
              <a:t>To set up 2 Raspberry pi with Camera and capable of transfering images over wi-fi using sockets.</a:t>
            </a:r>
            <a:endParaRPr sz="16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US" sz="1600">
                <a:solidFill>
                  <a:schemeClr val="dk2"/>
                </a:solidFill>
              </a:rPr>
              <a:t>facial recognition on the output from cameras.</a:t>
            </a:r>
            <a:endParaRPr sz="16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US" sz="1600">
                <a:solidFill>
                  <a:schemeClr val="dk2"/>
                </a:solidFill>
              </a:rPr>
              <a:t>To set up another Raspberry pi to aggregate all the data of images etc. and send it to cloud.</a:t>
            </a:r>
            <a:endParaRPr sz="16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US" sz="1600">
                <a:solidFill>
                  <a:schemeClr val="dk2"/>
                </a:solidFill>
              </a:rPr>
              <a:t>To build a mobile application that retrieves data from the cloud and display the record of people recognized by the surveillance system.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68" name="Google Shape;168;p4"/>
          <p:cNvSpPr txBox="1"/>
          <p:nvPr/>
        </p:nvSpPr>
        <p:spPr>
          <a:xfrm>
            <a:off x="1338025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Lorem Ipsum</a:t>
            </a:r>
            <a:endParaRPr b="0" i="0" sz="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4"/>
          <p:cNvSpPr txBox="1"/>
          <p:nvPr/>
        </p:nvSpPr>
        <p:spPr>
          <a:xfrm>
            <a:off x="3187537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Lorem Ipsum</a:t>
            </a:r>
            <a:endParaRPr b="0" i="0" sz="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 txBox="1"/>
          <p:nvPr>
            <p:ph type="title"/>
          </p:nvPr>
        </p:nvSpPr>
        <p:spPr>
          <a:xfrm>
            <a:off x="727545" y="63348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Architectural Block Diagram</a:t>
            </a:r>
            <a:endParaRPr/>
          </a:p>
        </p:txBody>
      </p:sp>
      <p:sp>
        <p:nvSpPr>
          <p:cNvPr id="175" name="Google Shape;175;p5"/>
          <p:cNvSpPr/>
          <p:nvPr/>
        </p:nvSpPr>
        <p:spPr>
          <a:xfrm>
            <a:off x="2348230" y="3880485"/>
            <a:ext cx="1346835" cy="80581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2499995" y="4124960"/>
            <a:ext cx="104330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Rasp-pi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5"/>
          <p:cNvSpPr txBox="1"/>
          <p:nvPr/>
        </p:nvSpPr>
        <p:spPr>
          <a:xfrm>
            <a:off x="3429635" y="2522220"/>
            <a:ext cx="1267460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Rasp-pi (Aggregator)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7111365" y="3872865"/>
            <a:ext cx="1304925" cy="81153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 txBox="1"/>
          <p:nvPr/>
        </p:nvSpPr>
        <p:spPr>
          <a:xfrm>
            <a:off x="6546215" y="1717040"/>
            <a:ext cx="1043305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Cloud Database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6394450" y="1574800"/>
            <a:ext cx="1346835" cy="80581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 txBox="1"/>
          <p:nvPr/>
        </p:nvSpPr>
        <p:spPr>
          <a:xfrm>
            <a:off x="4413885" y="4130040"/>
            <a:ext cx="104330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Rasp-pi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/>
          <p:nvPr/>
        </p:nvSpPr>
        <p:spPr>
          <a:xfrm>
            <a:off x="3350260" y="2379980"/>
            <a:ext cx="1346835" cy="80581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"/>
          <p:cNvSpPr txBox="1"/>
          <p:nvPr/>
        </p:nvSpPr>
        <p:spPr>
          <a:xfrm>
            <a:off x="7261225" y="4124960"/>
            <a:ext cx="1244600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 App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4262120" y="3880485"/>
            <a:ext cx="1346835" cy="80581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5"/>
          <p:cNvCxnSpPr>
            <a:stCxn id="175" idx="0"/>
            <a:endCxn id="182" idx="2"/>
          </p:cNvCxnSpPr>
          <p:nvPr/>
        </p:nvCxnSpPr>
        <p:spPr>
          <a:xfrm rot="-5400000">
            <a:off x="3175248" y="3032085"/>
            <a:ext cx="694800" cy="10020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565656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6" name="Google Shape;186;p5"/>
          <p:cNvCxnSpPr>
            <a:stCxn id="184" idx="0"/>
            <a:endCxn id="182" idx="2"/>
          </p:cNvCxnSpPr>
          <p:nvPr/>
        </p:nvCxnSpPr>
        <p:spPr>
          <a:xfrm flipH="1" rot="5400000">
            <a:off x="4132137" y="3077085"/>
            <a:ext cx="694800" cy="9120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565656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7" name="Google Shape;187;p5"/>
          <p:cNvCxnSpPr>
            <a:stCxn id="182" idx="0"/>
          </p:cNvCxnSpPr>
          <p:nvPr/>
        </p:nvCxnSpPr>
        <p:spPr>
          <a:xfrm rot="-5400000">
            <a:off x="4993128" y="978830"/>
            <a:ext cx="431700" cy="2370600"/>
          </a:xfrm>
          <a:prstGeom prst="bentConnector2">
            <a:avLst/>
          </a:prstGeom>
          <a:noFill/>
          <a:ln cap="flat" cmpd="sng" w="9525">
            <a:solidFill>
              <a:srgbClr val="565656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8" name="Google Shape;188;p5"/>
          <p:cNvCxnSpPr>
            <a:stCxn id="180" idx="2"/>
            <a:endCxn id="178" idx="0"/>
          </p:cNvCxnSpPr>
          <p:nvPr/>
        </p:nvCxnSpPr>
        <p:spPr>
          <a:xfrm flipH="1" rot="-5400000">
            <a:off x="6669767" y="2778715"/>
            <a:ext cx="1492200" cy="6960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565656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89" name="Google Shape;189;p5"/>
          <p:cNvSpPr/>
          <p:nvPr/>
        </p:nvSpPr>
        <p:spPr>
          <a:xfrm>
            <a:off x="862965" y="3743960"/>
            <a:ext cx="996950" cy="957580"/>
          </a:xfrm>
          <a:prstGeom prst="ellipse">
            <a:avLst/>
          </a:prstGeom>
          <a:noFill/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5"/>
          <p:cNvSpPr txBox="1"/>
          <p:nvPr/>
        </p:nvSpPr>
        <p:spPr>
          <a:xfrm>
            <a:off x="862965" y="4069080"/>
            <a:ext cx="1009650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pi-camera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5"/>
          <p:cNvSpPr/>
          <p:nvPr/>
        </p:nvSpPr>
        <p:spPr>
          <a:xfrm>
            <a:off x="5936615" y="3591560"/>
            <a:ext cx="996950" cy="957580"/>
          </a:xfrm>
          <a:prstGeom prst="ellipse">
            <a:avLst/>
          </a:prstGeom>
          <a:noFill/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5"/>
          <p:cNvSpPr txBox="1"/>
          <p:nvPr/>
        </p:nvSpPr>
        <p:spPr>
          <a:xfrm>
            <a:off x="5936615" y="3917315"/>
            <a:ext cx="1009650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pi-camera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5"/>
          <p:cNvCxnSpPr>
            <a:stCxn id="190" idx="3"/>
            <a:endCxn id="175" idx="1"/>
          </p:cNvCxnSpPr>
          <p:nvPr/>
        </p:nvCxnSpPr>
        <p:spPr>
          <a:xfrm>
            <a:off x="1872615" y="4222433"/>
            <a:ext cx="475500" cy="60900"/>
          </a:xfrm>
          <a:prstGeom prst="straightConnector1">
            <a:avLst/>
          </a:prstGeom>
          <a:noFill/>
          <a:ln cap="flat" cmpd="sng" w="9525">
            <a:solidFill>
              <a:srgbClr val="565656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4" name="Google Shape;194;p5"/>
          <p:cNvCxnSpPr>
            <a:stCxn id="192" idx="1"/>
            <a:endCxn id="184" idx="3"/>
          </p:cNvCxnSpPr>
          <p:nvPr/>
        </p:nvCxnSpPr>
        <p:spPr>
          <a:xfrm flipH="1">
            <a:off x="5609015" y="4070667"/>
            <a:ext cx="327600" cy="212700"/>
          </a:xfrm>
          <a:prstGeom prst="straightConnector1">
            <a:avLst/>
          </a:prstGeom>
          <a:noFill/>
          <a:ln cap="flat" cmpd="sng" w="9525">
            <a:solidFill>
              <a:srgbClr val="565656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95" name="Google Shape;195;p5"/>
          <p:cNvSpPr txBox="1"/>
          <p:nvPr/>
        </p:nvSpPr>
        <p:spPr>
          <a:xfrm>
            <a:off x="3231515" y="3497580"/>
            <a:ext cx="1704340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socket connection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Images of the app</a:t>
            </a:r>
            <a:endParaRPr/>
          </a:p>
        </p:txBody>
      </p:sp>
      <p:pic>
        <p:nvPicPr>
          <p:cNvPr descr="WhatsApp Image 2020-04-11 at 1.26.17 AM" id="201" name="Google Shape;20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600" y="2080260"/>
            <a:ext cx="1438910" cy="2559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sApp Image 2020-04-11 at 12.19.13 AM" id="202" name="Google Shape;20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4560" y="2080260"/>
            <a:ext cx="1438275" cy="25584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sApp Image 2020-04-11 at 12.18.54 AM" id="203" name="Google Shape;20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26515" y="2080260"/>
            <a:ext cx="1438275" cy="255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Images of the app</a:t>
            </a:r>
            <a:endParaRPr/>
          </a:p>
        </p:txBody>
      </p:sp>
      <p:sp>
        <p:nvSpPr>
          <p:cNvPr id="209" name="Google Shape;209;p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descr="WhatsApp Image 2020-07-19 at 4.53.02 PM" id="210" name="Google Shape;21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38100" y="2566035"/>
            <a:ext cx="2820035" cy="18453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ot_1" id="211" name="Google Shape;21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2385" y="2078990"/>
            <a:ext cx="1831340" cy="28200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ot_2" id="212" name="Google Shape;21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05020" y="2079625"/>
            <a:ext cx="1904365" cy="28308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sApp Image 2020-07-20 at 1.55.11 PM" id="213" name="Google Shape;213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24650" y="2091055"/>
            <a:ext cx="201549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Work Done so far</a:t>
            </a:r>
            <a:endParaRPr/>
          </a:p>
        </p:txBody>
      </p:sp>
      <p:sp>
        <p:nvSpPr>
          <p:cNvPr id="219" name="Google Shape;219;p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✔"/>
            </a:pPr>
            <a:r>
              <a:rPr lang="en-US" sz="1600">
                <a:solidFill>
                  <a:schemeClr val="dk2"/>
                </a:solidFill>
              </a:rPr>
              <a:t>Establishing socket connection between the Raspberry-pis for the transfer of Images.</a:t>
            </a:r>
            <a:endParaRPr sz="16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✔"/>
            </a:pPr>
            <a:r>
              <a:rPr lang="en-US" sz="1600">
                <a:solidFill>
                  <a:schemeClr val="dk2"/>
                </a:solidFill>
              </a:rPr>
              <a:t> Facial recognition in python.</a:t>
            </a:r>
            <a:endParaRPr sz="16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✔"/>
            </a:pPr>
            <a:r>
              <a:rPr lang="en-US" sz="1600">
                <a:solidFill>
                  <a:schemeClr val="dk2"/>
                </a:solidFill>
              </a:rPr>
              <a:t>Mobile app to display the record of people in the public space. </a:t>
            </a:r>
            <a:endParaRPr sz="16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✔"/>
            </a:pPr>
            <a:r>
              <a:rPr lang="en-US" sz="1600">
                <a:solidFill>
                  <a:schemeClr val="dk2"/>
                </a:solidFill>
              </a:rPr>
              <a:t>To show the graph of number of visitors in the public space.</a:t>
            </a:r>
            <a:endParaRPr sz="16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✔"/>
            </a:pPr>
            <a:r>
              <a:rPr lang="en-US" sz="1600">
                <a:solidFill>
                  <a:schemeClr val="dk2"/>
                </a:solidFill>
              </a:rPr>
              <a:t>To show the number of visitors from every country.</a:t>
            </a:r>
            <a:endParaRPr sz="1600">
              <a:solidFill>
                <a:schemeClr val="dk2"/>
              </a:solidFill>
            </a:endParaRPr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2020-02-27T20:04:00Z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