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31d70742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31d70742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31d70742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31d70742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31d70742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31d70742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31d70742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31d70742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31d70742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31d70742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31d70742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31d70742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31d70742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31d70742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31d70742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31d70742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31d70742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31d70742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31d70742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31d70742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31d70742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31d70742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31d70742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31d70742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31d70742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31d70742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31d70742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31d70742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31d70742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31d70742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31d70742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31d70742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ZS ASSOCIATES TECHNICAL ROUND</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IPL DATA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HIGHEST WIN RATIO</a:t>
            </a:r>
            <a:endParaRPr/>
          </a:p>
        </p:txBody>
      </p:sp>
      <p:sp>
        <p:nvSpPr>
          <p:cNvPr id="122" name="Google Shape;122;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2"/>
          <p:cNvPicPr preferRelativeResize="0"/>
          <p:nvPr/>
        </p:nvPicPr>
        <p:blipFill>
          <a:blip r:embed="rId3">
            <a:alphaModFix/>
          </a:blip>
          <a:stretch>
            <a:fillRect/>
          </a:stretch>
        </p:blipFill>
        <p:spPr>
          <a:xfrm>
            <a:off x="1821650" y="1466850"/>
            <a:ext cx="5012550" cy="310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MATCHES AT EACH VENUE</a:t>
            </a:r>
            <a:endParaRPr/>
          </a:p>
        </p:txBody>
      </p:sp>
      <p:sp>
        <p:nvSpPr>
          <p:cNvPr id="129" name="Google Shape;129;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3"/>
          <p:cNvPicPr preferRelativeResize="0"/>
          <p:nvPr/>
        </p:nvPicPr>
        <p:blipFill>
          <a:blip r:embed="rId3">
            <a:alphaModFix/>
          </a:blip>
          <a:stretch>
            <a:fillRect/>
          </a:stretch>
        </p:blipFill>
        <p:spPr>
          <a:xfrm>
            <a:off x="571500" y="1393025"/>
            <a:ext cx="7417600" cy="375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Win Ratio of Teams in Home Grounds</a:t>
            </a:r>
            <a:endParaRPr/>
          </a:p>
        </p:txBody>
      </p:sp>
      <p:sp>
        <p:nvSpPr>
          <p:cNvPr id="136" name="Google Shape;136;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4"/>
          <p:cNvPicPr preferRelativeResize="0"/>
          <p:nvPr/>
        </p:nvPicPr>
        <p:blipFill>
          <a:blip r:embed="rId3">
            <a:alphaModFix/>
          </a:blip>
          <a:stretch>
            <a:fillRect/>
          </a:stretch>
        </p:blipFill>
        <p:spPr>
          <a:xfrm>
            <a:off x="1821650" y="1314450"/>
            <a:ext cx="4522000" cy="325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Win Ratio in Away Grounds</a:t>
            </a:r>
            <a:endParaRPr/>
          </a:p>
        </p:txBody>
      </p:sp>
      <p:sp>
        <p:nvSpPr>
          <p:cNvPr id="143" name="Google Shape;143;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5"/>
          <p:cNvPicPr preferRelativeResize="0"/>
          <p:nvPr/>
        </p:nvPicPr>
        <p:blipFill>
          <a:blip r:embed="rId3">
            <a:alphaModFix/>
          </a:blip>
          <a:stretch>
            <a:fillRect/>
          </a:stretch>
        </p:blipFill>
        <p:spPr>
          <a:xfrm>
            <a:off x="1786649" y="1314450"/>
            <a:ext cx="4940375" cy="316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WINS IN DIFFERENT CITIES 2019 Season</a:t>
            </a:r>
            <a:endParaRPr/>
          </a:p>
        </p:txBody>
      </p:sp>
      <p:sp>
        <p:nvSpPr>
          <p:cNvPr id="150" name="Google Shape;150;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26"/>
          <p:cNvPicPr preferRelativeResize="0"/>
          <p:nvPr/>
        </p:nvPicPr>
        <p:blipFill>
          <a:blip r:embed="rId3">
            <a:alphaModFix/>
          </a:blip>
          <a:stretch>
            <a:fillRect/>
          </a:stretch>
        </p:blipFill>
        <p:spPr>
          <a:xfrm>
            <a:off x="1619250" y="857250"/>
            <a:ext cx="5038725" cy="371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BAT FIRST VENUES</a:t>
            </a:r>
            <a:endParaRPr/>
          </a:p>
        </p:txBody>
      </p:sp>
      <p:sp>
        <p:nvSpPr>
          <p:cNvPr id="157" name="Google Shape;157;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7"/>
          <p:cNvPicPr preferRelativeResize="0"/>
          <p:nvPr/>
        </p:nvPicPr>
        <p:blipFill>
          <a:blip r:embed="rId3">
            <a:alphaModFix/>
          </a:blip>
          <a:stretch>
            <a:fillRect/>
          </a:stretch>
        </p:blipFill>
        <p:spPr>
          <a:xfrm>
            <a:off x="1214450" y="1262075"/>
            <a:ext cx="5965025" cy="376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BOWL FIRST VENUES</a:t>
            </a:r>
            <a:endParaRPr/>
          </a:p>
        </p:txBody>
      </p:sp>
      <p:sp>
        <p:nvSpPr>
          <p:cNvPr id="164" name="Google Shape;164;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8"/>
          <p:cNvPicPr preferRelativeResize="0"/>
          <p:nvPr/>
        </p:nvPicPr>
        <p:blipFill>
          <a:blip r:embed="rId3">
            <a:alphaModFix/>
          </a:blip>
          <a:stretch>
            <a:fillRect/>
          </a:stretch>
        </p:blipFill>
        <p:spPr>
          <a:xfrm>
            <a:off x="1178725" y="1144125"/>
            <a:ext cx="5310175" cy="374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BOWLERS IN IPL</a:t>
            </a:r>
            <a:endParaRPr/>
          </a:p>
        </p:txBody>
      </p:sp>
      <p:sp>
        <p:nvSpPr>
          <p:cNvPr id="171" name="Google Shape;171;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9"/>
          <p:cNvPicPr preferRelativeResize="0"/>
          <p:nvPr/>
        </p:nvPicPr>
        <p:blipFill>
          <a:blip r:embed="rId3">
            <a:alphaModFix/>
          </a:blip>
          <a:stretch>
            <a:fillRect/>
          </a:stretch>
        </p:blipFill>
        <p:spPr>
          <a:xfrm>
            <a:off x="1583525" y="1390650"/>
            <a:ext cx="5145900" cy="317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To provide analysis of IPL Data for devising strategy and better game plan.</a:t>
            </a:r>
            <a:endParaRPr sz="1900"/>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is obtained from Kaggle</a:t>
            </a:r>
            <a:endParaRPr/>
          </a:p>
          <a:p>
            <a:pPr indent="0" lvl="0" marL="0" rtl="0" algn="l">
              <a:spcBef>
                <a:spcPts val="1600"/>
              </a:spcBef>
              <a:spcAft>
                <a:spcPts val="0"/>
              </a:spcAft>
              <a:buNone/>
            </a:pPr>
            <a:r>
              <a:rPr lang="en" sz="1400">
                <a:latin typeface="Arial"/>
                <a:ea typeface="Arial"/>
                <a:cs typeface="Arial"/>
                <a:sym typeface="Arial"/>
              </a:rPr>
              <a:t>Data Set List:</a:t>
            </a:r>
            <a:endParaRPr sz="1400">
              <a:latin typeface="Arial"/>
              <a:ea typeface="Arial"/>
              <a:cs typeface="Arial"/>
              <a:sym typeface="Arial"/>
            </a:endParaRPr>
          </a:p>
          <a:p>
            <a:pPr indent="-228600" lvl="0" marL="685800" rtl="0" algn="l">
              <a:spcBef>
                <a:spcPts val="1200"/>
              </a:spcBef>
              <a:spcAft>
                <a:spcPts val="0"/>
              </a:spcAft>
              <a:buNone/>
            </a:pPr>
            <a:r>
              <a:rPr lang="en" sz="1400">
                <a:latin typeface="Arial"/>
                <a:ea typeface="Arial"/>
                <a:cs typeface="Arial"/>
                <a:sym typeface="Arial"/>
              </a:rPr>
              <a:t>1.</a:t>
            </a:r>
            <a:r>
              <a:rPr lang="en" sz="700">
                <a:latin typeface="Times New Roman"/>
                <a:ea typeface="Times New Roman"/>
                <a:cs typeface="Times New Roman"/>
                <a:sym typeface="Times New Roman"/>
              </a:rPr>
              <a:t> 	</a:t>
            </a:r>
            <a:r>
              <a:rPr lang="en" sz="1400">
                <a:latin typeface="Arial"/>
                <a:ea typeface="Arial"/>
                <a:cs typeface="Arial"/>
                <a:sym typeface="Arial"/>
              </a:rPr>
              <a:t>Matches</a:t>
            </a:r>
            <a:endParaRPr sz="1400">
              <a:latin typeface="Arial"/>
              <a:ea typeface="Arial"/>
              <a:cs typeface="Arial"/>
              <a:sym typeface="Arial"/>
            </a:endParaRPr>
          </a:p>
          <a:p>
            <a:pPr indent="-228600" lvl="0" marL="685800" rtl="0" algn="l">
              <a:spcBef>
                <a:spcPts val="1200"/>
              </a:spcBef>
              <a:spcAft>
                <a:spcPts val="0"/>
              </a:spcAft>
              <a:buNone/>
            </a:pPr>
            <a:r>
              <a:rPr lang="en" sz="1400">
                <a:latin typeface="Arial"/>
                <a:ea typeface="Arial"/>
                <a:cs typeface="Arial"/>
                <a:sym typeface="Arial"/>
              </a:rPr>
              <a:t>2.</a:t>
            </a:r>
            <a:r>
              <a:rPr lang="en" sz="700">
                <a:latin typeface="Times New Roman"/>
                <a:ea typeface="Times New Roman"/>
                <a:cs typeface="Times New Roman"/>
                <a:sym typeface="Times New Roman"/>
              </a:rPr>
              <a:t> 	</a:t>
            </a:r>
            <a:r>
              <a:rPr lang="en" sz="1400">
                <a:latin typeface="Arial"/>
                <a:ea typeface="Arial"/>
                <a:cs typeface="Arial"/>
                <a:sym typeface="Arial"/>
              </a:rPr>
              <a:t>Deliveries</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Deliveries has data about ever ball in every match, season-wise. It includes number of runs scored, batsman, bowler, wide runs, no ball details, wickets, etc., for every match played in the past 12 seasons.</a:t>
            </a:r>
            <a:endParaRPr sz="1400">
              <a:latin typeface="Arial"/>
              <a:ea typeface="Arial"/>
              <a:cs typeface="Arial"/>
              <a:sym typeface="Arial"/>
            </a:endParaRPr>
          </a:p>
          <a:p>
            <a:pPr indent="0" lvl="0" marL="0" rtl="0" algn="l">
              <a:spcBef>
                <a:spcPts val="12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82" name="Google Shape;82;p16"/>
          <p:cNvSpPr txBox="1"/>
          <p:nvPr>
            <p:ph idx="1" type="body"/>
          </p:nvPr>
        </p:nvSpPr>
        <p:spPr>
          <a:xfrm>
            <a:off x="387900" y="1489824"/>
            <a:ext cx="8368200" cy="59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 in matches file includes the following fields:</a:t>
            </a:r>
            <a:endParaRPr/>
          </a:p>
          <a:p>
            <a:pPr indent="-342900" lvl="0" marL="457200" rtl="0" algn="l">
              <a:spcBef>
                <a:spcPts val="0"/>
              </a:spcBef>
              <a:spcAft>
                <a:spcPts val="0"/>
              </a:spcAft>
              <a:buSzPts val="1800"/>
              <a:buChar char="●"/>
            </a:pPr>
            <a:r>
              <a:rPr lang="en"/>
              <a:t>Season</a:t>
            </a:r>
            <a:endParaRPr/>
          </a:p>
          <a:p>
            <a:pPr indent="-342900" lvl="0" marL="457200" rtl="0" algn="l">
              <a:spcBef>
                <a:spcPts val="0"/>
              </a:spcBef>
              <a:spcAft>
                <a:spcPts val="0"/>
              </a:spcAft>
              <a:buSzPts val="1800"/>
              <a:buChar char="●"/>
            </a:pPr>
            <a:r>
              <a:rPr lang="en"/>
              <a:t>Match Date</a:t>
            </a:r>
            <a:endParaRPr/>
          </a:p>
          <a:p>
            <a:pPr indent="-342900" lvl="0" marL="457200" rtl="0" algn="l">
              <a:spcBef>
                <a:spcPts val="0"/>
              </a:spcBef>
              <a:spcAft>
                <a:spcPts val="0"/>
              </a:spcAft>
              <a:buSzPts val="1800"/>
              <a:buChar char="●"/>
            </a:pPr>
            <a:r>
              <a:rPr lang="en"/>
              <a:t>Toss Winner</a:t>
            </a:r>
            <a:endParaRPr/>
          </a:p>
          <a:p>
            <a:pPr indent="-342900" lvl="0" marL="457200" rtl="0" algn="l">
              <a:spcBef>
                <a:spcPts val="0"/>
              </a:spcBef>
              <a:spcAft>
                <a:spcPts val="0"/>
              </a:spcAft>
              <a:buSzPts val="1800"/>
              <a:buChar char="●"/>
            </a:pPr>
            <a:r>
              <a:rPr lang="en"/>
              <a:t>Toss Decision</a:t>
            </a:r>
            <a:endParaRPr/>
          </a:p>
          <a:p>
            <a:pPr indent="-342900" lvl="0" marL="457200" rtl="0" algn="l">
              <a:spcBef>
                <a:spcPts val="0"/>
              </a:spcBef>
              <a:spcAft>
                <a:spcPts val="0"/>
              </a:spcAft>
              <a:buSzPts val="1800"/>
              <a:buChar char="●"/>
            </a:pPr>
            <a:r>
              <a:rPr lang="en"/>
              <a:t>Winner</a:t>
            </a:r>
            <a:endParaRPr/>
          </a:p>
          <a:p>
            <a:pPr indent="-342900" lvl="0" marL="457200" rtl="0" algn="l">
              <a:spcBef>
                <a:spcPts val="0"/>
              </a:spcBef>
              <a:spcAft>
                <a:spcPts val="0"/>
              </a:spcAft>
              <a:buSzPts val="1800"/>
              <a:buChar char="●"/>
            </a:pPr>
            <a:r>
              <a:rPr lang="en"/>
              <a:t>Win by Runs</a:t>
            </a:r>
            <a:endParaRPr/>
          </a:p>
          <a:p>
            <a:pPr indent="-342900" lvl="0" marL="457200" rtl="0" algn="l">
              <a:spcBef>
                <a:spcPts val="0"/>
              </a:spcBef>
              <a:spcAft>
                <a:spcPts val="0"/>
              </a:spcAft>
              <a:buSzPts val="1800"/>
              <a:buChar char="●"/>
            </a:pPr>
            <a:r>
              <a:rPr lang="en"/>
              <a:t>Win by Wickets</a:t>
            </a:r>
            <a:endParaRPr/>
          </a:p>
          <a:p>
            <a:pPr indent="-342900" lvl="0" marL="457200" rtl="0" algn="l">
              <a:spcBef>
                <a:spcPts val="0"/>
              </a:spcBef>
              <a:spcAft>
                <a:spcPts val="0"/>
              </a:spcAft>
              <a:buSzPts val="1800"/>
              <a:buChar char="●"/>
            </a:pPr>
            <a:r>
              <a:rPr lang="en"/>
              <a:t>Venue</a:t>
            </a:r>
            <a:endParaRPr/>
          </a:p>
          <a:p>
            <a:pPr indent="-342900" lvl="0" marL="457200" rtl="0" algn="l">
              <a:spcBef>
                <a:spcPts val="0"/>
              </a:spcBef>
              <a:spcAft>
                <a:spcPts val="0"/>
              </a:spcAft>
              <a:buSzPts val="1800"/>
              <a:buChar char="●"/>
            </a:pPr>
            <a:r>
              <a:rPr lang="en"/>
              <a:t>Player of the Match</a:t>
            </a:r>
            <a:endParaRPr/>
          </a:p>
          <a:p>
            <a:pPr indent="0" lvl="0" marL="0" rtl="0" algn="l">
              <a:spcBef>
                <a:spcPts val="1600"/>
              </a:spcBef>
              <a:spcAft>
                <a:spcPts val="1200"/>
              </a:spcAft>
              <a:buNone/>
            </a:pPr>
            <a:r>
              <a:rPr lang="en" sz="1400">
                <a:solidFill>
                  <a:srgbClr val="000000"/>
                </a:solidFill>
                <a:latin typeface="Arial"/>
                <a:ea typeface="Arial"/>
                <a:cs typeface="Arial"/>
                <a:sym typeface="Arial"/>
              </a:rPr>
              <a:t>I1.</a:t>
            </a:r>
            <a:r>
              <a:rPr lang="en" sz="700">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88" name="Google Shape;88;p17"/>
          <p:cNvSpPr txBox="1"/>
          <p:nvPr>
            <p:ph idx="1" type="body"/>
          </p:nvPr>
        </p:nvSpPr>
        <p:spPr>
          <a:xfrm>
            <a:off x="387900" y="1489825"/>
            <a:ext cx="8368200" cy="347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of the data was clean and had no null values</a:t>
            </a:r>
            <a:endParaRPr/>
          </a:p>
          <a:p>
            <a:pPr indent="-342900" lvl="0" marL="457200" rtl="0" algn="l">
              <a:spcBef>
                <a:spcPts val="0"/>
              </a:spcBef>
              <a:spcAft>
                <a:spcPts val="0"/>
              </a:spcAft>
              <a:buSzPts val="1800"/>
              <a:buChar char="●"/>
            </a:pPr>
            <a:r>
              <a:rPr lang="en"/>
              <a:t>There were issues with Naming of the Venues as some venue names were shortened in a season and some venue names were changed.Changes were made accordingly to the dataset</a:t>
            </a:r>
            <a:endParaRPr/>
          </a:p>
          <a:p>
            <a:pPr indent="-342900" lvl="0" marL="457200" rtl="0" algn="l">
              <a:spcBef>
                <a:spcPts val="0"/>
              </a:spcBef>
              <a:spcAft>
                <a:spcPts val="0"/>
              </a:spcAft>
              <a:buSzPts val="1800"/>
              <a:buChar char="●"/>
            </a:pPr>
            <a:r>
              <a:rPr lang="en"/>
              <a:t>The Umpire Columns are dropped as they don’t offer any significant inference.</a:t>
            </a:r>
            <a:endParaRPr/>
          </a:p>
          <a:p>
            <a:pPr indent="-342900" lvl="0" marL="457200" rtl="0" algn="l">
              <a:spcBef>
                <a:spcPts val="0"/>
              </a:spcBef>
              <a:spcAft>
                <a:spcPts val="0"/>
              </a:spcAft>
              <a:buSzPts val="1800"/>
              <a:buChar char="●"/>
            </a:pPr>
            <a:r>
              <a:rPr lang="en"/>
              <a:t>Delhi Daredevils have changed their name in the 2019 season to Delhi Capitals.Since they had been in only one season and have the same team and infrastructure,they are considered as Delhi Daredevils.</a:t>
            </a:r>
            <a:endParaRPr/>
          </a:p>
          <a:p>
            <a:pPr indent="-342900" lvl="0" marL="457200" rtl="0" algn="l">
              <a:spcBef>
                <a:spcPts val="0"/>
              </a:spcBef>
              <a:spcAft>
                <a:spcPts val="0"/>
              </a:spcAft>
              <a:buSzPts val="1800"/>
              <a:buChar char="●"/>
            </a:pPr>
            <a:r>
              <a:rPr lang="en"/>
              <a:t>However,Sun Risers Hyderabad were treated different to Deccan Chargers</a:t>
            </a:r>
            <a:endParaRPr/>
          </a:p>
          <a:p>
            <a:pPr indent="-342900" lvl="0" marL="457200" rtl="0" algn="l">
              <a:spcBef>
                <a:spcPts val="0"/>
              </a:spcBef>
              <a:spcAft>
                <a:spcPts val="0"/>
              </a:spcAft>
              <a:buSzPts val="1800"/>
              <a:buChar char="●"/>
            </a:pPr>
            <a:r>
              <a:rPr lang="en"/>
              <a:t>All the Abandoned games have been removed.</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MATCHES PER SEASON</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8"/>
          <p:cNvPicPr preferRelativeResize="0"/>
          <p:nvPr/>
        </p:nvPicPr>
        <p:blipFill>
          <a:blip r:embed="rId3">
            <a:alphaModFix/>
          </a:blip>
          <a:stretch>
            <a:fillRect/>
          </a:stretch>
        </p:blipFill>
        <p:spPr>
          <a:xfrm>
            <a:off x="1488275" y="1323975"/>
            <a:ext cx="5429250" cy="324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OF TOSS </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19"/>
          <p:cNvPicPr preferRelativeResize="0"/>
          <p:nvPr/>
        </p:nvPicPr>
        <p:blipFill>
          <a:blip r:embed="rId3">
            <a:alphaModFix/>
          </a:blip>
          <a:stretch>
            <a:fillRect/>
          </a:stretch>
        </p:blipFill>
        <p:spPr>
          <a:xfrm>
            <a:off x="1178725" y="1315975"/>
            <a:ext cx="5557825" cy="342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OF TOSS ON MATCH RESULT</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0"/>
          <p:cNvPicPr preferRelativeResize="0"/>
          <p:nvPr/>
        </p:nvPicPr>
        <p:blipFill>
          <a:blip r:embed="rId3">
            <a:alphaModFix/>
          </a:blip>
          <a:stretch>
            <a:fillRect/>
          </a:stretch>
        </p:blipFill>
        <p:spPr>
          <a:xfrm>
            <a:off x="1809750" y="1595450"/>
            <a:ext cx="4381500" cy="283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MATCHES WON BY EACH TEAM</a:t>
            </a:r>
            <a:endParaRPr/>
          </a:p>
        </p:txBody>
      </p:sp>
      <p:sp>
        <p:nvSpPr>
          <p:cNvPr id="115" name="Google Shape;115;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1"/>
          <p:cNvPicPr preferRelativeResize="0"/>
          <p:nvPr/>
        </p:nvPicPr>
        <p:blipFill>
          <a:blip r:embed="rId3">
            <a:alphaModFix/>
          </a:blip>
          <a:stretch>
            <a:fillRect/>
          </a:stretch>
        </p:blipFill>
        <p:spPr>
          <a:xfrm>
            <a:off x="1557316" y="1262079"/>
            <a:ext cx="4867309" cy="344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