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zfwkp51pgSrqQun8gRN12IDL6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b9c453c92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1b9c453c9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bea0bd9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1bea0bd932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bea0bd9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31bea0bd932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c837d4a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ac837d4a69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edd98fc2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31edd98fc21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dd98fc2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31edd98fc21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edd98fc21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1edd98fc2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c5d6dfd3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1c5d6dfd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2129790" y="6015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5600700" y="6390640"/>
            <a:ext cx="47129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22865"/>
            <a:ext cx="2002420" cy="5370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website&#10;&#10;Description automatically generated" id="7" name="Google Shape;7;p14"/>
          <p:cNvPicPr preferRelativeResize="0"/>
          <p:nvPr/>
        </p:nvPicPr>
        <p:blipFill rotWithShape="1">
          <a:blip r:embed="rId2">
            <a:alphaModFix/>
          </a:blip>
          <a:srcRect b="49791" l="0" r="38512" t="23101"/>
          <a:stretch/>
        </p:blipFill>
        <p:spPr>
          <a:xfrm>
            <a:off x="10393252" y="6315457"/>
            <a:ext cx="1791414" cy="5370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4"/>
          <p:cNvSpPr txBox="1"/>
          <p:nvPr/>
        </p:nvSpPr>
        <p:spPr>
          <a:xfrm>
            <a:off x="2002420" y="6421662"/>
            <a:ext cx="290322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Ph: + 91-6366325882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4"/>
          <p:cNvSpPr txBox="1"/>
          <p:nvPr/>
        </p:nvSpPr>
        <p:spPr>
          <a:xfrm>
            <a:off x="5440680" y="6421662"/>
            <a:ext cx="48470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Register for fresh batches: www.academyofdata.in</a:t>
            </a:r>
            <a:endParaRPr b="0" i="0" sz="11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414437"/>
            <a:ext cx="1893637" cy="442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website&#10;&#10;Description automatically generated" id="17" name="Google Shape;17;p13"/>
          <p:cNvPicPr preferRelativeResize="0"/>
          <p:nvPr/>
        </p:nvPicPr>
        <p:blipFill rotWithShape="1">
          <a:blip r:embed="rId2">
            <a:alphaModFix/>
          </a:blip>
          <a:srcRect b="49791" l="0" r="38512" t="23101"/>
          <a:stretch/>
        </p:blipFill>
        <p:spPr>
          <a:xfrm>
            <a:off x="10791462" y="6468712"/>
            <a:ext cx="1400538" cy="38928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 txBox="1"/>
          <p:nvPr/>
        </p:nvSpPr>
        <p:spPr>
          <a:xfrm>
            <a:off x="1893637" y="6532551"/>
            <a:ext cx="290322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Ph: + 91-6366325882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5944363" y="6505087"/>
            <a:ext cx="48470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Register for fresh batches: www.academyofdata.in</a:t>
            </a:r>
            <a:endParaRPr b="0" i="0" sz="11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arpitsinghaiml/average-net-worth-by-country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JKdiSNQIvk99lvkvyP3sSbRTemS4wTA_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-700088"/>
            <a:ext cx="12192000" cy="688657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 amt="38000"/>
          </a:blip>
          <a:srcRect b="8971" l="4544" r="4544" t="8971"/>
          <a:stretch/>
        </p:blipFill>
        <p:spPr>
          <a:xfrm>
            <a:off x="19" y="-700088"/>
            <a:ext cx="12191980" cy="704088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0" y="1877493"/>
            <a:ext cx="121920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457200" lvl="0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 sz="54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ACADEMY OF DATA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0" y="1185862"/>
            <a:ext cx="12192000" cy="8313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WELCOME TO</a:t>
            </a:r>
            <a:endParaRPr b="1" i="0" sz="5400" u="none" cap="none" strike="noStrike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396650" y="2821550"/>
            <a:ext cx="91440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2700" u="none" cap="none" strike="noStrike">
                <a:solidFill>
                  <a:srgbClr val="FFD966"/>
                </a:solidFill>
                <a:latin typeface="Rockwell"/>
                <a:ea typeface="Rockwell"/>
                <a:cs typeface="Rockwell"/>
                <a:sym typeface="Rockwell"/>
              </a:rPr>
              <a:t>Title: Analyzing Data of Global Wealth Distribution</a:t>
            </a:r>
            <a:endParaRPr b="1" i="0" sz="2700" u="none" cap="none" strike="noStrike">
              <a:solidFill>
                <a:srgbClr val="FFD966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1C23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BF9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39750" y="6681600"/>
            <a:ext cx="5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31b9c453c92_1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03250"/>
            <a:ext cx="11580150" cy="55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1b9c453c92_1_37"/>
          <p:cNvSpPr txBox="1"/>
          <p:nvPr/>
        </p:nvSpPr>
        <p:spPr>
          <a:xfrm>
            <a:off x="220375" y="49300"/>
            <a:ext cx="118602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 Chart of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Countries Net-wort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peaking into a microphone in front of a crowd of people&#10;&#10;Description automatically generated"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4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/>
          <p:nvPr/>
        </p:nvSpPr>
        <p:spPr>
          <a:xfrm>
            <a:off x="0" y="0"/>
            <a:ext cx="12192000" cy="6492874"/>
          </a:xfrm>
          <a:prstGeom prst="rect">
            <a:avLst/>
          </a:prstGeom>
          <a:solidFill>
            <a:schemeClr val="dk1">
              <a:alpha val="56078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>
            <p:ph type="title"/>
          </p:nvPr>
        </p:nvSpPr>
        <p:spPr>
          <a:xfrm>
            <a:off x="0" y="258365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73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QUESTIONS &amp; ANSWERS </a:t>
            </a:r>
            <a:br>
              <a:rPr lang="en-US" sz="73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sz="7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descr="A close-up of a website&#10;&#10;Description automatically generated" id="179" name="Google Shape;179;p12"/>
          <p:cNvPicPr preferRelativeResize="0"/>
          <p:nvPr/>
        </p:nvPicPr>
        <p:blipFill rotWithShape="1">
          <a:blip r:embed="rId4">
            <a:alphaModFix/>
          </a:blip>
          <a:srcRect b="49791" l="0" r="38512" t="23101"/>
          <a:stretch/>
        </p:blipFill>
        <p:spPr>
          <a:xfrm>
            <a:off x="10274300" y="-1"/>
            <a:ext cx="1917700" cy="53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bea0bd932_0_16"/>
          <p:cNvSpPr txBox="1"/>
          <p:nvPr/>
        </p:nvSpPr>
        <p:spPr>
          <a:xfrm>
            <a:off x="0" y="0"/>
            <a:ext cx="12042300" cy="6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Use Case :</a:t>
            </a:r>
            <a:endParaRPr b="1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To study how wealth is spread across the world and understand the economic differences between countries and continents.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Here is the 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access the data sets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the data set :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31bea0bd93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550" y="3452188"/>
            <a:ext cx="81153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1bea0bd932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875" y="4711425"/>
            <a:ext cx="80486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bea0bd932_0_12"/>
          <p:cNvSpPr txBox="1"/>
          <p:nvPr/>
        </p:nvSpPr>
        <p:spPr>
          <a:xfrm>
            <a:off x="220375" y="209250"/>
            <a:ext cx="11821800" cy="5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Objectives : </a:t>
            </a:r>
            <a:endParaRPr b="1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Top 10 countries with the average Net-worth.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table with Countries and Continents.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Continent with highest Net-worth.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lowest 10 Countries with Average Net-worth.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Pie-Chart with all Countries Net-worth.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c837d4a69_0_23"/>
          <p:cNvSpPr txBox="1"/>
          <p:nvPr>
            <p:ph type="title"/>
          </p:nvPr>
        </p:nvSpPr>
        <p:spPr>
          <a:xfrm>
            <a:off x="3910332" y="603474"/>
            <a:ext cx="6586500" cy="734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>
                <a:solidFill>
                  <a:srgbClr val="2F5496"/>
                </a:solidFill>
                <a:latin typeface="Rockwell"/>
                <a:ea typeface="Rockwell"/>
                <a:cs typeface="Rockwell"/>
                <a:sym typeface="Rockwell"/>
              </a:rPr>
              <a:t>Technology Stack</a:t>
            </a:r>
            <a:endParaRPr sz="5400">
              <a:solidFill>
                <a:srgbClr val="2F5496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omputer script on a screen" id="110" name="Google Shape;110;g2ac837d4a69_0_23"/>
          <p:cNvPicPr preferRelativeResize="0"/>
          <p:nvPr/>
        </p:nvPicPr>
        <p:blipFill rotWithShape="1">
          <a:blip r:embed="rId3">
            <a:alphaModFix/>
          </a:blip>
          <a:srcRect b="0" l="8982" r="45957" t="0"/>
          <a:stretch/>
        </p:blipFill>
        <p:spPr>
          <a:xfrm>
            <a:off x="-20014" y="0"/>
            <a:ext cx="1920240" cy="6457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g2ac837d4a69_0_23"/>
          <p:cNvCxnSpPr/>
          <p:nvPr/>
        </p:nvCxnSpPr>
        <p:spPr>
          <a:xfrm>
            <a:off x="3574057" y="1324115"/>
            <a:ext cx="63093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2" name="Google Shape;112;g2ac837d4a69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5016" y="4079131"/>
            <a:ext cx="1443760" cy="99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ac837d4a69_0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0354" y="1888032"/>
            <a:ext cx="879975" cy="8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ac837d4a69_0_23"/>
          <p:cNvSpPr txBox="1"/>
          <p:nvPr/>
        </p:nvSpPr>
        <p:spPr>
          <a:xfrm>
            <a:off x="5796853" y="3111850"/>
            <a:ext cx="8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AWS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ac837d4a69_0_23"/>
          <p:cNvSpPr txBox="1"/>
          <p:nvPr/>
        </p:nvSpPr>
        <p:spPr>
          <a:xfrm>
            <a:off x="9069051" y="3111900"/>
            <a:ext cx="16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Snowflake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2ac837d4a69_0_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3275" y="1671925"/>
            <a:ext cx="2098592" cy="13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ac837d4a69_0_23"/>
          <p:cNvPicPr preferRelativeResize="0"/>
          <p:nvPr/>
        </p:nvPicPr>
        <p:blipFill rotWithShape="1">
          <a:blip r:embed="rId7">
            <a:alphaModFix/>
          </a:blip>
          <a:srcRect b="-22055" l="0" r="0" t="0"/>
          <a:stretch/>
        </p:blipFill>
        <p:spPr>
          <a:xfrm>
            <a:off x="5276676" y="1671925"/>
            <a:ext cx="1920251" cy="1381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ac837d4a69_0_23"/>
          <p:cNvSpPr txBox="1"/>
          <p:nvPr/>
        </p:nvSpPr>
        <p:spPr>
          <a:xfrm rot="864">
            <a:off x="3030354" y="3055600"/>
            <a:ext cx="119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ac837d4a69_0_23"/>
          <p:cNvSpPr txBox="1"/>
          <p:nvPr/>
        </p:nvSpPr>
        <p:spPr>
          <a:xfrm>
            <a:off x="5533775" y="5501300"/>
            <a:ext cx="1530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Power Bi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0" name="Google Shape;120;g2ac837d4a69_0_23"/>
          <p:cNvSpPr txBox="1"/>
          <p:nvPr/>
        </p:nvSpPr>
        <p:spPr>
          <a:xfrm>
            <a:off x="3102350" y="5455100"/>
            <a:ext cx="104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2ac837d4a69_0_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59800" y="3790750"/>
            <a:ext cx="2754000" cy="18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edd98fc21_1_9"/>
          <p:cNvSpPr txBox="1"/>
          <p:nvPr/>
        </p:nvSpPr>
        <p:spPr>
          <a:xfrm>
            <a:off x="0" y="0"/>
            <a:ext cx="12192000" cy="5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Medallion Architecture: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 Filter all the “NULL VALUES” from the given Data and uploading it to S3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libraries (Pandas, boto3)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file system we used is CSV file format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all Duplicate and Null values using this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boto3 upload file to S3.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File has been successfully uploaded to the S3 bucket.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edd98fc21_1_15"/>
          <p:cNvSpPr txBox="1"/>
          <p:nvPr/>
        </p:nvSpPr>
        <p:spPr>
          <a:xfrm>
            <a:off x="0" y="223275"/>
            <a:ext cx="12412500" cy="5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AWS for Credentials and Storage: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Leveraging AWS to get the credentials using IAM and giving access to S3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IAM Role, give all access to S3.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the Credentials.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Successfully created the IAM Role for S3.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/>
        </p:nvSpPr>
        <p:spPr>
          <a:xfrm>
            <a:off x="147900" y="266775"/>
            <a:ext cx="11802000" cy="6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Snowflake Setup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Set up Snowflake database and schema for data ingestion.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database (</a:t>
            </a:r>
            <a:r>
              <a:rPr b="0" i="0" lang="en-US" sz="24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KPI_Analysis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and use a schema (</a:t>
            </a:r>
            <a:r>
              <a:rPr b="0" i="0" lang="en-US" sz="24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NETWORTH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</a:t>
            </a:r>
            <a:r>
              <a:rPr b="0" i="0" lang="en-US" sz="24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BRONZE_DATA &amp; COUNTRIES_CONTINENTS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with required columns.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Snowflake ready for data loading and analysis.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31edd98fc21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237" y="1937190"/>
            <a:ext cx="796207" cy="760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1edd98fc21_1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262556" y="1764234"/>
            <a:ext cx="383977" cy="110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1edd98fc21_1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164965" y="1764221"/>
            <a:ext cx="383977" cy="110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31edd98fc21_1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7653" y="1943060"/>
            <a:ext cx="796208" cy="74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31edd98fc21_1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8287" y="3961891"/>
            <a:ext cx="2262110" cy="121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1edd98fc21_1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6519317" y="1764221"/>
            <a:ext cx="383977" cy="110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31edd98fc21_1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75" y="2905667"/>
            <a:ext cx="402150" cy="105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1edd98fc21_1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4852" y="1709877"/>
            <a:ext cx="2262110" cy="121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31edd98fc21_1_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045" y="1973873"/>
            <a:ext cx="1274618" cy="686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1edd98fc21_1_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91864" y="4117967"/>
            <a:ext cx="2579649" cy="150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1edd98fc21_1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6669489" y="4180976"/>
            <a:ext cx="383977" cy="110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1edd98fc21_1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0876" y="3061746"/>
            <a:ext cx="402150" cy="105622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1edd98fc21_1_25"/>
          <p:cNvSpPr txBox="1"/>
          <p:nvPr/>
        </p:nvSpPr>
        <p:spPr>
          <a:xfrm>
            <a:off x="958250" y="2811587"/>
            <a:ext cx="1106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using medallion 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1edd98fc21_1_25"/>
          <p:cNvSpPr txBox="1"/>
          <p:nvPr/>
        </p:nvSpPr>
        <p:spPr>
          <a:xfrm>
            <a:off x="3092975" y="2811587"/>
            <a:ext cx="9159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1edd98fc21_1_25"/>
          <p:cNvSpPr txBox="1"/>
          <p:nvPr/>
        </p:nvSpPr>
        <p:spPr>
          <a:xfrm>
            <a:off x="4764455" y="1430452"/>
            <a:ext cx="1736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Snowflake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1edd98fc21_1_25"/>
          <p:cNvSpPr txBox="1"/>
          <p:nvPr/>
        </p:nvSpPr>
        <p:spPr>
          <a:xfrm>
            <a:off x="7818128" y="1399775"/>
            <a:ext cx="1382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Tbl-1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1edd98fc21_1_25"/>
          <p:cNvSpPr txBox="1"/>
          <p:nvPr/>
        </p:nvSpPr>
        <p:spPr>
          <a:xfrm>
            <a:off x="5037675" y="5282234"/>
            <a:ext cx="1106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Tbl-2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1edd98fc21_1_25"/>
          <p:cNvSpPr txBox="1"/>
          <p:nvPr/>
        </p:nvSpPr>
        <p:spPr>
          <a:xfrm>
            <a:off x="7785999" y="5435691"/>
            <a:ext cx="36000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1edd98fc21_1_25"/>
          <p:cNvSpPr txBox="1"/>
          <p:nvPr/>
        </p:nvSpPr>
        <p:spPr>
          <a:xfrm>
            <a:off x="1608638" y="421425"/>
            <a:ext cx="7841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Design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c5d6dfd37_0_0"/>
          <p:cNvSpPr txBox="1"/>
          <p:nvPr>
            <p:ph idx="1" type="body"/>
          </p:nvPr>
        </p:nvSpPr>
        <p:spPr>
          <a:xfrm>
            <a:off x="0" y="861225"/>
            <a:ext cx="12192000" cy="5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Data Source (wealth_data.csv)  →  AWS S3 Bucket (Upload with Boto3)   →     Snowflake External Stage (External Stage Setup) 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  Staging Schema (Creating stage for wealth_data.csv)   →    Dimension Schema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												                ↓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			 Table: </a:t>
            </a: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average-net-worth-by-country</a:t>
            </a: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(Country, Continent, TotalWealth2021, GDPPerAdult2021, WealthPerAdult2021, WorldWealthShare)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↓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Key Performance Indicators (KPIs):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├── 1. Top 10 Countries with Highest Average Networth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├── 2. New Table for Countries and Continents (Finding Continent with Highest Average Networth)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├── 3. Lowest 10 Countries with Average Networth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└── 4. Pie Chart for Country Networth Distribution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↓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Data Visualization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↓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50000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Generate Insights and Report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" name="Google Shape;165;g31c5d6dfd37_0_0"/>
          <p:cNvSpPr txBox="1"/>
          <p:nvPr/>
        </p:nvSpPr>
        <p:spPr>
          <a:xfrm>
            <a:off x="1322300" y="121800"/>
            <a:ext cx="8626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1" i="0" sz="30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2023-02-04T15:56:11Z</dcterms:created>
</cp:coreProperties>
</file>