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Poppins Bold" charset="1" panose="02000000000000000000"/>
      <p:regular r:id="rId17"/>
    </p:embeddedFont>
    <p:embeddedFont>
      <p:font typeface="Poppins Medium" charset="1" panose="00000600000000000000"/>
      <p:regular r:id="rId18"/>
    </p:embeddedFont>
    <p:embeddedFont>
      <p:font typeface="Poppins Light" charset="1" panose="02000000000000000000"/>
      <p:regular r:id="rId19"/>
    </p:embeddedFont>
    <p:embeddedFont>
      <p:font typeface="Poppins Semi-Bold" charset="1" panose="00000700000000000000"/>
      <p:regular r:id="rId20"/>
    </p:embeddedFont>
    <p:embeddedFont>
      <p:font typeface="Poppins" charset="1" panose="00000500000000000000"/>
      <p:regular r:id="rId21"/>
    </p:embeddedFont>
    <p:embeddedFont>
      <p:font typeface="Klima Bold" charset="1" panose="02010503040200000003"/>
      <p:regular r:id="rId22"/>
    </p:embeddedFont>
    <p:embeddedFont>
      <p:font typeface="Squada One" charset="1" panose="02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 Id="rId3" Target="../media/image1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419632">
            <a:off x="-16631017" y="-5830329"/>
            <a:ext cx="16619910" cy="14542422"/>
            <a:chOff x="0" y="0"/>
            <a:chExt cx="812800" cy="711200"/>
          </a:xfrm>
        </p:grpSpPr>
        <p:sp>
          <p:nvSpPr>
            <p:cNvPr name="Freeform 3" id="3"/>
            <p:cNvSpPr/>
            <p:nvPr/>
          </p:nvSpPr>
          <p:spPr>
            <a:xfrm flipH="false" flipV="false" rot="0">
              <a:off x="0" y="0"/>
              <a:ext cx="812800" cy="711200"/>
            </a:xfrm>
            <a:custGeom>
              <a:avLst/>
              <a:gdLst/>
              <a:ahLst/>
              <a:cxnLst/>
              <a:rect r="r" b="b" t="t" l="l"/>
              <a:pathLst>
                <a:path h="711200" w="812800">
                  <a:moveTo>
                    <a:pt x="406400" y="711200"/>
                  </a:moveTo>
                  <a:lnTo>
                    <a:pt x="812800" y="0"/>
                  </a:lnTo>
                  <a:lnTo>
                    <a:pt x="0" y="0"/>
                  </a:lnTo>
                  <a:lnTo>
                    <a:pt x="406400" y="711200"/>
                  </a:lnTo>
                  <a:close/>
                </a:path>
              </a:pathLst>
            </a:custGeom>
            <a:solidFill>
              <a:srgbClr val="B8A0C1"/>
            </a:solidFill>
          </p:spPr>
        </p:sp>
        <p:sp>
          <p:nvSpPr>
            <p:cNvPr name="TextBox 4" id="4"/>
            <p:cNvSpPr txBox="true"/>
            <p:nvPr/>
          </p:nvSpPr>
          <p:spPr>
            <a:xfrm>
              <a:off x="127000" y="12700"/>
              <a:ext cx="558800" cy="3683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647755" y="1255554"/>
            <a:ext cx="17259300" cy="3612204"/>
            <a:chOff x="0" y="0"/>
            <a:chExt cx="23012400" cy="4816272"/>
          </a:xfrm>
        </p:grpSpPr>
        <p:sp>
          <p:nvSpPr>
            <p:cNvPr name="TextBox 6" id="6"/>
            <p:cNvSpPr txBox="true"/>
            <p:nvPr/>
          </p:nvSpPr>
          <p:spPr>
            <a:xfrm rot="0">
              <a:off x="0" y="1312178"/>
              <a:ext cx="23012400" cy="3504094"/>
            </a:xfrm>
            <a:prstGeom prst="rect">
              <a:avLst/>
            </a:prstGeom>
          </p:spPr>
          <p:txBody>
            <a:bodyPr anchor="t" rtlCol="false" tIns="0" lIns="0" bIns="0" rIns="0">
              <a:spAutoFit/>
            </a:bodyPr>
            <a:lstStyle/>
            <a:p>
              <a:pPr algn="ctr">
                <a:lnSpc>
                  <a:spcPts val="8316"/>
                </a:lnSpc>
              </a:pPr>
              <a:r>
                <a:rPr lang="en-US" b="true" sz="5400">
                  <a:solidFill>
                    <a:srgbClr val="434343"/>
                  </a:solidFill>
                  <a:latin typeface="Poppins Bold"/>
                  <a:ea typeface="Poppins Bold"/>
                  <a:cs typeface="Poppins Bold"/>
                  <a:sym typeface="Poppins Bold"/>
                </a:rPr>
                <a:t>Problem</a:t>
              </a:r>
              <a:r>
                <a:rPr lang="en-US" b="true" sz="5400">
                  <a:solidFill>
                    <a:srgbClr val="FD6220"/>
                  </a:solidFill>
                  <a:latin typeface="Poppins Bold"/>
                  <a:ea typeface="Poppins Bold"/>
                  <a:cs typeface="Poppins Bold"/>
                  <a:sym typeface="Poppins Bold"/>
                </a:rPr>
                <a:t> Statement:</a:t>
              </a:r>
            </a:p>
            <a:p>
              <a:pPr algn="ctr">
                <a:lnSpc>
                  <a:spcPts val="4311"/>
                </a:lnSpc>
              </a:pPr>
              <a:r>
                <a:rPr lang="en-US" b="true" sz="2799" spc="69">
                  <a:solidFill>
                    <a:srgbClr val="434343"/>
                  </a:solidFill>
                  <a:latin typeface="Poppins Medium"/>
                  <a:ea typeface="Poppins Medium"/>
                  <a:cs typeface="Poppins Medium"/>
                  <a:sym typeface="Poppins Medium"/>
                </a:rPr>
                <a:t>Saving accounts and current accounts are taken on rent, and cybercrime gangs use these accounts for committing financial frauds at a very large scale. What technical solution can be adopted by banks to avoid the use of such rented accounts?</a:t>
              </a:r>
            </a:p>
          </p:txBody>
        </p:sp>
        <p:sp>
          <p:nvSpPr>
            <p:cNvPr name="TextBox 7" id="7"/>
            <p:cNvSpPr txBox="true"/>
            <p:nvPr/>
          </p:nvSpPr>
          <p:spPr>
            <a:xfrm rot="0">
              <a:off x="0" y="846509"/>
              <a:ext cx="23012400" cy="511810"/>
            </a:xfrm>
            <a:prstGeom prst="rect">
              <a:avLst/>
            </a:prstGeom>
          </p:spPr>
          <p:txBody>
            <a:bodyPr anchor="t" rtlCol="false" tIns="0" lIns="0" bIns="0" rIns="0">
              <a:spAutoFit/>
            </a:bodyPr>
            <a:lstStyle/>
            <a:p>
              <a:pPr algn="ctr">
                <a:lnSpc>
                  <a:spcPts val="3071"/>
                </a:lnSpc>
              </a:pPr>
            </a:p>
          </p:txBody>
        </p:sp>
        <p:sp>
          <p:nvSpPr>
            <p:cNvPr name="TextBox 8" id="8"/>
            <p:cNvSpPr txBox="true"/>
            <p:nvPr/>
          </p:nvSpPr>
          <p:spPr>
            <a:xfrm rot="0">
              <a:off x="0" y="0"/>
              <a:ext cx="23012400" cy="383918"/>
            </a:xfrm>
            <a:prstGeom prst="rect">
              <a:avLst/>
            </a:prstGeom>
          </p:spPr>
          <p:txBody>
            <a:bodyPr anchor="t" rtlCol="false" tIns="0" lIns="0" bIns="0" rIns="0">
              <a:spAutoFit/>
            </a:bodyPr>
            <a:lstStyle/>
            <a:p>
              <a:pPr algn="ctr">
                <a:lnSpc>
                  <a:spcPts val="2368"/>
                </a:lnSpc>
              </a:pPr>
            </a:p>
          </p:txBody>
        </p:sp>
      </p:grpSp>
      <p:grpSp>
        <p:nvGrpSpPr>
          <p:cNvPr name="Group 9" id="9"/>
          <p:cNvGrpSpPr/>
          <p:nvPr/>
        </p:nvGrpSpPr>
        <p:grpSpPr>
          <a:xfrm rot="-2092359">
            <a:off x="12100418" y="7679870"/>
            <a:ext cx="9730709" cy="6753339"/>
            <a:chOff x="0" y="0"/>
            <a:chExt cx="1183134" cy="821123"/>
          </a:xfrm>
        </p:grpSpPr>
        <p:sp>
          <p:nvSpPr>
            <p:cNvPr name="Freeform 10" id="10"/>
            <p:cNvSpPr/>
            <p:nvPr/>
          </p:nvSpPr>
          <p:spPr>
            <a:xfrm flipH="false" flipV="false" rot="0">
              <a:off x="0" y="0"/>
              <a:ext cx="1183134" cy="821123"/>
            </a:xfrm>
            <a:custGeom>
              <a:avLst/>
              <a:gdLst/>
              <a:ahLst/>
              <a:cxnLst/>
              <a:rect r="r" b="b" t="t" l="l"/>
              <a:pathLst>
                <a:path h="821123" w="1183134">
                  <a:moveTo>
                    <a:pt x="591567" y="821123"/>
                  </a:moveTo>
                  <a:lnTo>
                    <a:pt x="1183134" y="0"/>
                  </a:lnTo>
                  <a:lnTo>
                    <a:pt x="0" y="0"/>
                  </a:lnTo>
                  <a:lnTo>
                    <a:pt x="591567" y="821123"/>
                  </a:lnTo>
                  <a:close/>
                </a:path>
              </a:pathLst>
            </a:custGeom>
            <a:gradFill rotWithShape="true">
              <a:gsLst>
                <a:gs pos="0">
                  <a:srgbClr val="FF3131">
                    <a:alpha val="100000"/>
                  </a:srgbClr>
                </a:gs>
                <a:gs pos="100000">
                  <a:srgbClr val="FF914D">
                    <a:alpha val="100000"/>
                  </a:srgbClr>
                </a:gs>
              </a:gsLst>
              <a:lin ang="0"/>
            </a:gradFill>
          </p:spPr>
        </p:sp>
        <p:sp>
          <p:nvSpPr>
            <p:cNvPr name="TextBox 11" id="11"/>
            <p:cNvSpPr txBox="true"/>
            <p:nvPr/>
          </p:nvSpPr>
          <p:spPr>
            <a:xfrm>
              <a:off x="184865" y="20552"/>
              <a:ext cx="813405" cy="419336"/>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5165392" y="296779"/>
            <a:ext cx="2740564" cy="417429"/>
            <a:chOff x="0" y="0"/>
            <a:chExt cx="3654086" cy="556572"/>
          </a:xfrm>
        </p:grpSpPr>
        <p:grpSp>
          <p:nvGrpSpPr>
            <p:cNvPr name="Group 13" id="13"/>
            <p:cNvGrpSpPr/>
            <p:nvPr/>
          </p:nvGrpSpPr>
          <p:grpSpPr>
            <a:xfrm rot="0">
              <a:off x="1919089" y="0"/>
              <a:ext cx="1560408" cy="556572"/>
              <a:chOff x="0" y="0"/>
              <a:chExt cx="366345" cy="130669"/>
            </a:xfrm>
          </p:grpSpPr>
          <p:sp>
            <p:nvSpPr>
              <p:cNvPr name="Freeform 14" id="14"/>
              <p:cNvSpPr/>
              <p:nvPr/>
            </p:nvSpPr>
            <p:spPr>
              <a:xfrm flipH="false" flipV="false" rot="0">
                <a:off x="0" y="0"/>
                <a:ext cx="366345" cy="130669"/>
              </a:xfrm>
              <a:custGeom>
                <a:avLst/>
                <a:gdLst/>
                <a:ahLst/>
                <a:cxnLst/>
                <a:rect r="r" b="b" t="t" l="l"/>
                <a:pathLst>
                  <a:path h="130669" w="366345">
                    <a:moveTo>
                      <a:pt x="0" y="0"/>
                    </a:moveTo>
                    <a:lnTo>
                      <a:pt x="366345" y="0"/>
                    </a:lnTo>
                    <a:lnTo>
                      <a:pt x="366345" y="130669"/>
                    </a:lnTo>
                    <a:lnTo>
                      <a:pt x="0" y="130669"/>
                    </a:lnTo>
                    <a:close/>
                  </a:path>
                </a:pathLst>
              </a:custGeom>
              <a:solidFill>
                <a:srgbClr val="EE1919"/>
              </a:solidFill>
            </p:spPr>
          </p:sp>
          <p:sp>
            <p:nvSpPr>
              <p:cNvPr name="TextBox 15" id="15"/>
              <p:cNvSpPr txBox="true"/>
              <p:nvPr/>
            </p:nvSpPr>
            <p:spPr>
              <a:xfrm>
                <a:off x="0" y="-38100"/>
                <a:ext cx="366345" cy="168769"/>
              </a:xfrm>
              <a:prstGeom prst="rect">
                <a:avLst/>
              </a:prstGeom>
            </p:spPr>
            <p:txBody>
              <a:bodyPr anchor="ctr" rtlCol="false" tIns="42741" lIns="42741" bIns="42741" rIns="42741"/>
              <a:lstStyle/>
              <a:p>
                <a:pPr algn="ctr">
                  <a:lnSpc>
                    <a:spcPts val="2659"/>
                  </a:lnSpc>
                </a:pPr>
              </a:p>
            </p:txBody>
          </p:sp>
        </p:grpSp>
        <p:sp>
          <p:nvSpPr>
            <p:cNvPr name="TextBox 16" id="16"/>
            <p:cNvSpPr txBox="true"/>
            <p:nvPr/>
          </p:nvSpPr>
          <p:spPr>
            <a:xfrm rot="0">
              <a:off x="0" y="-57150"/>
              <a:ext cx="3654086" cy="610820"/>
            </a:xfrm>
            <a:prstGeom prst="rect">
              <a:avLst/>
            </a:prstGeom>
          </p:spPr>
          <p:txBody>
            <a:bodyPr anchor="t" rtlCol="false" tIns="0" lIns="0" bIns="0" rIns="0">
              <a:spAutoFit/>
            </a:bodyPr>
            <a:lstStyle/>
            <a:p>
              <a:pPr algn="ctr">
                <a:lnSpc>
                  <a:spcPts val="3887"/>
                </a:lnSpc>
                <a:spcBef>
                  <a:spcPct val="0"/>
                </a:spcBef>
              </a:pPr>
              <a:r>
                <a:rPr lang="en-US" sz="2776" spc="69">
                  <a:solidFill>
                    <a:srgbClr val="2E2E2E"/>
                  </a:solidFill>
                  <a:latin typeface="Poppins Light"/>
                  <a:ea typeface="Poppins Light"/>
                  <a:cs typeface="Poppins Light"/>
                  <a:sym typeface="Poppins Light"/>
                </a:rPr>
                <a:t>CYBER</a:t>
              </a:r>
              <a:r>
                <a:rPr lang="en-US" sz="2776" spc="69">
                  <a:solidFill>
                    <a:srgbClr val="434343"/>
                  </a:solidFill>
                  <a:latin typeface="Poppins Light"/>
                  <a:ea typeface="Poppins Light"/>
                  <a:cs typeface="Poppins Light"/>
                  <a:sym typeface="Poppins Light"/>
                </a:rPr>
                <a:t> </a:t>
              </a:r>
              <a:r>
                <a:rPr lang="en-US" sz="2776" spc="69">
                  <a:solidFill>
                    <a:srgbClr val="FFFEFE"/>
                  </a:solidFill>
                  <a:latin typeface="Poppins Light"/>
                  <a:ea typeface="Poppins Light"/>
                  <a:cs typeface="Poppins Light"/>
                  <a:sym typeface="Poppins Light"/>
                </a:rPr>
                <a:t>HACK</a:t>
              </a:r>
            </a:p>
          </p:txBody>
        </p:sp>
      </p:grpSp>
      <p:grpSp>
        <p:nvGrpSpPr>
          <p:cNvPr name="Group 17" id="17"/>
          <p:cNvGrpSpPr/>
          <p:nvPr/>
        </p:nvGrpSpPr>
        <p:grpSpPr>
          <a:xfrm rot="0">
            <a:off x="-229502" y="307935"/>
            <a:ext cx="5253990" cy="1441530"/>
            <a:chOff x="0" y="0"/>
            <a:chExt cx="1383767" cy="379662"/>
          </a:xfrm>
        </p:grpSpPr>
        <p:sp>
          <p:nvSpPr>
            <p:cNvPr name="Freeform 18" id="18"/>
            <p:cNvSpPr/>
            <p:nvPr/>
          </p:nvSpPr>
          <p:spPr>
            <a:xfrm flipH="false" flipV="false" rot="0">
              <a:off x="0" y="0"/>
              <a:ext cx="1383767" cy="379662"/>
            </a:xfrm>
            <a:custGeom>
              <a:avLst/>
              <a:gdLst/>
              <a:ahLst/>
              <a:cxnLst/>
              <a:rect r="r" b="b" t="t" l="l"/>
              <a:pathLst>
                <a:path h="379662" w="1383767">
                  <a:moveTo>
                    <a:pt x="1180567" y="0"/>
                  </a:moveTo>
                  <a:lnTo>
                    <a:pt x="0" y="0"/>
                  </a:lnTo>
                  <a:lnTo>
                    <a:pt x="0" y="379662"/>
                  </a:lnTo>
                  <a:lnTo>
                    <a:pt x="1180567" y="379662"/>
                  </a:lnTo>
                  <a:lnTo>
                    <a:pt x="1383767" y="189831"/>
                  </a:lnTo>
                  <a:lnTo>
                    <a:pt x="1180567" y="0"/>
                  </a:lnTo>
                  <a:close/>
                </a:path>
              </a:pathLst>
            </a:custGeom>
            <a:gradFill rotWithShape="true">
              <a:gsLst>
                <a:gs pos="0">
                  <a:srgbClr val="FA4D4D">
                    <a:alpha val="100000"/>
                  </a:srgbClr>
                </a:gs>
                <a:gs pos="100000">
                  <a:srgbClr val="FF914D">
                    <a:alpha val="100000"/>
                  </a:srgbClr>
                </a:gs>
              </a:gsLst>
              <a:lin ang="0"/>
            </a:gradFill>
          </p:spPr>
        </p:sp>
        <p:sp>
          <p:nvSpPr>
            <p:cNvPr name="TextBox 19" id="19"/>
            <p:cNvSpPr txBox="true"/>
            <p:nvPr/>
          </p:nvSpPr>
          <p:spPr>
            <a:xfrm>
              <a:off x="0" y="-38100"/>
              <a:ext cx="1269467" cy="417762"/>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5256207" y="16413"/>
            <a:ext cx="7775586" cy="1948374"/>
            <a:chOff x="0" y="0"/>
            <a:chExt cx="10367448" cy="2597832"/>
          </a:xfrm>
        </p:grpSpPr>
        <p:sp>
          <p:nvSpPr>
            <p:cNvPr name="TextBox 21" id="21"/>
            <p:cNvSpPr txBox="true"/>
            <p:nvPr/>
          </p:nvSpPr>
          <p:spPr>
            <a:xfrm rot="0">
              <a:off x="0" y="1293542"/>
              <a:ext cx="10367448" cy="1304290"/>
            </a:xfrm>
            <a:prstGeom prst="rect">
              <a:avLst/>
            </a:prstGeom>
          </p:spPr>
          <p:txBody>
            <a:bodyPr anchor="t" rtlCol="false" tIns="0" lIns="0" bIns="0" rIns="0">
              <a:spAutoFit/>
            </a:bodyPr>
            <a:lstStyle/>
            <a:p>
              <a:pPr algn="ctr" marL="0" indent="0" lvl="0">
                <a:lnSpc>
                  <a:spcPts val="8160"/>
                </a:lnSpc>
                <a:spcBef>
                  <a:spcPct val="0"/>
                </a:spcBef>
              </a:pPr>
            </a:p>
          </p:txBody>
        </p:sp>
        <p:sp>
          <p:nvSpPr>
            <p:cNvPr name="TextBox 22" id="22"/>
            <p:cNvSpPr txBox="true"/>
            <p:nvPr/>
          </p:nvSpPr>
          <p:spPr>
            <a:xfrm rot="0">
              <a:off x="0" y="-9525"/>
              <a:ext cx="10367448" cy="1127125"/>
            </a:xfrm>
            <a:prstGeom prst="rect">
              <a:avLst/>
            </a:prstGeom>
          </p:spPr>
          <p:txBody>
            <a:bodyPr anchor="t" rtlCol="false" tIns="0" lIns="0" bIns="0" rIns="0">
              <a:spAutoFit/>
            </a:bodyPr>
            <a:lstStyle/>
            <a:p>
              <a:pPr algn="ctr" marL="0" indent="0" lvl="0">
                <a:lnSpc>
                  <a:spcPts val="6600"/>
                </a:lnSpc>
                <a:spcBef>
                  <a:spcPct val="0"/>
                </a:spcBef>
              </a:pPr>
            </a:p>
          </p:txBody>
        </p:sp>
      </p:grpSp>
      <p:grpSp>
        <p:nvGrpSpPr>
          <p:cNvPr name="Group 23" id="23"/>
          <p:cNvGrpSpPr/>
          <p:nvPr/>
        </p:nvGrpSpPr>
        <p:grpSpPr>
          <a:xfrm rot="0">
            <a:off x="4535548" y="93647"/>
            <a:ext cx="9216905" cy="1849051"/>
            <a:chOff x="0" y="0"/>
            <a:chExt cx="12289206" cy="2465401"/>
          </a:xfrm>
        </p:grpSpPr>
        <p:sp>
          <p:nvSpPr>
            <p:cNvPr name="TextBox 24" id="24"/>
            <p:cNvSpPr txBox="true"/>
            <p:nvPr/>
          </p:nvSpPr>
          <p:spPr>
            <a:xfrm rot="0">
              <a:off x="1848690" y="851353"/>
              <a:ext cx="8591826" cy="1008466"/>
            </a:xfrm>
            <a:prstGeom prst="rect">
              <a:avLst/>
            </a:prstGeom>
          </p:spPr>
          <p:txBody>
            <a:bodyPr anchor="t" rtlCol="false" tIns="0" lIns="0" bIns="0" rIns="0">
              <a:spAutoFit/>
            </a:bodyPr>
            <a:lstStyle/>
            <a:p>
              <a:pPr algn="ctr">
                <a:lnSpc>
                  <a:spcPts val="5802"/>
                </a:lnSpc>
              </a:pPr>
              <a:r>
                <a:rPr lang="en-US" b="true" sz="5227" spc="-130">
                  <a:solidFill>
                    <a:srgbClr val="2E2E2E"/>
                  </a:solidFill>
                  <a:latin typeface="Poppins Bold"/>
                  <a:ea typeface="Poppins Bold"/>
                  <a:cs typeface="Poppins Bold"/>
                  <a:sym typeface="Poppins Bold"/>
                </a:rPr>
                <a:t>CYBER</a:t>
              </a:r>
              <a:r>
                <a:rPr lang="en-US" b="true" sz="5227" spc="-130">
                  <a:solidFill>
                    <a:srgbClr val="FF3131"/>
                  </a:solidFill>
                  <a:latin typeface="Poppins Bold"/>
                  <a:ea typeface="Poppins Bold"/>
                  <a:cs typeface="Poppins Bold"/>
                  <a:sym typeface="Poppins Bold"/>
                </a:rPr>
                <a:t>HACK</a:t>
              </a:r>
              <a:r>
                <a:rPr lang="en-US" b="true" sz="5227" spc="-130">
                  <a:solidFill>
                    <a:srgbClr val="FD6220"/>
                  </a:solidFill>
                  <a:latin typeface="Poppins Bold"/>
                  <a:ea typeface="Poppins Bold"/>
                  <a:cs typeface="Poppins Bold"/>
                  <a:sym typeface="Poppins Bold"/>
                </a:rPr>
                <a:t> </a:t>
              </a:r>
              <a:r>
                <a:rPr lang="en-US" b="true" sz="5227" spc="-130">
                  <a:solidFill>
                    <a:srgbClr val="2E2E2E"/>
                  </a:solidFill>
                  <a:latin typeface="Poppins Bold"/>
                  <a:ea typeface="Poppins Bold"/>
                  <a:cs typeface="Poppins Bold"/>
                  <a:sym typeface="Poppins Bold"/>
                </a:rPr>
                <a:t>|| 2025</a:t>
              </a:r>
            </a:p>
          </p:txBody>
        </p:sp>
        <p:sp>
          <p:nvSpPr>
            <p:cNvPr name="TextBox 25" id="25"/>
            <p:cNvSpPr txBox="true"/>
            <p:nvPr/>
          </p:nvSpPr>
          <p:spPr>
            <a:xfrm rot="0">
              <a:off x="0" y="19050"/>
              <a:ext cx="12289206" cy="777954"/>
            </a:xfrm>
            <a:prstGeom prst="rect">
              <a:avLst/>
            </a:prstGeom>
          </p:spPr>
          <p:txBody>
            <a:bodyPr anchor="t" rtlCol="false" tIns="0" lIns="0" bIns="0" rIns="0">
              <a:spAutoFit/>
            </a:bodyPr>
            <a:lstStyle/>
            <a:p>
              <a:pPr algn="ctr">
                <a:lnSpc>
                  <a:spcPts val="4519"/>
                </a:lnSpc>
              </a:pPr>
            </a:p>
          </p:txBody>
        </p:sp>
        <p:sp>
          <p:nvSpPr>
            <p:cNvPr name="TextBox 26" id="26"/>
            <p:cNvSpPr txBox="true"/>
            <p:nvPr/>
          </p:nvSpPr>
          <p:spPr>
            <a:xfrm rot="0">
              <a:off x="0" y="2034601"/>
              <a:ext cx="12289206" cy="430800"/>
            </a:xfrm>
            <a:prstGeom prst="rect">
              <a:avLst/>
            </a:prstGeom>
          </p:spPr>
          <p:txBody>
            <a:bodyPr anchor="t" rtlCol="false" tIns="0" lIns="0" bIns="0" rIns="0">
              <a:spAutoFit/>
            </a:bodyPr>
            <a:lstStyle/>
            <a:p>
              <a:pPr algn="ctr">
                <a:lnSpc>
                  <a:spcPts val="2541"/>
                </a:lnSpc>
              </a:pPr>
            </a:p>
          </p:txBody>
        </p:sp>
      </p:grpSp>
      <p:sp>
        <p:nvSpPr>
          <p:cNvPr name="TextBox 27" id="27"/>
          <p:cNvSpPr txBox="true"/>
          <p:nvPr/>
        </p:nvSpPr>
        <p:spPr>
          <a:xfrm rot="0">
            <a:off x="1028700" y="5967104"/>
            <a:ext cx="6615240" cy="684487"/>
          </a:xfrm>
          <a:prstGeom prst="rect">
            <a:avLst/>
          </a:prstGeom>
        </p:spPr>
        <p:txBody>
          <a:bodyPr anchor="t" rtlCol="false" tIns="0" lIns="0" bIns="0" rIns="0">
            <a:spAutoFit/>
          </a:bodyPr>
          <a:lstStyle/>
          <a:p>
            <a:pPr algn="ctr">
              <a:lnSpc>
                <a:spcPts val="5322"/>
              </a:lnSpc>
            </a:pPr>
            <a:r>
              <a:rPr lang="en-US" b="true" sz="3801" spc="95">
                <a:solidFill>
                  <a:srgbClr val="FD6220"/>
                </a:solidFill>
                <a:latin typeface="Poppins Semi-Bold"/>
                <a:ea typeface="Poppins Semi-Bold"/>
                <a:cs typeface="Poppins Semi-Bold"/>
                <a:sym typeface="Poppins Semi-Bold"/>
              </a:rPr>
              <a:t>Team Name:</a:t>
            </a:r>
            <a:r>
              <a:rPr lang="en-US" b="true" sz="3801" spc="95">
                <a:solidFill>
                  <a:srgbClr val="FD6220"/>
                </a:solidFill>
                <a:latin typeface="Poppins Medium"/>
                <a:ea typeface="Poppins Medium"/>
                <a:cs typeface="Poppins Medium"/>
                <a:sym typeface="Poppins Medium"/>
              </a:rPr>
              <a:t> </a:t>
            </a:r>
            <a:r>
              <a:rPr lang="en-US" b="true" sz="3801" spc="95">
                <a:solidFill>
                  <a:srgbClr val="434343"/>
                </a:solidFill>
                <a:latin typeface="Poppins Medium"/>
                <a:ea typeface="Poppins Medium"/>
                <a:cs typeface="Poppins Medium"/>
                <a:sym typeface="Poppins Medium"/>
              </a:rPr>
              <a:t>CyberPunk</a:t>
            </a:r>
          </a:p>
        </p:txBody>
      </p:sp>
      <p:sp>
        <p:nvSpPr>
          <p:cNvPr name="TextBox 28" id="28"/>
          <p:cNvSpPr txBox="true"/>
          <p:nvPr/>
        </p:nvSpPr>
        <p:spPr>
          <a:xfrm rot="0">
            <a:off x="869289" y="7185024"/>
            <a:ext cx="5167720" cy="2930526"/>
          </a:xfrm>
          <a:prstGeom prst="rect">
            <a:avLst/>
          </a:prstGeom>
        </p:spPr>
        <p:txBody>
          <a:bodyPr anchor="t" rtlCol="false" tIns="0" lIns="0" bIns="0" rIns="0">
            <a:spAutoFit/>
          </a:bodyPr>
          <a:lstStyle/>
          <a:p>
            <a:pPr algn="ctr">
              <a:lnSpc>
                <a:spcPts val="4899"/>
              </a:lnSpc>
            </a:pPr>
            <a:r>
              <a:rPr lang="en-US" b="true" sz="3499" spc="87">
                <a:solidFill>
                  <a:srgbClr val="FD6220"/>
                </a:solidFill>
                <a:latin typeface="Poppins Semi-Bold"/>
                <a:ea typeface="Poppins Semi-Bold"/>
                <a:cs typeface="Poppins Semi-Bold"/>
                <a:sym typeface="Poppins Semi-Bold"/>
              </a:rPr>
              <a:t>Team Members:</a:t>
            </a:r>
          </a:p>
          <a:p>
            <a:pPr algn="l" marL="690876" indent="-345438" lvl="1">
              <a:lnSpc>
                <a:spcPts val="4479"/>
              </a:lnSpc>
              <a:buAutoNum type="arabicPeriod" startAt="1"/>
            </a:pPr>
            <a:r>
              <a:rPr lang="en-US" b="true" sz="3199" spc="79">
                <a:solidFill>
                  <a:srgbClr val="000000"/>
                </a:solidFill>
                <a:latin typeface="Poppins Medium"/>
                <a:ea typeface="Poppins Medium"/>
                <a:cs typeface="Poppins Medium"/>
                <a:sym typeface="Poppins Medium"/>
              </a:rPr>
              <a:t>Pruthviraj Janwade</a:t>
            </a:r>
          </a:p>
          <a:p>
            <a:pPr algn="l" marL="690876" indent="-345438" lvl="1">
              <a:lnSpc>
                <a:spcPts val="4479"/>
              </a:lnSpc>
              <a:buAutoNum type="arabicPeriod" startAt="1"/>
            </a:pPr>
            <a:r>
              <a:rPr lang="en-US" b="true" sz="3199" spc="79">
                <a:solidFill>
                  <a:srgbClr val="434343"/>
                </a:solidFill>
                <a:latin typeface="Poppins Medium"/>
                <a:ea typeface="Poppins Medium"/>
                <a:cs typeface="Poppins Medium"/>
                <a:sym typeface="Poppins Medium"/>
              </a:rPr>
              <a:t>Anshul Nandanwar</a:t>
            </a:r>
          </a:p>
          <a:p>
            <a:pPr algn="l" marL="690876" indent="-345438" lvl="1">
              <a:lnSpc>
                <a:spcPts val="4479"/>
              </a:lnSpc>
              <a:buAutoNum type="arabicPeriod" startAt="1"/>
            </a:pPr>
            <a:r>
              <a:rPr lang="en-US" b="true" sz="3199" spc="79">
                <a:solidFill>
                  <a:srgbClr val="434343"/>
                </a:solidFill>
                <a:latin typeface="Poppins Medium"/>
                <a:ea typeface="Poppins Medium"/>
                <a:cs typeface="Poppins Medium"/>
                <a:sym typeface="Poppins Medium"/>
              </a:rPr>
              <a:t>Shreyash Dalal</a:t>
            </a:r>
          </a:p>
          <a:p>
            <a:pPr algn="ctr">
              <a:lnSpc>
                <a:spcPts val="4899"/>
              </a:lnSpc>
            </a:pP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FFEFE"/>
        </a:solidFill>
      </p:bgPr>
    </p:bg>
    <p:spTree>
      <p:nvGrpSpPr>
        <p:cNvPr id="1" name=""/>
        <p:cNvGrpSpPr/>
        <p:nvPr/>
      </p:nvGrpSpPr>
      <p:grpSpPr>
        <a:xfrm>
          <a:off x="0" y="0"/>
          <a:ext cx="0" cy="0"/>
          <a:chOff x="0" y="0"/>
          <a:chExt cx="0" cy="0"/>
        </a:xfrm>
      </p:grpSpPr>
      <p:grpSp>
        <p:nvGrpSpPr>
          <p:cNvPr name="Group 2" id="2"/>
          <p:cNvGrpSpPr/>
          <p:nvPr/>
        </p:nvGrpSpPr>
        <p:grpSpPr>
          <a:xfrm rot="0">
            <a:off x="15206541" y="298036"/>
            <a:ext cx="2740564" cy="460973"/>
            <a:chOff x="0" y="0"/>
            <a:chExt cx="3654086" cy="614630"/>
          </a:xfrm>
        </p:grpSpPr>
        <p:grpSp>
          <p:nvGrpSpPr>
            <p:cNvPr name="Group 3" id="3"/>
            <p:cNvGrpSpPr/>
            <p:nvPr/>
          </p:nvGrpSpPr>
          <p:grpSpPr>
            <a:xfrm rot="0">
              <a:off x="1919089" y="0"/>
              <a:ext cx="1560408" cy="556572"/>
              <a:chOff x="0" y="0"/>
              <a:chExt cx="366345" cy="130669"/>
            </a:xfrm>
          </p:grpSpPr>
          <p:sp>
            <p:nvSpPr>
              <p:cNvPr name="Freeform 4" id="4"/>
              <p:cNvSpPr/>
              <p:nvPr/>
            </p:nvSpPr>
            <p:spPr>
              <a:xfrm flipH="false" flipV="false" rot="0">
                <a:off x="0" y="0"/>
                <a:ext cx="366345" cy="130669"/>
              </a:xfrm>
              <a:custGeom>
                <a:avLst/>
                <a:gdLst/>
                <a:ahLst/>
                <a:cxnLst/>
                <a:rect r="r" b="b" t="t" l="l"/>
                <a:pathLst>
                  <a:path h="130669" w="366345">
                    <a:moveTo>
                      <a:pt x="0" y="0"/>
                    </a:moveTo>
                    <a:lnTo>
                      <a:pt x="366345" y="0"/>
                    </a:lnTo>
                    <a:lnTo>
                      <a:pt x="366345" y="130669"/>
                    </a:lnTo>
                    <a:lnTo>
                      <a:pt x="0" y="130669"/>
                    </a:lnTo>
                    <a:close/>
                  </a:path>
                </a:pathLst>
              </a:custGeom>
              <a:solidFill>
                <a:srgbClr val="EE1919"/>
              </a:solidFill>
            </p:spPr>
          </p:sp>
          <p:sp>
            <p:nvSpPr>
              <p:cNvPr name="TextBox 5" id="5"/>
              <p:cNvSpPr txBox="true"/>
              <p:nvPr/>
            </p:nvSpPr>
            <p:spPr>
              <a:xfrm>
                <a:off x="0" y="-76200"/>
                <a:ext cx="366345" cy="206869"/>
              </a:xfrm>
              <a:prstGeom prst="rect">
                <a:avLst/>
              </a:prstGeom>
            </p:spPr>
            <p:txBody>
              <a:bodyPr anchor="ctr" rtlCol="false" tIns="42741" lIns="42741" bIns="42741" rIns="42741"/>
              <a:lstStyle/>
              <a:p>
                <a:pPr algn="ctr">
                  <a:lnSpc>
                    <a:spcPts val="2659"/>
                  </a:lnSpc>
                </a:pPr>
              </a:p>
            </p:txBody>
          </p:sp>
        </p:grpSp>
        <p:sp>
          <p:nvSpPr>
            <p:cNvPr name="TextBox 6" id="6"/>
            <p:cNvSpPr txBox="true"/>
            <p:nvPr/>
          </p:nvSpPr>
          <p:spPr>
            <a:xfrm rot="0">
              <a:off x="0" y="-104775"/>
              <a:ext cx="3654086" cy="719405"/>
            </a:xfrm>
            <a:prstGeom prst="rect">
              <a:avLst/>
            </a:prstGeom>
          </p:spPr>
          <p:txBody>
            <a:bodyPr anchor="t" rtlCol="false" tIns="0" lIns="0" bIns="0" rIns="0">
              <a:spAutoFit/>
            </a:bodyPr>
            <a:lstStyle/>
            <a:p>
              <a:pPr algn="ctr">
                <a:lnSpc>
                  <a:spcPts val="3887"/>
                </a:lnSpc>
                <a:spcBef>
                  <a:spcPct val="0"/>
                </a:spcBef>
              </a:pPr>
              <a:r>
                <a:rPr lang="en-US" b="true" sz="2776" spc="55">
                  <a:solidFill>
                    <a:srgbClr val="2E2E2E"/>
                  </a:solidFill>
                  <a:latin typeface="Klima Bold"/>
                  <a:ea typeface="Klima Bold"/>
                  <a:cs typeface="Klima Bold"/>
                  <a:sym typeface="Klima Bold"/>
                </a:rPr>
                <a:t>CYBER</a:t>
              </a:r>
              <a:r>
                <a:rPr lang="en-US" b="true" sz="2776" spc="55">
                  <a:solidFill>
                    <a:srgbClr val="434343"/>
                  </a:solidFill>
                  <a:latin typeface="Klima Bold"/>
                  <a:ea typeface="Klima Bold"/>
                  <a:cs typeface="Klima Bold"/>
                  <a:sym typeface="Klima Bold"/>
                </a:rPr>
                <a:t> </a:t>
              </a:r>
              <a:r>
                <a:rPr lang="en-US" b="true" sz="2776" spc="55">
                  <a:solidFill>
                    <a:srgbClr val="FFFEFE"/>
                  </a:solidFill>
                  <a:latin typeface="Klima Bold"/>
                  <a:ea typeface="Klima Bold"/>
                  <a:cs typeface="Klima Bold"/>
                  <a:sym typeface="Klima Bold"/>
                </a:rPr>
                <a:t>HACK</a:t>
              </a:r>
            </a:p>
          </p:txBody>
        </p:sp>
      </p:grpSp>
      <p:grpSp>
        <p:nvGrpSpPr>
          <p:cNvPr name="Group 7" id="7"/>
          <p:cNvGrpSpPr/>
          <p:nvPr/>
        </p:nvGrpSpPr>
        <p:grpSpPr>
          <a:xfrm rot="0">
            <a:off x="-420103" y="0"/>
            <a:ext cx="12992100" cy="1151968"/>
            <a:chOff x="0" y="0"/>
            <a:chExt cx="3421788" cy="303399"/>
          </a:xfrm>
        </p:grpSpPr>
        <p:sp>
          <p:nvSpPr>
            <p:cNvPr name="Freeform 8" id="8"/>
            <p:cNvSpPr/>
            <p:nvPr/>
          </p:nvSpPr>
          <p:spPr>
            <a:xfrm flipH="false" flipV="false" rot="0">
              <a:off x="0" y="0"/>
              <a:ext cx="3421788" cy="303399"/>
            </a:xfrm>
            <a:custGeom>
              <a:avLst/>
              <a:gdLst/>
              <a:ahLst/>
              <a:cxnLst/>
              <a:rect r="r" b="b" t="t" l="l"/>
              <a:pathLst>
                <a:path h="303399" w="3421788">
                  <a:moveTo>
                    <a:pt x="3218588" y="0"/>
                  </a:moveTo>
                  <a:lnTo>
                    <a:pt x="0" y="0"/>
                  </a:lnTo>
                  <a:lnTo>
                    <a:pt x="0" y="303399"/>
                  </a:lnTo>
                  <a:lnTo>
                    <a:pt x="3218588" y="303399"/>
                  </a:lnTo>
                  <a:lnTo>
                    <a:pt x="3421788" y="151699"/>
                  </a:lnTo>
                  <a:lnTo>
                    <a:pt x="3218588" y="0"/>
                  </a:lnTo>
                  <a:close/>
                </a:path>
              </a:pathLst>
            </a:custGeom>
            <a:gradFill rotWithShape="true">
              <a:gsLst>
                <a:gs pos="0">
                  <a:srgbClr val="FA4D4D">
                    <a:alpha val="100000"/>
                  </a:srgbClr>
                </a:gs>
                <a:gs pos="100000">
                  <a:srgbClr val="FF914D">
                    <a:alpha val="100000"/>
                  </a:srgbClr>
                </a:gs>
              </a:gsLst>
              <a:lin ang="2700000"/>
            </a:gradFill>
          </p:spPr>
        </p:sp>
        <p:sp>
          <p:nvSpPr>
            <p:cNvPr name="TextBox 9" id="9"/>
            <p:cNvSpPr txBox="true"/>
            <p:nvPr/>
          </p:nvSpPr>
          <p:spPr>
            <a:xfrm>
              <a:off x="0" y="-76200"/>
              <a:ext cx="3307488" cy="379599"/>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767921" y="44257"/>
            <a:ext cx="10685093" cy="863756"/>
          </a:xfrm>
          <a:prstGeom prst="rect">
            <a:avLst/>
          </a:prstGeom>
        </p:spPr>
        <p:txBody>
          <a:bodyPr anchor="t" rtlCol="false" tIns="0" lIns="0" bIns="0" rIns="0">
            <a:spAutoFit/>
          </a:bodyPr>
          <a:lstStyle/>
          <a:p>
            <a:pPr algn="l">
              <a:lnSpc>
                <a:spcPts val="6991"/>
              </a:lnSpc>
            </a:pPr>
            <a:r>
              <a:rPr lang="en-US" sz="4993" spc="99">
                <a:solidFill>
                  <a:srgbClr val="FFFEFE"/>
                </a:solidFill>
                <a:latin typeface="Squada One"/>
                <a:ea typeface="Squada One"/>
                <a:cs typeface="Squada One"/>
                <a:sym typeface="Squada One"/>
              </a:rPr>
              <a:t>REFERENCES AND LINKS</a:t>
            </a:r>
          </a:p>
        </p:txBody>
      </p:sp>
      <p:sp>
        <p:nvSpPr>
          <p:cNvPr name="TextBox 11" id="11"/>
          <p:cNvSpPr txBox="true"/>
          <p:nvPr/>
        </p:nvSpPr>
        <p:spPr>
          <a:xfrm rot="0">
            <a:off x="604249" y="1940385"/>
            <a:ext cx="16515126" cy="6362581"/>
          </a:xfrm>
          <a:prstGeom prst="rect">
            <a:avLst/>
          </a:prstGeom>
        </p:spPr>
        <p:txBody>
          <a:bodyPr anchor="t" rtlCol="false" tIns="0" lIns="0" bIns="0" rIns="0">
            <a:spAutoFit/>
          </a:bodyPr>
          <a:lstStyle/>
          <a:p>
            <a:pPr algn="just" marL="554542" indent="-277271" lvl="1">
              <a:lnSpc>
                <a:spcPts val="3595"/>
              </a:lnSpc>
              <a:spcBef>
                <a:spcPct val="0"/>
              </a:spcBef>
              <a:buFont typeface="Arial"/>
              <a:buChar char="•"/>
            </a:pPr>
            <a:r>
              <a:rPr lang="en-US" b="true" sz="2568" spc="64">
                <a:solidFill>
                  <a:srgbClr val="000000"/>
                </a:solidFill>
                <a:latin typeface="Poppins Bold"/>
                <a:ea typeface="Poppins Bold"/>
                <a:cs typeface="Poppins Bold"/>
                <a:sym typeface="Poppins Bold"/>
              </a:rPr>
              <a:t>AI-P</a:t>
            </a:r>
            <a:r>
              <a:rPr lang="en-US" b="true" sz="2568" spc="64">
                <a:solidFill>
                  <a:srgbClr val="000000"/>
                </a:solidFill>
                <a:latin typeface="Poppins Bold"/>
                <a:ea typeface="Poppins Bold"/>
                <a:cs typeface="Poppins Bold"/>
                <a:sym typeface="Poppins Bold"/>
              </a:rPr>
              <a:t>owered Fraud Prevention in Digital Banking</a:t>
            </a:r>
            <a:r>
              <a:rPr lang="en-US" sz="2568" spc="64">
                <a:solidFill>
                  <a:srgbClr val="000000"/>
                </a:solidFill>
                <a:latin typeface="Poppins"/>
                <a:ea typeface="Poppins"/>
                <a:cs typeface="Poppins"/>
                <a:sym typeface="Poppins"/>
              </a:rPr>
              <a:t>-https://www.appgate.com/blog/ai-powered-fraud-prevention-in-digital-banking-solutions </a:t>
            </a:r>
          </a:p>
          <a:p>
            <a:pPr algn="just">
              <a:lnSpc>
                <a:spcPts val="3595"/>
              </a:lnSpc>
              <a:spcBef>
                <a:spcPct val="0"/>
              </a:spcBef>
            </a:pPr>
          </a:p>
          <a:p>
            <a:pPr algn="just" marL="554542" indent="-277271" lvl="1">
              <a:lnSpc>
                <a:spcPts val="3595"/>
              </a:lnSpc>
              <a:spcBef>
                <a:spcPct val="0"/>
              </a:spcBef>
              <a:buFont typeface="Arial"/>
              <a:buChar char="•"/>
            </a:pPr>
            <a:r>
              <a:rPr lang="en-US" b="true" sz="2568" spc="64">
                <a:solidFill>
                  <a:srgbClr val="000000"/>
                </a:solidFill>
                <a:latin typeface="Poppins Bold"/>
                <a:ea typeface="Poppins Bold"/>
                <a:cs typeface="Poppins Bold"/>
                <a:sym typeface="Poppins Bold"/>
              </a:rPr>
              <a:t>Cybercriminals Renting Bank Accounts for Fraud</a:t>
            </a:r>
            <a:r>
              <a:rPr lang="en-US" sz="2568" spc="64">
                <a:solidFill>
                  <a:srgbClr val="000000"/>
                </a:solidFill>
                <a:latin typeface="Poppins"/>
                <a:ea typeface="Poppins"/>
                <a:cs typeface="Poppins"/>
                <a:sym typeface="Poppins"/>
              </a:rPr>
              <a:t>-https://www.hindustantimes.com/india-news/cybercriminals-renting-banks-accounts-to-park-fraud-money-in-mp-police/story-nImUp05awyAveilG88g2HK.html </a:t>
            </a:r>
          </a:p>
          <a:p>
            <a:pPr algn="just">
              <a:lnSpc>
                <a:spcPts val="3595"/>
              </a:lnSpc>
              <a:spcBef>
                <a:spcPct val="0"/>
              </a:spcBef>
            </a:pPr>
          </a:p>
          <a:p>
            <a:pPr algn="just" marL="554542" indent="-277271" lvl="1">
              <a:lnSpc>
                <a:spcPts val="3595"/>
              </a:lnSpc>
              <a:buFont typeface="Arial"/>
              <a:buChar char="•"/>
            </a:pPr>
            <a:r>
              <a:rPr lang="en-US" b="true" sz="2568" spc="-159">
                <a:solidFill>
                  <a:srgbClr val="000000"/>
                </a:solidFill>
                <a:latin typeface="Poppins Bold"/>
                <a:ea typeface="Poppins Bold"/>
                <a:cs typeface="Poppins Bold"/>
                <a:sym typeface="Poppins Bold"/>
              </a:rPr>
              <a:t>RBI’s AI Tool ‘MuleHunter.AI’ to Reduce Digital Frauds</a:t>
            </a:r>
            <a:r>
              <a:rPr lang="en-US" sz="2568" spc="-159">
                <a:solidFill>
                  <a:srgbClr val="000000"/>
                </a:solidFill>
                <a:latin typeface="Poppins"/>
                <a:ea typeface="Poppins"/>
                <a:cs typeface="Poppins"/>
                <a:sym typeface="Poppins"/>
              </a:rPr>
              <a:t>-https://m.economictimes.com/wealth/save/rbi-acts-big-on-banking-frauds-new-ai-tool-mule-hunter-ai-by-rbi-to-help-reduce-digital-frauds/articleshow/116031245.cms </a:t>
            </a:r>
          </a:p>
          <a:p>
            <a:pPr algn="just">
              <a:lnSpc>
                <a:spcPts val="3595"/>
              </a:lnSpc>
              <a:spcBef>
                <a:spcPct val="0"/>
              </a:spcBef>
            </a:pPr>
          </a:p>
          <a:p>
            <a:pPr algn="just" marL="554542" indent="-277271" lvl="1">
              <a:lnSpc>
                <a:spcPts val="3595"/>
              </a:lnSpc>
              <a:spcBef>
                <a:spcPct val="0"/>
              </a:spcBef>
              <a:buFont typeface="Arial"/>
              <a:buChar char="•"/>
            </a:pPr>
            <a:r>
              <a:rPr lang="en-US" b="true" sz="2568" spc="64">
                <a:solidFill>
                  <a:srgbClr val="000000"/>
                </a:solidFill>
                <a:latin typeface="Poppins Bold"/>
                <a:ea typeface="Poppins Bold"/>
                <a:cs typeface="Poppins Bold"/>
                <a:sym typeface="Poppins Bold"/>
              </a:rPr>
              <a:t>Fraud Detection with AI in Banking Sector-</a:t>
            </a:r>
            <a:r>
              <a:rPr lang="en-US" sz="2568" spc="64">
                <a:solidFill>
                  <a:srgbClr val="000000"/>
                </a:solidFill>
                <a:latin typeface="Poppins"/>
                <a:ea typeface="Poppins"/>
                <a:cs typeface="Poppins"/>
                <a:sym typeface="Poppins"/>
              </a:rPr>
              <a:t>https://www.infosysbpm.com/blogs/bpm-analytics/fraud-detection-with-ai-in-banking-sector.html </a:t>
            </a:r>
          </a:p>
          <a:p>
            <a:pPr algn="just">
              <a:lnSpc>
                <a:spcPts val="3595"/>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419632">
            <a:off x="-16631017" y="-5830329"/>
            <a:ext cx="16619910" cy="14542422"/>
            <a:chOff x="0" y="0"/>
            <a:chExt cx="812800" cy="711200"/>
          </a:xfrm>
        </p:grpSpPr>
        <p:sp>
          <p:nvSpPr>
            <p:cNvPr name="Freeform 3" id="3"/>
            <p:cNvSpPr/>
            <p:nvPr/>
          </p:nvSpPr>
          <p:spPr>
            <a:xfrm flipH="false" flipV="false" rot="0">
              <a:off x="0" y="0"/>
              <a:ext cx="812800" cy="711200"/>
            </a:xfrm>
            <a:custGeom>
              <a:avLst/>
              <a:gdLst/>
              <a:ahLst/>
              <a:cxnLst/>
              <a:rect r="r" b="b" t="t" l="l"/>
              <a:pathLst>
                <a:path h="711200" w="812800">
                  <a:moveTo>
                    <a:pt x="406400" y="711200"/>
                  </a:moveTo>
                  <a:lnTo>
                    <a:pt x="812800" y="0"/>
                  </a:lnTo>
                  <a:lnTo>
                    <a:pt x="0" y="0"/>
                  </a:lnTo>
                  <a:lnTo>
                    <a:pt x="406400" y="711200"/>
                  </a:lnTo>
                  <a:close/>
                </a:path>
              </a:pathLst>
            </a:custGeom>
            <a:solidFill>
              <a:srgbClr val="B8A0C1"/>
            </a:solidFill>
          </p:spPr>
        </p:sp>
        <p:sp>
          <p:nvSpPr>
            <p:cNvPr name="TextBox 4" id="4"/>
            <p:cNvSpPr txBox="true"/>
            <p:nvPr/>
          </p:nvSpPr>
          <p:spPr>
            <a:xfrm>
              <a:off x="127000" y="12700"/>
              <a:ext cx="558800" cy="3683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647755" y="1255554"/>
            <a:ext cx="17259300" cy="1018739"/>
            <a:chOff x="0" y="0"/>
            <a:chExt cx="23012400" cy="1358319"/>
          </a:xfrm>
        </p:grpSpPr>
        <p:sp>
          <p:nvSpPr>
            <p:cNvPr name="TextBox 6" id="6"/>
            <p:cNvSpPr txBox="true"/>
            <p:nvPr/>
          </p:nvSpPr>
          <p:spPr>
            <a:xfrm rot="0">
              <a:off x="0" y="846509"/>
              <a:ext cx="23012400" cy="511810"/>
            </a:xfrm>
            <a:prstGeom prst="rect">
              <a:avLst/>
            </a:prstGeom>
          </p:spPr>
          <p:txBody>
            <a:bodyPr anchor="t" rtlCol="false" tIns="0" lIns="0" bIns="0" rIns="0">
              <a:spAutoFit/>
            </a:bodyPr>
            <a:lstStyle/>
            <a:p>
              <a:pPr algn="ctr">
                <a:lnSpc>
                  <a:spcPts val="3071"/>
                </a:lnSpc>
              </a:pPr>
            </a:p>
          </p:txBody>
        </p:sp>
        <p:sp>
          <p:nvSpPr>
            <p:cNvPr name="TextBox 7" id="7"/>
            <p:cNvSpPr txBox="true"/>
            <p:nvPr/>
          </p:nvSpPr>
          <p:spPr>
            <a:xfrm rot="0">
              <a:off x="0" y="0"/>
              <a:ext cx="23012400" cy="383918"/>
            </a:xfrm>
            <a:prstGeom prst="rect">
              <a:avLst/>
            </a:prstGeom>
          </p:spPr>
          <p:txBody>
            <a:bodyPr anchor="t" rtlCol="false" tIns="0" lIns="0" bIns="0" rIns="0">
              <a:spAutoFit/>
            </a:bodyPr>
            <a:lstStyle/>
            <a:p>
              <a:pPr algn="ctr">
                <a:lnSpc>
                  <a:spcPts val="2368"/>
                </a:lnSpc>
              </a:pPr>
            </a:p>
          </p:txBody>
        </p:sp>
      </p:grpSp>
      <p:grpSp>
        <p:nvGrpSpPr>
          <p:cNvPr name="Group 8" id="8"/>
          <p:cNvGrpSpPr/>
          <p:nvPr/>
        </p:nvGrpSpPr>
        <p:grpSpPr>
          <a:xfrm rot="-2092359">
            <a:off x="12100418" y="7679870"/>
            <a:ext cx="9730709" cy="6753339"/>
            <a:chOff x="0" y="0"/>
            <a:chExt cx="1183134" cy="821123"/>
          </a:xfrm>
        </p:grpSpPr>
        <p:sp>
          <p:nvSpPr>
            <p:cNvPr name="Freeform 9" id="9"/>
            <p:cNvSpPr/>
            <p:nvPr/>
          </p:nvSpPr>
          <p:spPr>
            <a:xfrm flipH="false" flipV="false" rot="0">
              <a:off x="0" y="0"/>
              <a:ext cx="1183134" cy="821123"/>
            </a:xfrm>
            <a:custGeom>
              <a:avLst/>
              <a:gdLst/>
              <a:ahLst/>
              <a:cxnLst/>
              <a:rect r="r" b="b" t="t" l="l"/>
              <a:pathLst>
                <a:path h="821123" w="1183134">
                  <a:moveTo>
                    <a:pt x="591567" y="821123"/>
                  </a:moveTo>
                  <a:lnTo>
                    <a:pt x="1183134" y="0"/>
                  </a:lnTo>
                  <a:lnTo>
                    <a:pt x="0" y="0"/>
                  </a:lnTo>
                  <a:lnTo>
                    <a:pt x="591567" y="821123"/>
                  </a:lnTo>
                  <a:close/>
                </a:path>
              </a:pathLst>
            </a:custGeom>
            <a:gradFill rotWithShape="true">
              <a:gsLst>
                <a:gs pos="0">
                  <a:srgbClr val="FF3131">
                    <a:alpha val="100000"/>
                  </a:srgbClr>
                </a:gs>
                <a:gs pos="100000">
                  <a:srgbClr val="FF914D">
                    <a:alpha val="100000"/>
                  </a:srgbClr>
                </a:gs>
              </a:gsLst>
              <a:lin ang="0"/>
            </a:gradFill>
          </p:spPr>
        </p:sp>
        <p:sp>
          <p:nvSpPr>
            <p:cNvPr name="TextBox 10" id="10"/>
            <p:cNvSpPr txBox="true"/>
            <p:nvPr/>
          </p:nvSpPr>
          <p:spPr>
            <a:xfrm>
              <a:off x="184865" y="20552"/>
              <a:ext cx="813405" cy="419336"/>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165392" y="296779"/>
            <a:ext cx="2740564" cy="417429"/>
            <a:chOff x="0" y="0"/>
            <a:chExt cx="3654086" cy="556572"/>
          </a:xfrm>
        </p:grpSpPr>
        <p:grpSp>
          <p:nvGrpSpPr>
            <p:cNvPr name="Group 12" id="12"/>
            <p:cNvGrpSpPr/>
            <p:nvPr/>
          </p:nvGrpSpPr>
          <p:grpSpPr>
            <a:xfrm rot="0">
              <a:off x="1919089" y="0"/>
              <a:ext cx="1560408" cy="556572"/>
              <a:chOff x="0" y="0"/>
              <a:chExt cx="366345" cy="130669"/>
            </a:xfrm>
          </p:grpSpPr>
          <p:sp>
            <p:nvSpPr>
              <p:cNvPr name="Freeform 13" id="13"/>
              <p:cNvSpPr/>
              <p:nvPr/>
            </p:nvSpPr>
            <p:spPr>
              <a:xfrm flipH="false" flipV="false" rot="0">
                <a:off x="0" y="0"/>
                <a:ext cx="366345" cy="130669"/>
              </a:xfrm>
              <a:custGeom>
                <a:avLst/>
                <a:gdLst/>
                <a:ahLst/>
                <a:cxnLst/>
                <a:rect r="r" b="b" t="t" l="l"/>
                <a:pathLst>
                  <a:path h="130669" w="366345">
                    <a:moveTo>
                      <a:pt x="0" y="0"/>
                    </a:moveTo>
                    <a:lnTo>
                      <a:pt x="366345" y="0"/>
                    </a:lnTo>
                    <a:lnTo>
                      <a:pt x="366345" y="130669"/>
                    </a:lnTo>
                    <a:lnTo>
                      <a:pt x="0" y="130669"/>
                    </a:lnTo>
                    <a:close/>
                  </a:path>
                </a:pathLst>
              </a:custGeom>
              <a:solidFill>
                <a:srgbClr val="EE1919"/>
              </a:solidFill>
            </p:spPr>
          </p:sp>
          <p:sp>
            <p:nvSpPr>
              <p:cNvPr name="TextBox 14" id="14"/>
              <p:cNvSpPr txBox="true"/>
              <p:nvPr/>
            </p:nvSpPr>
            <p:spPr>
              <a:xfrm>
                <a:off x="0" y="-38100"/>
                <a:ext cx="366345" cy="168769"/>
              </a:xfrm>
              <a:prstGeom prst="rect">
                <a:avLst/>
              </a:prstGeom>
            </p:spPr>
            <p:txBody>
              <a:bodyPr anchor="ctr" rtlCol="false" tIns="42741" lIns="42741" bIns="42741" rIns="42741"/>
              <a:lstStyle/>
              <a:p>
                <a:pPr algn="ctr">
                  <a:lnSpc>
                    <a:spcPts val="2659"/>
                  </a:lnSpc>
                </a:pPr>
              </a:p>
            </p:txBody>
          </p:sp>
        </p:grpSp>
        <p:sp>
          <p:nvSpPr>
            <p:cNvPr name="TextBox 15" id="15"/>
            <p:cNvSpPr txBox="true"/>
            <p:nvPr/>
          </p:nvSpPr>
          <p:spPr>
            <a:xfrm rot="0">
              <a:off x="0" y="-57150"/>
              <a:ext cx="3654086" cy="610820"/>
            </a:xfrm>
            <a:prstGeom prst="rect">
              <a:avLst/>
            </a:prstGeom>
          </p:spPr>
          <p:txBody>
            <a:bodyPr anchor="t" rtlCol="false" tIns="0" lIns="0" bIns="0" rIns="0">
              <a:spAutoFit/>
            </a:bodyPr>
            <a:lstStyle/>
            <a:p>
              <a:pPr algn="ctr">
                <a:lnSpc>
                  <a:spcPts val="3887"/>
                </a:lnSpc>
                <a:spcBef>
                  <a:spcPct val="0"/>
                </a:spcBef>
              </a:pPr>
              <a:r>
                <a:rPr lang="en-US" sz="2776" spc="69">
                  <a:solidFill>
                    <a:srgbClr val="2E2E2E"/>
                  </a:solidFill>
                  <a:latin typeface="Poppins Light"/>
                  <a:ea typeface="Poppins Light"/>
                  <a:cs typeface="Poppins Light"/>
                  <a:sym typeface="Poppins Light"/>
                </a:rPr>
                <a:t>CYBER</a:t>
              </a:r>
              <a:r>
                <a:rPr lang="en-US" sz="2776" spc="69">
                  <a:solidFill>
                    <a:srgbClr val="434343"/>
                  </a:solidFill>
                  <a:latin typeface="Poppins Light"/>
                  <a:ea typeface="Poppins Light"/>
                  <a:cs typeface="Poppins Light"/>
                  <a:sym typeface="Poppins Light"/>
                </a:rPr>
                <a:t> </a:t>
              </a:r>
              <a:r>
                <a:rPr lang="en-US" sz="2776" spc="69">
                  <a:solidFill>
                    <a:srgbClr val="FFFEFE"/>
                  </a:solidFill>
                  <a:latin typeface="Poppins Light"/>
                  <a:ea typeface="Poppins Light"/>
                  <a:cs typeface="Poppins Light"/>
                  <a:sym typeface="Poppins Light"/>
                </a:rPr>
                <a:t>HACK</a:t>
              </a:r>
            </a:p>
          </p:txBody>
        </p:sp>
      </p:grpSp>
      <p:grpSp>
        <p:nvGrpSpPr>
          <p:cNvPr name="Group 16" id="16"/>
          <p:cNvGrpSpPr/>
          <p:nvPr/>
        </p:nvGrpSpPr>
        <p:grpSpPr>
          <a:xfrm rot="0">
            <a:off x="5256207" y="16413"/>
            <a:ext cx="7775586" cy="1948374"/>
            <a:chOff x="0" y="0"/>
            <a:chExt cx="10367448" cy="2597832"/>
          </a:xfrm>
        </p:grpSpPr>
        <p:sp>
          <p:nvSpPr>
            <p:cNvPr name="TextBox 17" id="17"/>
            <p:cNvSpPr txBox="true"/>
            <p:nvPr/>
          </p:nvSpPr>
          <p:spPr>
            <a:xfrm rot="0">
              <a:off x="0" y="1293542"/>
              <a:ext cx="10367448" cy="1304290"/>
            </a:xfrm>
            <a:prstGeom prst="rect">
              <a:avLst/>
            </a:prstGeom>
          </p:spPr>
          <p:txBody>
            <a:bodyPr anchor="t" rtlCol="false" tIns="0" lIns="0" bIns="0" rIns="0">
              <a:spAutoFit/>
            </a:bodyPr>
            <a:lstStyle/>
            <a:p>
              <a:pPr algn="ctr" marL="0" indent="0" lvl="0">
                <a:lnSpc>
                  <a:spcPts val="8160"/>
                </a:lnSpc>
                <a:spcBef>
                  <a:spcPct val="0"/>
                </a:spcBef>
              </a:pPr>
            </a:p>
          </p:txBody>
        </p:sp>
        <p:sp>
          <p:nvSpPr>
            <p:cNvPr name="TextBox 18" id="18"/>
            <p:cNvSpPr txBox="true"/>
            <p:nvPr/>
          </p:nvSpPr>
          <p:spPr>
            <a:xfrm rot="0">
              <a:off x="0" y="-9525"/>
              <a:ext cx="10367448" cy="1127125"/>
            </a:xfrm>
            <a:prstGeom prst="rect">
              <a:avLst/>
            </a:prstGeom>
          </p:spPr>
          <p:txBody>
            <a:bodyPr anchor="t" rtlCol="false" tIns="0" lIns="0" bIns="0" rIns="0">
              <a:spAutoFit/>
            </a:bodyPr>
            <a:lstStyle/>
            <a:p>
              <a:pPr algn="ctr" marL="0" indent="0" lvl="0">
                <a:lnSpc>
                  <a:spcPts val="6600"/>
                </a:lnSpc>
                <a:spcBef>
                  <a:spcPct val="0"/>
                </a:spcBef>
              </a:pPr>
            </a:p>
          </p:txBody>
        </p:sp>
      </p:grpSp>
      <p:grpSp>
        <p:nvGrpSpPr>
          <p:cNvPr name="Group 19" id="19"/>
          <p:cNvGrpSpPr/>
          <p:nvPr/>
        </p:nvGrpSpPr>
        <p:grpSpPr>
          <a:xfrm rot="0">
            <a:off x="4535548" y="93647"/>
            <a:ext cx="9216905" cy="1849051"/>
            <a:chOff x="0" y="0"/>
            <a:chExt cx="12289206" cy="2465401"/>
          </a:xfrm>
        </p:grpSpPr>
        <p:sp>
          <p:nvSpPr>
            <p:cNvPr name="TextBox 20" id="20"/>
            <p:cNvSpPr txBox="true"/>
            <p:nvPr/>
          </p:nvSpPr>
          <p:spPr>
            <a:xfrm rot="0">
              <a:off x="0" y="19050"/>
              <a:ext cx="12289206" cy="777954"/>
            </a:xfrm>
            <a:prstGeom prst="rect">
              <a:avLst/>
            </a:prstGeom>
          </p:spPr>
          <p:txBody>
            <a:bodyPr anchor="t" rtlCol="false" tIns="0" lIns="0" bIns="0" rIns="0">
              <a:spAutoFit/>
            </a:bodyPr>
            <a:lstStyle/>
            <a:p>
              <a:pPr algn="ctr">
                <a:lnSpc>
                  <a:spcPts val="4519"/>
                </a:lnSpc>
              </a:pPr>
            </a:p>
          </p:txBody>
        </p:sp>
        <p:sp>
          <p:nvSpPr>
            <p:cNvPr name="TextBox 21" id="21"/>
            <p:cNvSpPr txBox="true"/>
            <p:nvPr/>
          </p:nvSpPr>
          <p:spPr>
            <a:xfrm rot="0">
              <a:off x="0" y="2034601"/>
              <a:ext cx="12289206" cy="430800"/>
            </a:xfrm>
            <a:prstGeom prst="rect">
              <a:avLst/>
            </a:prstGeom>
          </p:spPr>
          <p:txBody>
            <a:bodyPr anchor="t" rtlCol="false" tIns="0" lIns="0" bIns="0" rIns="0">
              <a:spAutoFit/>
            </a:bodyPr>
            <a:lstStyle/>
            <a:p>
              <a:pPr algn="ctr">
                <a:lnSpc>
                  <a:spcPts val="2541"/>
                </a:lnSpc>
              </a:pPr>
            </a:p>
          </p:txBody>
        </p:sp>
      </p:grpSp>
      <p:sp>
        <p:nvSpPr>
          <p:cNvPr name="TextBox 22" id="22"/>
          <p:cNvSpPr txBox="true"/>
          <p:nvPr/>
        </p:nvSpPr>
        <p:spPr>
          <a:xfrm rot="0">
            <a:off x="6266921" y="4877117"/>
            <a:ext cx="5754159" cy="1144273"/>
          </a:xfrm>
          <a:prstGeom prst="rect">
            <a:avLst/>
          </a:prstGeom>
        </p:spPr>
        <p:txBody>
          <a:bodyPr anchor="t" rtlCol="false" tIns="0" lIns="0" bIns="0" rIns="0">
            <a:spAutoFit/>
          </a:bodyPr>
          <a:lstStyle/>
          <a:p>
            <a:pPr algn="ctr">
              <a:lnSpc>
                <a:spcPts val="9379"/>
              </a:lnSpc>
              <a:spcBef>
                <a:spcPct val="0"/>
              </a:spcBef>
            </a:pPr>
            <a:r>
              <a:rPr lang="en-US" sz="6699" spc="167">
                <a:solidFill>
                  <a:srgbClr val="000000"/>
                </a:solidFill>
                <a:latin typeface="Poppins Bold"/>
                <a:ea typeface="Poppins Bold"/>
                <a:cs typeface="Poppins Bold"/>
                <a:sym typeface="Poppins Bold"/>
              </a:rPr>
              <a:t>THANK YOU!</a:t>
            </a:r>
          </a:p>
        </p:txBody>
      </p:sp>
      <p:grpSp>
        <p:nvGrpSpPr>
          <p:cNvPr name="Group 23" id="23"/>
          <p:cNvGrpSpPr/>
          <p:nvPr/>
        </p:nvGrpSpPr>
        <p:grpSpPr>
          <a:xfrm rot="932713">
            <a:off x="-4052929" y="-1611745"/>
            <a:ext cx="9730709" cy="6753339"/>
            <a:chOff x="0" y="0"/>
            <a:chExt cx="1183134" cy="821123"/>
          </a:xfrm>
        </p:grpSpPr>
        <p:sp>
          <p:nvSpPr>
            <p:cNvPr name="Freeform 24" id="24"/>
            <p:cNvSpPr/>
            <p:nvPr/>
          </p:nvSpPr>
          <p:spPr>
            <a:xfrm flipH="false" flipV="false" rot="0">
              <a:off x="0" y="0"/>
              <a:ext cx="1183134" cy="821123"/>
            </a:xfrm>
            <a:custGeom>
              <a:avLst/>
              <a:gdLst/>
              <a:ahLst/>
              <a:cxnLst/>
              <a:rect r="r" b="b" t="t" l="l"/>
              <a:pathLst>
                <a:path h="821123" w="1183134">
                  <a:moveTo>
                    <a:pt x="591567" y="821123"/>
                  </a:moveTo>
                  <a:lnTo>
                    <a:pt x="1183134" y="0"/>
                  </a:lnTo>
                  <a:lnTo>
                    <a:pt x="0" y="0"/>
                  </a:lnTo>
                  <a:lnTo>
                    <a:pt x="591567" y="821123"/>
                  </a:lnTo>
                  <a:close/>
                </a:path>
              </a:pathLst>
            </a:custGeom>
            <a:gradFill rotWithShape="true">
              <a:gsLst>
                <a:gs pos="0">
                  <a:srgbClr val="FF3131">
                    <a:alpha val="100000"/>
                  </a:srgbClr>
                </a:gs>
                <a:gs pos="100000">
                  <a:srgbClr val="FF914D">
                    <a:alpha val="100000"/>
                  </a:srgbClr>
                </a:gs>
              </a:gsLst>
              <a:lin ang="0"/>
            </a:gradFill>
          </p:spPr>
        </p:sp>
        <p:sp>
          <p:nvSpPr>
            <p:cNvPr name="TextBox 25" id="25"/>
            <p:cNvSpPr txBox="true"/>
            <p:nvPr/>
          </p:nvSpPr>
          <p:spPr>
            <a:xfrm>
              <a:off x="184865" y="20552"/>
              <a:ext cx="813405" cy="419336"/>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116100" y="4884562"/>
            <a:ext cx="4155208" cy="1346744"/>
            <a:chOff x="0" y="0"/>
            <a:chExt cx="5540278" cy="1795659"/>
          </a:xfrm>
        </p:grpSpPr>
        <p:grpSp>
          <p:nvGrpSpPr>
            <p:cNvPr name="Group 3" id="3"/>
            <p:cNvGrpSpPr/>
            <p:nvPr/>
          </p:nvGrpSpPr>
          <p:grpSpPr>
            <a:xfrm rot="0">
              <a:off x="0" y="0"/>
              <a:ext cx="5540278" cy="1795659"/>
              <a:chOff x="0" y="0"/>
              <a:chExt cx="1094376" cy="354698"/>
            </a:xfrm>
          </p:grpSpPr>
          <p:sp>
            <p:nvSpPr>
              <p:cNvPr name="Freeform 4" id="4"/>
              <p:cNvSpPr/>
              <p:nvPr/>
            </p:nvSpPr>
            <p:spPr>
              <a:xfrm flipH="false" flipV="false" rot="0">
                <a:off x="0" y="0"/>
                <a:ext cx="1094376" cy="354698"/>
              </a:xfrm>
              <a:custGeom>
                <a:avLst/>
                <a:gdLst/>
                <a:ahLst/>
                <a:cxnLst/>
                <a:rect r="r" b="b" t="t" l="l"/>
                <a:pathLst>
                  <a:path h="354698" w="1094376">
                    <a:moveTo>
                      <a:pt x="150918" y="0"/>
                    </a:moveTo>
                    <a:lnTo>
                      <a:pt x="943458" y="0"/>
                    </a:lnTo>
                    <a:cubicBezTo>
                      <a:pt x="1026808" y="0"/>
                      <a:pt x="1094376" y="67568"/>
                      <a:pt x="1094376" y="150918"/>
                    </a:cubicBezTo>
                    <a:lnTo>
                      <a:pt x="1094376" y="203780"/>
                    </a:lnTo>
                    <a:cubicBezTo>
                      <a:pt x="1094376" y="243806"/>
                      <a:pt x="1078476" y="282193"/>
                      <a:pt x="1050173" y="310495"/>
                    </a:cubicBezTo>
                    <a:cubicBezTo>
                      <a:pt x="1021870" y="338798"/>
                      <a:pt x="983484" y="354698"/>
                      <a:pt x="943458" y="354698"/>
                    </a:cubicBezTo>
                    <a:lnTo>
                      <a:pt x="150918" y="354698"/>
                    </a:lnTo>
                    <a:cubicBezTo>
                      <a:pt x="110892" y="354698"/>
                      <a:pt x="72505" y="338798"/>
                      <a:pt x="44203" y="310495"/>
                    </a:cubicBezTo>
                    <a:cubicBezTo>
                      <a:pt x="15900" y="282193"/>
                      <a:pt x="0" y="243806"/>
                      <a:pt x="0" y="203780"/>
                    </a:cubicBezTo>
                    <a:lnTo>
                      <a:pt x="0" y="150918"/>
                    </a:lnTo>
                    <a:cubicBezTo>
                      <a:pt x="0" y="110892"/>
                      <a:pt x="15900" y="72505"/>
                      <a:pt x="44203" y="44203"/>
                    </a:cubicBezTo>
                    <a:cubicBezTo>
                      <a:pt x="72505" y="15900"/>
                      <a:pt x="110892" y="0"/>
                      <a:pt x="150918" y="0"/>
                    </a:cubicBezTo>
                    <a:close/>
                  </a:path>
                </a:pathLst>
              </a:custGeom>
              <a:gradFill rotWithShape="true">
                <a:gsLst>
                  <a:gs pos="0">
                    <a:srgbClr val="FA4D4D">
                      <a:alpha val="100000"/>
                    </a:srgbClr>
                  </a:gs>
                  <a:gs pos="100000">
                    <a:srgbClr val="FF914D">
                      <a:alpha val="100000"/>
                    </a:srgbClr>
                  </a:gs>
                </a:gsLst>
                <a:lin ang="2700000"/>
              </a:gradFill>
            </p:spPr>
          </p:sp>
          <p:sp>
            <p:nvSpPr>
              <p:cNvPr name="TextBox 5" id="5"/>
              <p:cNvSpPr txBox="true"/>
              <p:nvPr/>
            </p:nvSpPr>
            <p:spPr>
              <a:xfrm>
                <a:off x="0" y="-38100"/>
                <a:ext cx="1094376" cy="39279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418001" y="367746"/>
              <a:ext cx="4559979" cy="1150409"/>
            </a:xfrm>
            <a:prstGeom prst="rect">
              <a:avLst/>
            </a:prstGeom>
          </p:spPr>
          <p:txBody>
            <a:bodyPr anchor="t" rtlCol="false" tIns="0" lIns="0" bIns="0" rIns="0">
              <a:spAutoFit/>
            </a:bodyPr>
            <a:lstStyle/>
            <a:p>
              <a:pPr algn="ctr" marL="0" indent="0" lvl="0">
                <a:lnSpc>
                  <a:spcPts val="3499"/>
                </a:lnSpc>
                <a:spcBef>
                  <a:spcPct val="0"/>
                </a:spcBef>
              </a:pPr>
              <a:r>
                <a:rPr lang="en-US" b="true" sz="2499" spc="62">
                  <a:solidFill>
                    <a:srgbClr val="FFFFFF"/>
                  </a:solidFill>
                  <a:latin typeface="Poppins Semi-Bold"/>
                  <a:ea typeface="Poppins Semi-Bold"/>
                  <a:cs typeface="Poppins Semi-Bold"/>
                  <a:sym typeface="Poppins Semi-Bold"/>
                </a:rPr>
                <a:t>Withdrawal &amp; Hiding Transactions</a:t>
              </a:r>
            </a:p>
          </p:txBody>
        </p:sp>
      </p:grpSp>
      <p:grpSp>
        <p:nvGrpSpPr>
          <p:cNvPr name="Group 7" id="7"/>
          <p:cNvGrpSpPr/>
          <p:nvPr/>
        </p:nvGrpSpPr>
        <p:grpSpPr>
          <a:xfrm rot="0">
            <a:off x="7143548" y="4884562"/>
            <a:ext cx="4000903" cy="1346744"/>
            <a:chOff x="0" y="0"/>
            <a:chExt cx="5334538" cy="1795659"/>
          </a:xfrm>
        </p:grpSpPr>
        <p:grpSp>
          <p:nvGrpSpPr>
            <p:cNvPr name="Group 8" id="8"/>
            <p:cNvGrpSpPr/>
            <p:nvPr/>
          </p:nvGrpSpPr>
          <p:grpSpPr>
            <a:xfrm rot="0">
              <a:off x="0" y="0"/>
              <a:ext cx="5334538" cy="1795659"/>
              <a:chOff x="0" y="0"/>
              <a:chExt cx="1053736" cy="354698"/>
            </a:xfrm>
          </p:grpSpPr>
          <p:sp>
            <p:nvSpPr>
              <p:cNvPr name="Freeform 9" id="9"/>
              <p:cNvSpPr/>
              <p:nvPr/>
            </p:nvSpPr>
            <p:spPr>
              <a:xfrm flipH="false" flipV="false" rot="0">
                <a:off x="0" y="0"/>
                <a:ext cx="1053736" cy="354698"/>
              </a:xfrm>
              <a:custGeom>
                <a:avLst/>
                <a:gdLst/>
                <a:ahLst/>
                <a:cxnLst/>
                <a:rect r="r" b="b" t="t" l="l"/>
                <a:pathLst>
                  <a:path h="354698" w="1053736">
                    <a:moveTo>
                      <a:pt x="156738" y="0"/>
                    </a:moveTo>
                    <a:lnTo>
                      <a:pt x="896997" y="0"/>
                    </a:lnTo>
                    <a:cubicBezTo>
                      <a:pt x="938567" y="0"/>
                      <a:pt x="978434" y="16513"/>
                      <a:pt x="1007828" y="45908"/>
                    </a:cubicBezTo>
                    <a:cubicBezTo>
                      <a:pt x="1037222" y="75302"/>
                      <a:pt x="1053736" y="115169"/>
                      <a:pt x="1053736" y="156738"/>
                    </a:cubicBezTo>
                    <a:lnTo>
                      <a:pt x="1053736" y="197960"/>
                    </a:lnTo>
                    <a:cubicBezTo>
                      <a:pt x="1053736" y="284524"/>
                      <a:pt x="983562" y="354698"/>
                      <a:pt x="896997" y="354698"/>
                    </a:cubicBezTo>
                    <a:lnTo>
                      <a:pt x="156738" y="354698"/>
                    </a:lnTo>
                    <a:cubicBezTo>
                      <a:pt x="70174" y="354698"/>
                      <a:pt x="0" y="284524"/>
                      <a:pt x="0" y="197960"/>
                    </a:cubicBezTo>
                    <a:lnTo>
                      <a:pt x="0" y="156738"/>
                    </a:lnTo>
                    <a:cubicBezTo>
                      <a:pt x="0" y="70174"/>
                      <a:pt x="70174" y="0"/>
                      <a:pt x="156738" y="0"/>
                    </a:cubicBezTo>
                    <a:close/>
                  </a:path>
                </a:pathLst>
              </a:custGeom>
              <a:gradFill rotWithShape="true">
                <a:gsLst>
                  <a:gs pos="0">
                    <a:srgbClr val="FA4D4D">
                      <a:alpha val="100000"/>
                    </a:srgbClr>
                  </a:gs>
                  <a:gs pos="100000">
                    <a:srgbClr val="FF914D">
                      <a:alpha val="100000"/>
                    </a:srgbClr>
                  </a:gs>
                </a:gsLst>
                <a:lin ang="2700000"/>
              </a:gradFill>
            </p:spPr>
          </p:sp>
          <p:sp>
            <p:nvSpPr>
              <p:cNvPr name="TextBox 10" id="10"/>
              <p:cNvSpPr txBox="true"/>
              <p:nvPr/>
            </p:nvSpPr>
            <p:spPr>
              <a:xfrm>
                <a:off x="0" y="-38100"/>
                <a:ext cx="1053736" cy="392798"/>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785635" y="330543"/>
              <a:ext cx="3763268" cy="1150409"/>
            </a:xfrm>
            <a:prstGeom prst="rect">
              <a:avLst/>
            </a:prstGeom>
          </p:spPr>
          <p:txBody>
            <a:bodyPr anchor="t" rtlCol="false" tIns="0" lIns="0" bIns="0" rIns="0">
              <a:spAutoFit/>
            </a:bodyPr>
            <a:lstStyle/>
            <a:p>
              <a:pPr algn="ctr">
                <a:lnSpc>
                  <a:spcPts val="3499"/>
                </a:lnSpc>
              </a:pPr>
              <a:r>
                <a:rPr lang="en-US" b="true" sz="2499" spc="62">
                  <a:solidFill>
                    <a:srgbClr val="FFFFFF"/>
                  </a:solidFill>
                  <a:latin typeface="Poppins Semi-Bold"/>
                  <a:ea typeface="Poppins Semi-Bold"/>
                  <a:cs typeface="Poppins Semi-Bold"/>
                  <a:sym typeface="Poppins Semi-Bold"/>
                </a:rPr>
                <a:t>Money Transfer &amp; Laundering</a:t>
              </a:r>
            </a:p>
          </p:txBody>
        </p:sp>
      </p:grpSp>
      <p:grpSp>
        <p:nvGrpSpPr>
          <p:cNvPr name="Group 12" id="12"/>
          <p:cNvGrpSpPr/>
          <p:nvPr/>
        </p:nvGrpSpPr>
        <p:grpSpPr>
          <a:xfrm rot="0">
            <a:off x="1028700" y="4884562"/>
            <a:ext cx="4000903" cy="1275624"/>
            <a:chOff x="0" y="0"/>
            <a:chExt cx="5334538" cy="1700832"/>
          </a:xfrm>
        </p:grpSpPr>
        <p:grpSp>
          <p:nvGrpSpPr>
            <p:cNvPr name="Group 13" id="13"/>
            <p:cNvGrpSpPr/>
            <p:nvPr/>
          </p:nvGrpSpPr>
          <p:grpSpPr>
            <a:xfrm rot="0">
              <a:off x="0" y="0"/>
              <a:ext cx="5334538" cy="1700832"/>
              <a:chOff x="0" y="0"/>
              <a:chExt cx="1053736" cy="335967"/>
            </a:xfrm>
          </p:grpSpPr>
          <p:sp>
            <p:nvSpPr>
              <p:cNvPr name="Freeform 14" id="14"/>
              <p:cNvSpPr/>
              <p:nvPr/>
            </p:nvSpPr>
            <p:spPr>
              <a:xfrm flipH="false" flipV="false" rot="0">
                <a:off x="0" y="0"/>
                <a:ext cx="1053736" cy="335967"/>
              </a:xfrm>
              <a:custGeom>
                <a:avLst/>
                <a:gdLst/>
                <a:ahLst/>
                <a:cxnLst/>
                <a:rect r="r" b="b" t="t" l="l"/>
                <a:pathLst>
                  <a:path h="335967" w="1053736">
                    <a:moveTo>
                      <a:pt x="156738" y="0"/>
                    </a:moveTo>
                    <a:lnTo>
                      <a:pt x="896997" y="0"/>
                    </a:lnTo>
                    <a:cubicBezTo>
                      <a:pt x="938567" y="0"/>
                      <a:pt x="978434" y="16513"/>
                      <a:pt x="1007828" y="45908"/>
                    </a:cubicBezTo>
                    <a:cubicBezTo>
                      <a:pt x="1037222" y="75302"/>
                      <a:pt x="1053736" y="115169"/>
                      <a:pt x="1053736" y="156738"/>
                    </a:cubicBezTo>
                    <a:lnTo>
                      <a:pt x="1053736" y="179228"/>
                    </a:lnTo>
                    <a:cubicBezTo>
                      <a:pt x="1053736" y="265793"/>
                      <a:pt x="983562" y="335967"/>
                      <a:pt x="896997" y="335967"/>
                    </a:cubicBezTo>
                    <a:lnTo>
                      <a:pt x="156738" y="335967"/>
                    </a:lnTo>
                    <a:cubicBezTo>
                      <a:pt x="70174" y="335967"/>
                      <a:pt x="0" y="265793"/>
                      <a:pt x="0" y="179228"/>
                    </a:cubicBezTo>
                    <a:lnTo>
                      <a:pt x="0" y="156738"/>
                    </a:lnTo>
                    <a:cubicBezTo>
                      <a:pt x="0" y="70174"/>
                      <a:pt x="70174" y="0"/>
                      <a:pt x="156738" y="0"/>
                    </a:cubicBezTo>
                    <a:close/>
                  </a:path>
                </a:pathLst>
              </a:custGeom>
              <a:gradFill rotWithShape="true">
                <a:gsLst>
                  <a:gs pos="0">
                    <a:srgbClr val="FA4D4D">
                      <a:alpha val="100000"/>
                    </a:srgbClr>
                  </a:gs>
                  <a:gs pos="100000">
                    <a:srgbClr val="FF914D">
                      <a:alpha val="100000"/>
                    </a:srgbClr>
                  </a:gs>
                </a:gsLst>
                <a:lin ang="2700000"/>
              </a:gradFill>
            </p:spPr>
          </p:sp>
          <p:sp>
            <p:nvSpPr>
              <p:cNvPr name="TextBox 15" id="15"/>
              <p:cNvSpPr txBox="true"/>
              <p:nvPr/>
            </p:nvSpPr>
            <p:spPr>
              <a:xfrm>
                <a:off x="0" y="-38100"/>
                <a:ext cx="1053736" cy="374067"/>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785635" y="340068"/>
              <a:ext cx="3763268" cy="1046057"/>
            </a:xfrm>
            <a:prstGeom prst="rect">
              <a:avLst/>
            </a:prstGeom>
          </p:spPr>
          <p:txBody>
            <a:bodyPr anchor="t" rtlCol="false" tIns="0" lIns="0" bIns="0" rIns="0">
              <a:spAutoFit/>
            </a:bodyPr>
            <a:lstStyle/>
            <a:p>
              <a:pPr algn="ctr">
                <a:lnSpc>
                  <a:spcPts val="3219"/>
                </a:lnSpc>
              </a:pPr>
              <a:r>
                <a:rPr lang="en-US" b="true" sz="2299">
                  <a:solidFill>
                    <a:srgbClr val="FFFFFF"/>
                  </a:solidFill>
                  <a:latin typeface="Poppins Semi-Bold"/>
                  <a:ea typeface="Poppins Semi-Bold"/>
                  <a:cs typeface="Poppins Semi-Bold"/>
                  <a:sym typeface="Poppins Semi-Bold"/>
                </a:rPr>
                <a:t>Account Acquisition</a:t>
              </a:r>
            </a:p>
          </p:txBody>
        </p:sp>
      </p:grpSp>
      <p:grpSp>
        <p:nvGrpSpPr>
          <p:cNvPr name="Group 17" id="17"/>
          <p:cNvGrpSpPr/>
          <p:nvPr/>
        </p:nvGrpSpPr>
        <p:grpSpPr>
          <a:xfrm rot="0">
            <a:off x="15165392" y="296779"/>
            <a:ext cx="2740564" cy="417429"/>
            <a:chOff x="0" y="0"/>
            <a:chExt cx="3654086" cy="556572"/>
          </a:xfrm>
        </p:grpSpPr>
        <p:grpSp>
          <p:nvGrpSpPr>
            <p:cNvPr name="Group 18" id="18"/>
            <p:cNvGrpSpPr/>
            <p:nvPr/>
          </p:nvGrpSpPr>
          <p:grpSpPr>
            <a:xfrm rot="0">
              <a:off x="1919089" y="0"/>
              <a:ext cx="1560408" cy="556572"/>
              <a:chOff x="0" y="0"/>
              <a:chExt cx="366345" cy="130669"/>
            </a:xfrm>
          </p:grpSpPr>
          <p:sp>
            <p:nvSpPr>
              <p:cNvPr name="Freeform 19" id="19"/>
              <p:cNvSpPr/>
              <p:nvPr/>
            </p:nvSpPr>
            <p:spPr>
              <a:xfrm flipH="false" flipV="false" rot="0">
                <a:off x="0" y="0"/>
                <a:ext cx="366345" cy="130669"/>
              </a:xfrm>
              <a:custGeom>
                <a:avLst/>
                <a:gdLst/>
                <a:ahLst/>
                <a:cxnLst/>
                <a:rect r="r" b="b" t="t" l="l"/>
                <a:pathLst>
                  <a:path h="130669" w="366345">
                    <a:moveTo>
                      <a:pt x="0" y="0"/>
                    </a:moveTo>
                    <a:lnTo>
                      <a:pt x="366345" y="0"/>
                    </a:lnTo>
                    <a:lnTo>
                      <a:pt x="366345" y="130669"/>
                    </a:lnTo>
                    <a:lnTo>
                      <a:pt x="0" y="130669"/>
                    </a:lnTo>
                    <a:close/>
                  </a:path>
                </a:pathLst>
              </a:custGeom>
              <a:solidFill>
                <a:srgbClr val="EE1919"/>
              </a:solidFill>
            </p:spPr>
          </p:sp>
          <p:sp>
            <p:nvSpPr>
              <p:cNvPr name="TextBox 20" id="20"/>
              <p:cNvSpPr txBox="true"/>
              <p:nvPr/>
            </p:nvSpPr>
            <p:spPr>
              <a:xfrm>
                <a:off x="0" y="-38100"/>
                <a:ext cx="366345" cy="168769"/>
              </a:xfrm>
              <a:prstGeom prst="rect">
                <a:avLst/>
              </a:prstGeom>
            </p:spPr>
            <p:txBody>
              <a:bodyPr anchor="ctr" rtlCol="false" tIns="42741" lIns="42741" bIns="42741" rIns="42741"/>
              <a:lstStyle/>
              <a:p>
                <a:pPr algn="ctr">
                  <a:lnSpc>
                    <a:spcPts val="2659"/>
                  </a:lnSpc>
                </a:pPr>
              </a:p>
            </p:txBody>
          </p:sp>
        </p:grpSp>
        <p:sp>
          <p:nvSpPr>
            <p:cNvPr name="TextBox 21" id="21"/>
            <p:cNvSpPr txBox="true"/>
            <p:nvPr/>
          </p:nvSpPr>
          <p:spPr>
            <a:xfrm rot="0">
              <a:off x="0" y="-57150"/>
              <a:ext cx="3654086" cy="610820"/>
            </a:xfrm>
            <a:prstGeom prst="rect">
              <a:avLst/>
            </a:prstGeom>
          </p:spPr>
          <p:txBody>
            <a:bodyPr anchor="t" rtlCol="false" tIns="0" lIns="0" bIns="0" rIns="0">
              <a:spAutoFit/>
            </a:bodyPr>
            <a:lstStyle/>
            <a:p>
              <a:pPr algn="ctr">
                <a:lnSpc>
                  <a:spcPts val="3887"/>
                </a:lnSpc>
                <a:spcBef>
                  <a:spcPct val="0"/>
                </a:spcBef>
              </a:pPr>
              <a:r>
                <a:rPr lang="en-US" b="true" sz="2776">
                  <a:solidFill>
                    <a:srgbClr val="2E2E2E"/>
                  </a:solidFill>
                  <a:latin typeface="Poppins Bold"/>
                  <a:ea typeface="Poppins Bold"/>
                  <a:cs typeface="Poppins Bold"/>
                  <a:sym typeface="Poppins Bold"/>
                </a:rPr>
                <a:t>CYBER</a:t>
              </a:r>
              <a:r>
                <a:rPr lang="en-US" b="true" sz="2776">
                  <a:solidFill>
                    <a:srgbClr val="434343"/>
                  </a:solidFill>
                  <a:latin typeface="Poppins Bold"/>
                  <a:ea typeface="Poppins Bold"/>
                  <a:cs typeface="Poppins Bold"/>
                  <a:sym typeface="Poppins Bold"/>
                </a:rPr>
                <a:t> </a:t>
              </a:r>
              <a:r>
                <a:rPr lang="en-US" b="true" sz="2776">
                  <a:solidFill>
                    <a:srgbClr val="FFFEFE"/>
                  </a:solidFill>
                  <a:latin typeface="Poppins Bold"/>
                  <a:ea typeface="Poppins Bold"/>
                  <a:cs typeface="Poppins Bold"/>
                  <a:sym typeface="Poppins Bold"/>
                </a:rPr>
                <a:t>HACK</a:t>
              </a:r>
            </a:p>
          </p:txBody>
        </p:sp>
      </p:grpSp>
      <p:grpSp>
        <p:nvGrpSpPr>
          <p:cNvPr name="Group 22" id="22"/>
          <p:cNvGrpSpPr/>
          <p:nvPr/>
        </p:nvGrpSpPr>
        <p:grpSpPr>
          <a:xfrm rot="0">
            <a:off x="0" y="73118"/>
            <a:ext cx="14280234" cy="1543050"/>
            <a:chOff x="0" y="0"/>
            <a:chExt cx="3761049" cy="406400"/>
          </a:xfrm>
        </p:grpSpPr>
        <p:sp>
          <p:nvSpPr>
            <p:cNvPr name="Freeform 23" id="23"/>
            <p:cNvSpPr/>
            <p:nvPr/>
          </p:nvSpPr>
          <p:spPr>
            <a:xfrm flipH="false" flipV="false" rot="0">
              <a:off x="0" y="0"/>
              <a:ext cx="3761049" cy="406400"/>
            </a:xfrm>
            <a:custGeom>
              <a:avLst/>
              <a:gdLst/>
              <a:ahLst/>
              <a:cxnLst/>
              <a:rect r="r" b="b" t="t" l="l"/>
              <a:pathLst>
                <a:path h="406400" w="3761049">
                  <a:moveTo>
                    <a:pt x="3557849" y="0"/>
                  </a:moveTo>
                  <a:lnTo>
                    <a:pt x="0" y="0"/>
                  </a:lnTo>
                  <a:lnTo>
                    <a:pt x="0" y="406400"/>
                  </a:lnTo>
                  <a:lnTo>
                    <a:pt x="3557849" y="406400"/>
                  </a:lnTo>
                  <a:lnTo>
                    <a:pt x="3761049" y="203200"/>
                  </a:lnTo>
                  <a:lnTo>
                    <a:pt x="3557849" y="0"/>
                  </a:lnTo>
                  <a:close/>
                </a:path>
              </a:pathLst>
            </a:custGeom>
            <a:solidFill>
              <a:srgbClr val="343432"/>
            </a:solidFill>
          </p:spPr>
        </p:sp>
        <p:sp>
          <p:nvSpPr>
            <p:cNvPr name="TextBox 24" id="24"/>
            <p:cNvSpPr txBox="true"/>
            <p:nvPr/>
          </p:nvSpPr>
          <p:spPr>
            <a:xfrm>
              <a:off x="0" y="-38100"/>
              <a:ext cx="3646749" cy="444500"/>
            </a:xfrm>
            <a:prstGeom prst="rect">
              <a:avLst/>
            </a:prstGeom>
          </p:spPr>
          <p:txBody>
            <a:bodyPr anchor="ctr" rtlCol="false" tIns="50800" lIns="50800" bIns="50800" rIns="50800"/>
            <a:lstStyle/>
            <a:p>
              <a:pPr algn="ctr">
                <a:lnSpc>
                  <a:spcPts val="2659"/>
                </a:lnSpc>
              </a:pPr>
            </a:p>
          </p:txBody>
        </p:sp>
      </p:grpSp>
      <p:sp>
        <p:nvSpPr>
          <p:cNvPr name="Freeform 25" id="25"/>
          <p:cNvSpPr/>
          <p:nvPr/>
        </p:nvSpPr>
        <p:spPr>
          <a:xfrm flipH="false" flipV="false" rot="0">
            <a:off x="468136" y="320746"/>
            <a:ext cx="870622" cy="1047794"/>
          </a:xfrm>
          <a:custGeom>
            <a:avLst/>
            <a:gdLst/>
            <a:ahLst/>
            <a:cxnLst/>
            <a:rect r="r" b="b" t="t" l="l"/>
            <a:pathLst>
              <a:path h="1047794" w="870622">
                <a:moveTo>
                  <a:pt x="0" y="0"/>
                </a:moveTo>
                <a:lnTo>
                  <a:pt x="870622" y="0"/>
                </a:lnTo>
                <a:lnTo>
                  <a:pt x="870622" y="1047795"/>
                </a:lnTo>
                <a:lnTo>
                  <a:pt x="0" y="10477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rnd">
            <a:noFill/>
            <a:prstDash val="solid"/>
            <a:round/>
          </a:ln>
        </p:spPr>
      </p:sp>
      <p:sp>
        <p:nvSpPr>
          <p:cNvPr name="TextBox 26" id="26"/>
          <p:cNvSpPr txBox="true"/>
          <p:nvPr/>
        </p:nvSpPr>
        <p:spPr>
          <a:xfrm rot="0">
            <a:off x="1524954" y="429293"/>
            <a:ext cx="11591146" cy="745451"/>
          </a:xfrm>
          <a:prstGeom prst="rect">
            <a:avLst/>
          </a:prstGeom>
        </p:spPr>
        <p:txBody>
          <a:bodyPr anchor="t" rtlCol="false" tIns="0" lIns="0" bIns="0" rIns="0">
            <a:spAutoFit/>
          </a:bodyPr>
          <a:lstStyle/>
          <a:p>
            <a:pPr algn="l">
              <a:lnSpc>
                <a:spcPts val="6162"/>
              </a:lnSpc>
            </a:pPr>
            <a:r>
              <a:rPr lang="en-US" b="true" sz="4401" spc="-110">
                <a:solidFill>
                  <a:srgbClr val="FFFFFE"/>
                </a:solidFill>
                <a:latin typeface="Poppins Bold"/>
                <a:ea typeface="Poppins Bold"/>
                <a:cs typeface="Poppins Bold"/>
                <a:sym typeface="Poppins Bold"/>
              </a:rPr>
              <a:t>How Rented Accounts Are Used for Fraud </a:t>
            </a:r>
          </a:p>
        </p:txBody>
      </p:sp>
      <p:sp>
        <p:nvSpPr>
          <p:cNvPr name="TextBox 27" id="27"/>
          <p:cNvSpPr txBox="true"/>
          <p:nvPr/>
        </p:nvSpPr>
        <p:spPr>
          <a:xfrm rot="0">
            <a:off x="468136" y="6205579"/>
            <a:ext cx="5739899" cy="3718116"/>
          </a:xfrm>
          <a:prstGeom prst="rect">
            <a:avLst/>
          </a:prstGeom>
        </p:spPr>
        <p:txBody>
          <a:bodyPr anchor="t" rtlCol="false" tIns="0" lIns="0" bIns="0" rIns="0">
            <a:spAutoFit/>
          </a:bodyPr>
          <a:lstStyle/>
          <a:p>
            <a:pPr algn="l">
              <a:lnSpc>
                <a:spcPts val="2964"/>
              </a:lnSpc>
            </a:pPr>
          </a:p>
          <a:p>
            <a:pPr algn="l" marL="457168" indent="-228584" lvl="1">
              <a:lnSpc>
                <a:spcPts val="2964"/>
              </a:lnSpc>
              <a:buFont typeface="Arial"/>
              <a:buChar char="•"/>
            </a:pPr>
            <a:r>
              <a:rPr lang="en-US" b="true" sz="2117" spc="52">
                <a:solidFill>
                  <a:srgbClr val="000000"/>
                </a:solidFill>
                <a:latin typeface="Poppins Medium"/>
                <a:ea typeface="Poppins Medium"/>
                <a:cs typeface="Poppins Medium"/>
                <a:sym typeface="Poppins Medium"/>
              </a:rPr>
              <a:t>Criminals target students, unemployed individuals, or low-income people to rent their accounts..</a:t>
            </a:r>
          </a:p>
          <a:p>
            <a:pPr algn="l">
              <a:lnSpc>
                <a:spcPts val="2964"/>
              </a:lnSpc>
            </a:pPr>
          </a:p>
          <a:p>
            <a:pPr algn="l" marL="457168" indent="-228584" lvl="1">
              <a:lnSpc>
                <a:spcPts val="2964"/>
              </a:lnSpc>
              <a:buFont typeface="Arial"/>
              <a:buChar char="•"/>
            </a:pPr>
            <a:r>
              <a:rPr lang="en-US" b="true" sz="2117" spc="52">
                <a:solidFill>
                  <a:srgbClr val="000000"/>
                </a:solidFill>
                <a:latin typeface="Poppins Medium"/>
                <a:ea typeface="Poppins Medium"/>
                <a:cs typeface="Poppins Medium"/>
                <a:sym typeface="Poppins Medium"/>
              </a:rPr>
              <a:t>Social media, job scams, and dark web forums are used to find account holders.</a:t>
            </a:r>
          </a:p>
          <a:p>
            <a:pPr algn="l">
              <a:lnSpc>
                <a:spcPts val="2964"/>
              </a:lnSpc>
            </a:pPr>
          </a:p>
        </p:txBody>
      </p:sp>
      <p:sp>
        <p:nvSpPr>
          <p:cNvPr name="TextBox 28" id="28"/>
          <p:cNvSpPr txBox="true"/>
          <p:nvPr/>
        </p:nvSpPr>
        <p:spPr>
          <a:xfrm rot="0">
            <a:off x="6408060" y="6595232"/>
            <a:ext cx="6283379" cy="2734945"/>
          </a:xfrm>
          <a:prstGeom prst="rect">
            <a:avLst/>
          </a:prstGeom>
        </p:spPr>
        <p:txBody>
          <a:bodyPr anchor="t" rtlCol="false" tIns="0" lIns="0" bIns="0" rIns="0">
            <a:spAutoFit/>
          </a:bodyPr>
          <a:lstStyle/>
          <a:p>
            <a:pPr algn="l" marL="474979" indent="-237490" lvl="1">
              <a:lnSpc>
                <a:spcPts val="3079"/>
              </a:lnSpc>
              <a:buFont typeface="Arial"/>
              <a:buChar char="•"/>
            </a:pPr>
            <a:r>
              <a:rPr lang="en-US" b="true" sz="2199" spc="54">
                <a:solidFill>
                  <a:srgbClr val="000000"/>
                </a:solidFill>
                <a:latin typeface="Poppins Medium"/>
                <a:ea typeface="Poppins Medium"/>
                <a:cs typeface="Poppins Medium"/>
                <a:sym typeface="Poppins Medium"/>
              </a:rPr>
              <a:t>Stolen or illegal funds are transferred into rented accounts via phishing, fake loans, or scams.</a:t>
            </a:r>
          </a:p>
          <a:p>
            <a:pPr algn="l">
              <a:lnSpc>
                <a:spcPts val="3079"/>
              </a:lnSpc>
            </a:pPr>
          </a:p>
          <a:p>
            <a:pPr algn="l" marL="474979" indent="-237490" lvl="1">
              <a:lnSpc>
                <a:spcPts val="3079"/>
              </a:lnSpc>
              <a:buFont typeface="Arial"/>
              <a:buChar char="•"/>
            </a:pPr>
            <a:r>
              <a:rPr lang="en-US" b="true" sz="2199" spc="54">
                <a:solidFill>
                  <a:srgbClr val="000000"/>
                </a:solidFill>
                <a:latin typeface="Poppins Medium"/>
                <a:ea typeface="Poppins Medium"/>
                <a:cs typeface="Poppins Medium"/>
                <a:sym typeface="Poppins Medium"/>
              </a:rPr>
              <a:t>Money is quickly moved through IMPS, RTGS, NEFT, or UPI to other accounts.</a:t>
            </a:r>
          </a:p>
          <a:p>
            <a:pPr algn="l">
              <a:lnSpc>
                <a:spcPts val="3079"/>
              </a:lnSpc>
            </a:pPr>
          </a:p>
        </p:txBody>
      </p:sp>
      <p:sp>
        <p:nvSpPr>
          <p:cNvPr name="TextBox 29" id="29"/>
          <p:cNvSpPr txBox="true"/>
          <p:nvPr/>
        </p:nvSpPr>
        <p:spPr>
          <a:xfrm rot="0">
            <a:off x="12890387" y="6585707"/>
            <a:ext cx="5236802" cy="3440494"/>
          </a:xfrm>
          <a:prstGeom prst="rect">
            <a:avLst/>
          </a:prstGeom>
        </p:spPr>
        <p:txBody>
          <a:bodyPr anchor="t" rtlCol="false" tIns="0" lIns="0" bIns="0" rIns="0">
            <a:spAutoFit/>
          </a:bodyPr>
          <a:lstStyle/>
          <a:p>
            <a:pPr algn="l" marL="469042" indent="-234521" lvl="1">
              <a:lnSpc>
                <a:spcPts val="3041"/>
              </a:lnSpc>
              <a:buFont typeface="Arial"/>
              <a:buChar char="•"/>
            </a:pPr>
            <a:r>
              <a:rPr lang="en-US" b="true" sz="2172" spc="54">
                <a:solidFill>
                  <a:srgbClr val="000000"/>
                </a:solidFill>
                <a:latin typeface="Poppins Medium"/>
                <a:ea typeface="Poppins Medium"/>
                <a:cs typeface="Poppins Medium"/>
                <a:sym typeface="Poppins Medium"/>
              </a:rPr>
              <a:t>Criminals withdraw funds in small amounts or convert them into cryptocurrency to erase trails.</a:t>
            </a:r>
          </a:p>
          <a:p>
            <a:pPr algn="l">
              <a:lnSpc>
                <a:spcPts val="3041"/>
              </a:lnSpc>
            </a:pPr>
          </a:p>
          <a:p>
            <a:pPr algn="l" marL="469042" indent="-234521" lvl="1">
              <a:lnSpc>
                <a:spcPts val="3041"/>
              </a:lnSpc>
              <a:buFont typeface="Arial"/>
              <a:buChar char="•"/>
            </a:pPr>
            <a:r>
              <a:rPr lang="en-US" b="true" sz="2172" spc="54">
                <a:solidFill>
                  <a:srgbClr val="000000"/>
                </a:solidFill>
                <a:latin typeface="Poppins Medium"/>
                <a:ea typeface="Poppins Medium"/>
                <a:cs typeface="Poppins Medium"/>
                <a:sym typeface="Poppins Medium"/>
              </a:rPr>
              <a:t>"Money mules" withdraw cash from ATMs or make fake purchases to launder money.</a:t>
            </a:r>
          </a:p>
          <a:p>
            <a:pPr algn="l">
              <a:lnSpc>
                <a:spcPts val="3041"/>
              </a:lnSpc>
            </a:pPr>
          </a:p>
        </p:txBody>
      </p:sp>
      <p:sp>
        <p:nvSpPr>
          <p:cNvPr name="TextBox 30" id="30"/>
          <p:cNvSpPr txBox="true"/>
          <p:nvPr/>
        </p:nvSpPr>
        <p:spPr>
          <a:xfrm rot="0">
            <a:off x="1028700" y="2308978"/>
            <a:ext cx="16230600" cy="2263776"/>
          </a:xfrm>
          <a:prstGeom prst="rect">
            <a:avLst/>
          </a:prstGeom>
        </p:spPr>
        <p:txBody>
          <a:bodyPr anchor="t" rtlCol="false" tIns="0" lIns="0" bIns="0" rIns="0">
            <a:spAutoFit/>
          </a:bodyPr>
          <a:lstStyle/>
          <a:p>
            <a:pPr algn="l">
              <a:lnSpc>
                <a:spcPts val="4199"/>
              </a:lnSpc>
            </a:pPr>
            <a:r>
              <a:rPr lang="en-US" b="true" sz="2999">
                <a:solidFill>
                  <a:srgbClr val="FD6220"/>
                </a:solidFill>
                <a:latin typeface="Poppins Bold"/>
                <a:ea typeface="Poppins Bold"/>
                <a:cs typeface="Poppins Bold"/>
                <a:sym typeface="Poppins Bold"/>
              </a:rPr>
              <a:t>Introduction</a:t>
            </a:r>
          </a:p>
          <a:p>
            <a:pPr algn="l">
              <a:lnSpc>
                <a:spcPts val="3499"/>
              </a:lnSpc>
              <a:spcBef>
                <a:spcPct val="0"/>
              </a:spcBef>
            </a:pPr>
            <a:r>
              <a:rPr lang="en-US" b="true" sz="2499" spc="62">
                <a:solidFill>
                  <a:srgbClr val="000000"/>
                </a:solidFill>
                <a:latin typeface="Poppins Medium"/>
                <a:ea typeface="Poppins Medium"/>
                <a:cs typeface="Poppins Medium"/>
                <a:sym typeface="Poppins Medium"/>
              </a:rPr>
              <a:t>Cybercriminals rent bank accounts to move illicit funds, making detection difficult. These accounts, often called "money mule" accounts, help fraudsters launder money and bypass security measures. Strengthening fraud detection and prevention is essential to curb financial crimes.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58699"/>
            <a:ext cx="15165392" cy="1151968"/>
            <a:chOff x="0" y="0"/>
            <a:chExt cx="3994177" cy="303399"/>
          </a:xfrm>
        </p:grpSpPr>
        <p:sp>
          <p:nvSpPr>
            <p:cNvPr name="Freeform 3" id="3"/>
            <p:cNvSpPr/>
            <p:nvPr/>
          </p:nvSpPr>
          <p:spPr>
            <a:xfrm flipH="false" flipV="false" rot="0">
              <a:off x="0" y="0"/>
              <a:ext cx="3994177" cy="303399"/>
            </a:xfrm>
            <a:custGeom>
              <a:avLst/>
              <a:gdLst/>
              <a:ahLst/>
              <a:cxnLst/>
              <a:rect r="r" b="b" t="t" l="l"/>
              <a:pathLst>
                <a:path h="303399" w="3994177">
                  <a:moveTo>
                    <a:pt x="3790977" y="0"/>
                  </a:moveTo>
                  <a:lnTo>
                    <a:pt x="0" y="0"/>
                  </a:lnTo>
                  <a:lnTo>
                    <a:pt x="0" y="303399"/>
                  </a:lnTo>
                  <a:lnTo>
                    <a:pt x="3790977" y="303399"/>
                  </a:lnTo>
                  <a:lnTo>
                    <a:pt x="3994177" y="151699"/>
                  </a:lnTo>
                  <a:lnTo>
                    <a:pt x="3790977" y="0"/>
                  </a:lnTo>
                  <a:close/>
                </a:path>
              </a:pathLst>
            </a:custGeom>
            <a:gradFill rotWithShape="true">
              <a:gsLst>
                <a:gs pos="0">
                  <a:srgbClr val="343333">
                    <a:alpha val="100000"/>
                  </a:srgbClr>
                </a:gs>
                <a:gs pos="100000">
                  <a:srgbClr val="474747">
                    <a:alpha val="100000"/>
                  </a:srgbClr>
                </a:gs>
              </a:gsLst>
              <a:lin ang="0"/>
            </a:gradFill>
          </p:spPr>
        </p:sp>
        <p:sp>
          <p:nvSpPr>
            <p:cNvPr name="TextBox 4" id="4"/>
            <p:cNvSpPr txBox="true"/>
            <p:nvPr/>
          </p:nvSpPr>
          <p:spPr>
            <a:xfrm>
              <a:off x="0" y="-38100"/>
              <a:ext cx="3879877" cy="341499"/>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318436" y="206242"/>
            <a:ext cx="16230600" cy="771157"/>
          </a:xfrm>
          <a:prstGeom prst="rect">
            <a:avLst/>
          </a:prstGeom>
        </p:spPr>
        <p:txBody>
          <a:bodyPr anchor="t" rtlCol="false" tIns="0" lIns="0" bIns="0" rIns="0">
            <a:spAutoFit/>
          </a:bodyPr>
          <a:lstStyle/>
          <a:p>
            <a:pPr algn="l">
              <a:lnSpc>
                <a:spcPts val="6320"/>
              </a:lnSpc>
              <a:spcBef>
                <a:spcPct val="0"/>
              </a:spcBef>
            </a:pPr>
            <a:r>
              <a:rPr lang="en-US" b="true" sz="4514" spc="-112">
                <a:solidFill>
                  <a:srgbClr val="FFFFFF"/>
                </a:solidFill>
                <a:latin typeface="Poppins Bold"/>
                <a:ea typeface="Poppins Bold"/>
                <a:cs typeface="Poppins Bold"/>
                <a:sym typeface="Poppins Bold"/>
              </a:rPr>
              <a:t>Proposed Solution – SPAI (Secure Path AI)</a:t>
            </a:r>
          </a:p>
        </p:txBody>
      </p:sp>
      <p:grpSp>
        <p:nvGrpSpPr>
          <p:cNvPr name="Group 6" id="6"/>
          <p:cNvGrpSpPr/>
          <p:nvPr/>
        </p:nvGrpSpPr>
        <p:grpSpPr>
          <a:xfrm rot="0">
            <a:off x="15514836" y="275638"/>
            <a:ext cx="2740564" cy="417429"/>
            <a:chOff x="0" y="0"/>
            <a:chExt cx="3654086" cy="556572"/>
          </a:xfrm>
        </p:grpSpPr>
        <p:grpSp>
          <p:nvGrpSpPr>
            <p:cNvPr name="Group 7" id="7"/>
            <p:cNvGrpSpPr/>
            <p:nvPr/>
          </p:nvGrpSpPr>
          <p:grpSpPr>
            <a:xfrm rot="0">
              <a:off x="1919089" y="0"/>
              <a:ext cx="1560408" cy="556572"/>
              <a:chOff x="0" y="0"/>
              <a:chExt cx="366345" cy="130669"/>
            </a:xfrm>
          </p:grpSpPr>
          <p:sp>
            <p:nvSpPr>
              <p:cNvPr name="Freeform 8" id="8"/>
              <p:cNvSpPr/>
              <p:nvPr/>
            </p:nvSpPr>
            <p:spPr>
              <a:xfrm flipH="false" flipV="false" rot="0">
                <a:off x="0" y="0"/>
                <a:ext cx="366345" cy="130669"/>
              </a:xfrm>
              <a:custGeom>
                <a:avLst/>
                <a:gdLst/>
                <a:ahLst/>
                <a:cxnLst/>
                <a:rect r="r" b="b" t="t" l="l"/>
                <a:pathLst>
                  <a:path h="130669" w="366345">
                    <a:moveTo>
                      <a:pt x="0" y="0"/>
                    </a:moveTo>
                    <a:lnTo>
                      <a:pt x="366345" y="0"/>
                    </a:lnTo>
                    <a:lnTo>
                      <a:pt x="366345" y="130669"/>
                    </a:lnTo>
                    <a:lnTo>
                      <a:pt x="0" y="130669"/>
                    </a:lnTo>
                    <a:close/>
                  </a:path>
                </a:pathLst>
              </a:custGeom>
              <a:solidFill>
                <a:srgbClr val="EE1919"/>
              </a:solidFill>
            </p:spPr>
          </p:sp>
          <p:sp>
            <p:nvSpPr>
              <p:cNvPr name="TextBox 9" id="9"/>
              <p:cNvSpPr txBox="true"/>
              <p:nvPr/>
            </p:nvSpPr>
            <p:spPr>
              <a:xfrm>
                <a:off x="0" y="-38100"/>
                <a:ext cx="366345" cy="168769"/>
              </a:xfrm>
              <a:prstGeom prst="rect">
                <a:avLst/>
              </a:prstGeom>
            </p:spPr>
            <p:txBody>
              <a:bodyPr anchor="ctr" rtlCol="false" tIns="42741" lIns="42741" bIns="42741" rIns="42741"/>
              <a:lstStyle/>
              <a:p>
                <a:pPr algn="ctr">
                  <a:lnSpc>
                    <a:spcPts val="2659"/>
                  </a:lnSpc>
                </a:pPr>
              </a:p>
            </p:txBody>
          </p:sp>
        </p:grpSp>
        <p:sp>
          <p:nvSpPr>
            <p:cNvPr name="TextBox 10" id="10"/>
            <p:cNvSpPr txBox="true"/>
            <p:nvPr/>
          </p:nvSpPr>
          <p:spPr>
            <a:xfrm rot="0">
              <a:off x="0" y="-57150"/>
              <a:ext cx="3654086" cy="610820"/>
            </a:xfrm>
            <a:prstGeom prst="rect">
              <a:avLst/>
            </a:prstGeom>
          </p:spPr>
          <p:txBody>
            <a:bodyPr anchor="t" rtlCol="false" tIns="0" lIns="0" bIns="0" rIns="0">
              <a:spAutoFit/>
            </a:bodyPr>
            <a:lstStyle/>
            <a:p>
              <a:pPr algn="ctr">
                <a:lnSpc>
                  <a:spcPts val="3887"/>
                </a:lnSpc>
                <a:spcBef>
                  <a:spcPct val="0"/>
                </a:spcBef>
              </a:pPr>
              <a:r>
                <a:rPr lang="en-US" b="true" sz="2776">
                  <a:solidFill>
                    <a:srgbClr val="2E2E2E"/>
                  </a:solidFill>
                  <a:latin typeface="Poppins Bold"/>
                  <a:ea typeface="Poppins Bold"/>
                  <a:cs typeface="Poppins Bold"/>
                  <a:sym typeface="Poppins Bold"/>
                </a:rPr>
                <a:t>CYBER</a:t>
              </a:r>
              <a:r>
                <a:rPr lang="en-US" b="true" sz="2776">
                  <a:solidFill>
                    <a:srgbClr val="434343"/>
                  </a:solidFill>
                  <a:latin typeface="Poppins Bold"/>
                  <a:ea typeface="Poppins Bold"/>
                  <a:cs typeface="Poppins Bold"/>
                  <a:sym typeface="Poppins Bold"/>
                </a:rPr>
                <a:t> </a:t>
              </a:r>
              <a:r>
                <a:rPr lang="en-US" b="true" sz="2776">
                  <a:solidFill>
                    <a:srgbClr val="FFFEFE"/>
                  </a:solidFill>
                  <a:latin typeface="Poppins Bold"/>
                  <a:ea typeface="Poppins Bold"/>
                  <a:cs typeface="Poppins Bold"/>
                  <a:sym typeface="Poppins Bold"/>
                </a:rPr>
                <a:t>HACK</a:t>
              </a:r>
            </a:p>
          </p:txBody>
        </p:sp>
      </p:grpSp>
      <p:grpSp>
        <p:nvGrpSpPr>
          <p:cNvPr name="Group 11" id="11"/>
          <p:cNvGrpSpPr/>
          <p:nvPr/>
        </p:nvGrpSpPr>
        <p:grpSpPr>
          <a:xfrm rot="0">
            <a:off x="1737278" y="5346751"/>
            <a:ext cx="5484581" cy="1018801"/>
            <a:chOff x="0" y="0"/>
            <a:chExt cx="1444499" cy="268326"/>
          </a:xfrm>
        </p:grpSpPr>
        <p:sp>
          <p:nvSpPr>
            <p:cNvPr name="Freeform 12" id="12"/>
            <p:cNvSpPr/>
            <p:nvPr/>
          </p:nvSpPr>
          <p:spPr>
            <a:xfrm flipH="false" flipV="false" rot="0">
              <a:off x="0" y="0"/>
              <a:ext cx="1444499" cy="268326"/>
            </a:xfrm>
            <a:custGeom>
              <a:avLst/>
              <a:gdLst/>
              <a:ahLst/>
              <a:cxnLst/>
              <a:rect r="r" b="b" t="t" l="l"/>
              <a:pathLst>
                <a:path h="268326" w="1444499">
                  <a:moveTo>
                    <a:pt x="79048" y="0"/>
                  </a:moveTo>
                  <a:lnTo>
                    <a:pt x="1365450" y="0"/>
                  </a:lnTo>
                  <a:cubicBezTo>
                    <a:pt x="1386415" y="0"/>
                    <a:pt x="1406522" y="8328"/>
                    <a:pt x="1421346" y="23153"/>
                  </a:cubicBezTo>
                  <a:cubicBezTo>
                    <a:pt x="1436171" y="37977"/>
                    <a:pt x="1444499" y="58083"/>
                    <a:pt x="1444499" y="79048"/>
                  </a:cubicBezTo>
                  <a:lnTo>
                    <a:pt x="1444499" y="189278"/>
                  </a:lnTo>
                  <a:cubicBezTo>
                    <a:pt x="1444499" y="232935"/>
                    <a:pt x="1409108" y="268326"/>
                    <a:pt x="1365450" y="268326"/>
                  </a:cubicBezTo>
                  <a:lnTo>
                    <a:pt x="79048" y="268326"/>
                  </a:lnTo>
                  <a:cubicBezTo>
                    <a:pt x="58083" y="268326"/>
                    <a:pt x="37977" y="259998"/>
                    <a:pt x="23153" y="245173"/>
                  </a:cubicBezTo>
                  <a:cubicBezTo>
                    <a:pt x="8328" y="230349"/>
                    <a:pt x="0" y="210243"/>
                    <a:pt x="0" y="189278"/>
                  </a:cubicBezTo>
                  <a:lnTo>
                    <a:pt x="0" y="79048"/>
                  </a:lnTo>
                  <a:cubicBezTo>
                    <a:pt x="0" y="58083"/>
                    <a:pt x="8328" y="37977"/>
                    <a:pt x="23153" y="23153"/>
                  </a:cubicBezTo>
                  <a:cubicBezTo>
                    <a:pt x="37977" y="8328"/>
                    <a:pt x="58083" y="0"/>
                    <a:pt x="79048" y="0"/>
                  </a:cubicBezTo>
                  <a:close/>
                </a:path>
              </a:pathLst>
            </a:custGeom>
            <a:gradFill rotWithShape="true">
              <a:gsLst>
                <a:gs pos="0">
                  <a:srgbClr val="FA4D4D">
                    <a:alpha val="100000"/>
                  </a:srgbClr>
                </a:gs>
                <a:gs pos="100000">
                  <a:srgbClr val="FF914D">
                    <a:alpha val="100000"/>
                  </a:srgbClr>
                </a:gs>
              </a:gsLst>
              <a:lin ang="0"/>
            </a:gradFill>
          </p:spPr>
        </p:sp>
        <p:sp>
          <p:nvSpPr>
            <p:cNvPr name="TextBox 13" id="13"/>
            <p:cNvSpPr txBox="true"/>
            <p:nvPr/>
          </p:nvSpPr>
          <p:spPr>
            <a:xfrm>
              <a:off x="0" y="-38100"/>
              <a:ext cx="1444499" cy="306426"/>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2186441" y="5428161"/>
            <a:ext cx="4586256" cy="798830"/>
          </a:xfrm>
          <a:prstGeom prst="rect">
            <a:avLst/>
          </a:prstGeom>
        </p:spPr>
        <p:txBody>
          <a:bodyPr anchor="t" rtlCol="false" tIns="0" lIns="0" bIns="0" rIns="0">
            <a:spAutoFit/>
          </a:bodyPr>
          <a:lstStyle/>
          <a:p>
            <a:pPr algn="ctr">
              <a:lnSpc>
                <a:spcPts val="3220"/>
              </a:lnSpc>
            </a:pPr>
            <a:r>
              <a:rPr lang="en-US" sz="2300" spc="57">
                <a:solidFill>
                  <a:srgbClr val="FFFFFF"/>
                </a:solidFill>
                <a:latin typeface="Poppins"/>
                <a:ea typeface="Poppins"/>
                <a:cs typeface="Poppins"/>
                <a:sym typeface="Poppins"/>
              </a:rPr>
              <a:t>Fraud Score Calculation &amp;</a:t>
            </a:r>
          </a:p>
          <a:p>
            <a:pPr algn="ctr">
              <a:lnSpc>
                <a:spcPts val="3220"/>
              </a:lnSpc>
            </a:pPr>
            <a:r>
              <a:rPr lang="en-US" sz="2300" spc="57">
                <a:solidFill>
                  <a:srgbClr val="FFFFFF"/>
                </a:solidFill>
                <a:latin typeface="Poppins"/>
                <a:ea typeface="Poppins"/>
                <a:cs typeface="Poppins"/>
                <a:sym typeface="Poppins"/>
              </a:rPr>
              <a:t>Behavioral Analytics</a:t>
            </a:r>
          </a:p>
        </p:txBody>
      </p:sp>
      <p:sp>
        <p:nvSpPr>
          <p:cNvPr name="TextBox 15" id="15"/>
          <p:cNvSpPr txBox="true"/>
          <p:nvPr/>
        </p:nvSpPr>
        <p:spPr>
          <a:xfrm rot="0">
            <a:off x="764206" y="6466477"/>
            <a:ext cx="8115300" cy="3515995"/>
          </a:xfrm>
          <a:prstGeom prst="rect">
            <a:avLst/>
          </a:prstGeom>
        </p:spPr>
        <p:txBody>
          <a:bodyPr anchor="t" rtlCol="false" tIns="0" lIns="0" bIns="0" rIns="0">
            <a:spAutoFit/>
          </a:bodyPr>
          <a:lstStyle/>
          <a:p>
            <a:pPr algn="l">
              <a:lnSpc>
                <a:spcPts val="3079"/>
              </a:lnSpc>
            </a:pPr>
            <a:r>
              <a:rPr lang="en-US" b="true" sz="2199" spc="54">
                <a:solidFill>
                  <a:srgbClr val="2B2C30"/>
                </a:solidFill>
                <a:latin typeface="Poppins Medium"/>
                <a:ea typeface="Poppins Medium"/>
                <a:cs typeface="Poppins Medium"/>
                <a:sym typeface="Poppins Medium"/>
              </a:rPr>
              <a:t>The Web App tracks device usage, and transaction timing to calculate a fraud risk score. Accounts exhibiting abnormal behavior are flagged for review.</a:t>
            </a:r>
          </a:p>
          <a:p>
            <a:pPr algn="l">
              <a:lnSpc>
                <a:spcPts val="3079"/>
              </a:lnSpc>
            </a:pPr>
          </a:p>
          <a:p>
            <a:pPr algn="l">
              <a:lnSpc>
                <a:spcPts val="3079"/>
              </a:lnSpc>
            </a:pPr>
            <a:r>
              <a:rPr lang="en-US" b="true" sz="2199" spc="54">
                <a:solidFill>
                  <a:srgbClr val="FD6220"/>
                </a:solidFill>
                <a:latin typeface="Poppins Medium"/>
                <a:ea typeface="Poppins Medium"/>
                <a:cs typeface="Poppins Medium"/>
                <a:sym typeface="Poppins Medium"/>
              </a:rPr>
              <a:t>Example:</a:t>
            </a:r>
            <a:r>
              <a:rPr lang="en-US" b="true" sz="2199" spc="54">
                <a:solidFill>
                  <a:srgbClr val="2B2C30"/>
                </a:solidFill>
                <a:latin typeface="Poppins Medium"/>
                <a:ea typeface="Poppins Medium"/>
                <a:cs typeface="Poppins Medium"/>
                <a:sym typeface="Poppins Medium"/>
              </a:rPr>
              <a:t> If a user logs in from an unusual location or device and initiates a large transaction, the system will flag the activity and calculate a higher fraud score, triggering further investigation.</a:t>
            </a:r>
          </a:p>
          <a:p>
            <a:pPr algn="l">
              <a:lnSpc>
                <a:spcPts val="3079"/>
              </a:lnSpc>
            </a:pPr>
          </a:p>
        </p:txBody>
      </p:sp>
      <p:sp>
        <p:nvSpPr>
          <p:cNvPr name="TextBox 16" id="16"/>
          <p:cNvSpPr txBox="true"/>
          <p:nvPr/>
        </p:nvSpPr>
        <p:spPr>
          <a:xfrm rot="0">
            <a:off x="9378969" y="2514534"/>
            <a:ext cx="8195542" cy="3125470"/>
          </a:xfrm>
          <a:prstGeom prst="rect">
            <a:avLst/>
          </a:prstGeom>
        </p:spPr>
        <p:txBody>
          <a:bodyPr anchor="t" rtlCol="false" tIns="0" lIns="0" bIns="0" rIns="0">
            <a:spAutoFit/>
          </a:bodyPr>
          <a:lstStyle/>
          <a:p>
            <a:pPr algn="l">
              <a:lnSpc>
                <a:spcPts val="3079"/>
              </a:lnSpc>
            </a:pPr>
            <a:r>
              <a:rPr lang="en-US" b="true" sz="2199" spc="54">
                <a:solidFill>
                  <a:srgbClr val="2B2C30"/>
                </a:solidFill>
                <a:latin typeface="Poppins Medium"/>
                <a:ea typeface="Poppins Medium"/>
                <a:cs typeface="Poppins Medium"/>
                <a:sym typeface="Poppins Medium"/>
              </a:rPr>
              <a:t>For flagged transactions, face recognition or fingerprint verification is required. Additionally, transactions above ₹100,000 will trigger a re-verification process to ensure security.</a:t>
            </a:r>
          </a:p>
          <a:p>
            <a:pPr algn="l">
              <a:lnSpc>
                <a:spcPts val="3079"/>
              </a:lnSpc>
            </a:pPr>
          </a:p>
          <a:p>
            <a:pPr algn="l">
              <a:lnSpc>
                <a:spcPts val="3079"/>
              </a:lnSpc>
            </a:pPr>
            <a:r>
              <a:rPr lang="en-US" b="true" sz="2199" spc="54">
                <a:solidFill>
                  <a:srgbClr val="FD6220"/>
                </a:solidFill>
                <a:latin typeface="Poppins Medium"/>
                <a:ea typeface="Poppins Medium"/>
                <a:cs typeface="Poppins Medium"/>
                <a:sym typeface="Poppins Medium"/>
              </a:rPr>
              <a:t>Example:</a:t>
            </a:r>
            <a:r>
              <a:rPr lang="en-US" b="true" sz="2199" spc="54">
                <a:solidFill>
                  <a:srgbClr val="2B2C30"/>
                </a:solidFill>
                <a:latin typeface="Poppins Medium"/>
                <a:ea typeface="Poppins Medium"/>
                <a:cs typeface="Poppins Medium"/>
                <a:sym typeface="Poppins Medium"/>
              </a:rPr>
              <a:t> If a transaction above ₹100,000 is initiated, the user will be asked for biometric verification..</a:t>
            </a:r>
          </a:p>
          <a:p>
            <a:pPr algn="l">
              <a:lnSpc>
                <a:spcPts val="3079"/>
              </a:lnSpc>
            </a:pPr>
          </a:p>
        </p:txBody>
      </p:sp>
      <p:grpSp>
        <p:nvGrpSpPr>
          <p:cNvPr name="Group 17" id="17"/>
          <p:cNvGrpSpPr/>
          <p:nvPr/>
        </p:nvGrpSpPr>
        <p:grpSpPr>
          <a:xfrm rot="0">
            <a:off x="10447692" y="5640005"/>
            <a:ext cx="5067144" cy="1018801"/>
            <a:chOff x="0" y="0"/>
            <a:chExt cx="1334556" cy="268326"/>
          </a:xfrm>
        </p:grpSpPr>
        <p:sp>
          <p:nvSpPr>
            <p:cNvPr name="Freeform 18" id="18"/>
            <p:cNvSpPr/>
            <p:nvPr/>
          </p:nvSpPr>
          <p:spPr>
            <a:xfrm flipH="false" flipV="false" rot="0">
              <a:off x="0" y="0"/>
              <a:ext cx="1334557" cy="268326"/>
            </a:xfrm>
            <a:custGeom>
              <a:avLst/>
              <a:gdLst/>
              <a:ahLst/>
              <a:cxnLst/>
              <a:rect r="r" b="b" t="t" l="l"/>
              <a:pathLst>
                <a:path h="268326" w="1334557">
                  <a:moveTo>
                    <a:pt x="85561" y="0"/>
                  </a:moveTo>
                  <a:lnTo>
                    <a:pt x="1248996" y="0"/>
                  </a:lnTo>
                  <a:cubicBezTo>
                    <a:pt x="1271688" y="0"/>
                    <a:pt x="1293451" y="9014"/>
                    <a:pt x="1309496" y="25060"/>
                  </a:cubicBezTo>
                  <a:cubicBezTo>
                    <a:pt x="1325542" y="41106"/>
                    <a:pt x="1334557" y="62868"/>
                    <a:pt x="1334557" y="85561"/>
                  </a:cubicBezTo>
                  <a:lnTo>
                    <a:pt x="1334557" y="182766"/>
                  </a:lnTo>
                  <a:cubicBezTo>
                    <a:pt x="1334557" y="205458"/>
                    <a:pt x="1325542" y="227220"/>
                    <a:pt x="1309496" y="243266"/>
                  </a:cubicBezTo>
                  <a:cubicBezTo>
                    <a:pt x="1293451" y="259312"/>
                    <a:pt x="1271688" y="268326"/>
                    <a:pt x="1248996" y="268326"/>
                  </a:cubicBezTo>
                  <a:lnTo>
                    <a:pt x="85561" y="268326"/>
                  </a:lnTo>
                  <a:cubicBezTo>
                    <a:pt x="62868" y="268326"/>
                    <a:pt x="41106" y="259312"/>
                    <a:pt x="25060" y="243266"/>
                  </a:cubicBezTo>
                  <a:cubicBezTo>
                    <a:pt x="9014" y="227220"/>
                    <a:pt x="0" y="205458"/>
                    <a:pt x="0" y="182766"/>
                  </a:cubicBezTo>
                  <a:lnTo>
                    <a:pt x="0" y="85561"/>
                  </a:lnTo>
                  <a:cubicBezTo>
                    <a:pt x="0" y="62868"/>
                    <a:pt x="9014" y="41106"/>
                    <a:pt x="25060" y="25060"/>
                  </a:cubicBezTo>
                  <a:cubicBezTo>
                    <a:pt x="41106" y="9014"/>
                    <a:pt x="62868" y="0"/>
                    <a:pt x="85561" y="0"/>
                  </a:cubicBezTo>
                  <a:close/>
                </a:path>
              </a:pathLst>
            </a:custGeom>
            <a:gradFill rotWithShape="true">
              <a:gsLst>
                <a:gs pos="0">
                  <a:srgbClr val="FA4D4D">
                    <a:alpha val="100000"/>
                  </a:srgbClr>
                </a:gs>
                <a:gs pos="100000">
                  <a:srgbClr val="FF914D">
                    <a:alpha val="100000"/>
                  </a:srgbClr>
                </a:gs>
              </a:gsLst>
              <a:lin ang="0"/>
            </a:gradFill>
          </p:spPr>
        </p:sp>
        <p:sp>
          <p:nvSpPr>
            <p:cNvPr name="TextBox 19" id="19"/>
            <p:cNvSpPr txBox="true"/>
            <p:nvPr/>
          </p:nvSpPr>
          <p:spPr>
            <a:xfrm>
              <a:off x="0" y="-38100"/>
              <a:ext cx="1334556" cy="306426"/>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0938708" y="5721415"/>
            <a:ext cx="4085112" cy="798830"/>
          </a:xfrm>
          <a:prstGeom prst="rect">
            <a:avLst/>
          </a:prstGeom>
        </p:spPr>
        <p:txBody>
          <a:bodyPr anchor="t" rtlCol="false" tIns="0" lIns="0" bIns="0" rIns="0">
            <a:spAutoFit/>
          </a:bodyPr>
          <a:lstStyle/>
          <a:p>
            <a:pPr algn="ctr">
              <a:lnSpc>
                <a:spcPts val="3220"/>
              </a:lnSpc>
            </a:pPr>
            <a:r>
              <a:rPr lang="en-US" sz="2300" spc="57">
                <a:solidFill>
                  <a:srgbClr val="FFFFFF"/>
                </a:solidFill>
                <a:latin typeface="Poppins"/>
                <a:ea typeface="Poppins"/>
                <a:cs typeface="Poppins"/>
                <a:sym typeface="Poppins"/>
              </a:rPr>
              <a:t>Automated Account </a:t>
            </a:r>
          </a:p>
          <a:p>
            <a:pPr algn="ctr">
              <a:lnSpc>
                <a:spcPts val="3220"/>
              </a:lnSpc>
            </a:pPr>
            <a:r>
              <a:rPr lang="en-US" sz="2300" spc="57">
                <a:solidFill>
                  <a:srgbClr val="FFFFFF"/>
                </a:solidFill>
                <a:latin typeface="Poppins"/>
                <a:ea typeface="Poppins"/>
                <a:cs typeface="Poppins"/>
                <a:sym typeface="Poppins"/>
              </a:rPr>
              <a:t>   </a:t>
            </a:r>
            <a:r>
              <a:rPr lang="en-US" sz="2300" spc="57">
                <a:solidFill>
                  <a:srgbClr val="FFFFFF"/>
                </a:solidFill>
                <a:latin typeface="Poppins"/>
                <a:ea typeface="Poppins"/>
                <a:cs typeface="Poppins"/>
                <a:sym typeface="Poppins"/>
              </a:rPr>
              <a:t>Freezing &amp; Alerts</a:t>
            </a:r>
          </a:p>
        </p:txBody>
      </p:sp>
      <p:grpSp>
        <p:nvGrpSpPr>
          <p:cNvPr name="Group 21" id="21"/>
          <p:cNvGrpSpPr/>
          <p:nvPr/>
        </p:nvGrpSpPr>
        <p:grpSpPr>
          <a:xfrm rot="0">
            <a:off x="10374406" y="1439737"/>
            <a:ext cx="5140430" cy="1018801"/>
            <a:chOff x="0" y="0"/>
            <a:chExt cx="1353858" cy="268326"/>
          </a:xfrm>
        </p:grpSpPr>
        <p:sp>
          <p:nvSpPr>
            <p:cNvPr name="Freeform 22" id="22"/>
            <p:cNvSpPr/>
            <p:nvPr/>
          </p:nvSpPr>
          <p:spPr>
            <a:xfrm flipH="false" flipV="false" rot="0">
              <a:off x="0" y="0"/>
              <a:ext cx="1353858" cy="268326"/>
            </a:xfrm>
            <a:custGeom>
              <a:avLst/>
              <a:gdLst/>
              <a:ahLst/>
              <a:cxnLst/>
              <a:rect r="r" b="b" t="t" l="l"/>
              <a:pathLst>
                <a:path h="268326" w="1353858">
                  <a:moveTo>
                    <a:pt x="84341" y="0"/>
                  </a:moveTo>
                  <a:lnTo>
                    <a:pt x="1269517" y="0"/>
                  </a:lnTo>
                  <a:cubicBezTo>
                    <a:pt x="1291886" y="0"/>
                    <a:pt x="1313338" y="8886"/>
                    <a:pt x="1329155" y="24703"/>
                  </a:cubicBezTo>
                  <a:cubicBezTo>
                    <a:pt x="1344972" y="40520"/>
                    <a:pt x="1353858" y="61972"/>
                    <a:pt x="1353858" y="84341"/>
                  </a:cubicBezTo>
                  <a:lnTo>
                    <a:pt x="1353858" y="183985"/>
                  </a:lnTo>
                  <a:cubicBezTo>
                    <a:pt x="1353858" y="230566"/>
                    <a:pt x="1316098" y="268326"/>
                    <a:pt x="1269517" y="268326"/>
                  </a:cubicBezTo>
                  <a:lnTo>
                    <a:pt x="84341" y="268326"/>
                  </a:lnTo>
                  <a:cubicBezTo>
                    <a:pt x="61972" y="268326"/>
                    <a:pt x="40520" y="259440"/>
                    <a:pt x="24703" y="243623"/>
                  </a:cubicBezTo>
                  <a:cubicBezTo>
                    <a:pt x="8886" y="227806"/>
                    <a:pt x="0" y="206354"/>
                    <a:pt x="0" y="183985"/>
                  </a:cubicBezTo>
                  <a:lnTo>
                    <a:pt x="0" y="84341"/>
                  </a:lnTo>
                  <a:cubicBezTo>
                    <a:pt x="0" y="37761"/>
                    <a:pt x="37761" y="0"/>
                    <a:pt x="84341" y="0"/>
                  </a:cubicBezTo>
                  <a:close/>
                </a:path>
              </a:pathLst>
            </a:custGeom>
            <a:gradFill rotWithShape="true">
              <a:gsLst>
                <a:gs pos="0">
                  <a:srgbClr val="FA4D4D">
                    <a:alpha val="100000"/>
                  </a:srgbClr>
                </a:gs>
                <a:gs pos="100000">
                  <a:srgbClr val="FF914D">
                    <a:alpha val="100000"/>
                  </a:srgbClr>
                </a:gs>
              </a:gsLst>
              <a:lin ang="0"/>
            </a:gradFill>
          </p:spPr>
        </p:sp>
        <p:sp>
          <p:nvSpPr>
            <p:cNvPr name="TextBox 23" id="23"/>
            <p:cNvSpPr txBox="true"/>
            <p:nvPr/>
          </p:nvSpPr>
          <p:spPr>
            <a:xfrm>
              <a:off x="0" y="-38100"/>
              <a:ext cx="1353858" cy="306426"/>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9378969" y="6715956"/>
            <a:ext cx="8195542" cy="3515995"/>
          </a:xfrm>
          <a:prstGeom prst="rect">
            <a:avLst/>
          </a:prstGeom>
        </p:spPr>
        <p:txBody>
          <a:bodyPr anchor="t" rtlCol="false" tIns="0" lIns="0" bIns="0" rIns="0">
            <a:spAutoFit/>
          </a:bodyPr>
          <a:lstStyle/>
          <a:p>
            <a:pPr algn="l">
              <a:lnSpc>
                <a:spcPts val="3079"/>
              </a:lnSpc>
            </a:pPr>
            <a:r>
              <a:rPr lang="en-US" b="true" sz="2199" spc="54">
                <a:solidFill>
                  <a:srgbClr val="2B2C30"/>
                </a:solidFill>
                <a:latin typeface="Poppins Medium"/>
                <a:ea typeface="Poppins Medium"/>
                <a:cs typeface="Poppins Medium"/>
                <a:sym typeface="Poppins Medium"/>
              </a:rPr>
              <a:t>Once fraud is detected, the account is automatically frozen, blocking any further transactions. Alerts will be sent to the account holder for verification.</a:t>
            </a:r>
          </a:p>
          <a:p>
            <a:pPr algn="l">
              <a:lnSpc>
                <a:spcPts val="3079"/>
              </a:lnSpc>
            </a:pPr>
          </a:p>
          <a:p>
            <a:pPr algn="l">
              <a:lnSpc>
                <a:spcPts val="3079"/>
              </a:lnSpc>
            </a:pPr>
            <a:r>
              <a:rPr lang="en-US" b="true" sz="2199" spc="54">
                <a:solidFill>
                  <a:srgbClr val="FD6220"/>
                </a:solidFill>
                <a:latin typeface="Poppins Medium"/>
                <a:ea typeface="Poppins Medium"/>
                <a:cs typeface="Poppins Medium"/>
                <a:sym typeface="Poppins Medium"/>
              </a:rPr>
              <a:t>Example:</a:t>
            </a:r>
            <a:r>
              <a:rPr lang="en-US" b="true" sz="2199" spc="54">
                <a:solidFill>
                  <a:srgbClr val="2B2C30"/>
                </a:solidFill>
                <a:latin typeface="Poppins Medium"/>
                <a:ea typeface="Poppins Medium"/>
                <a:cs typeface="Poppins Medium"/>
                <a:sym typeface="Poppins Medium"/>
              </a:rPr>
              <a:t> If an unusual login attempt is detected from a new device or location, the system will freeze the account and notify both the bank and the account holder immediately.</a:t>
            </a:r>
          </a:p>
          <a:p>
            <a:pPr algn="l">
              <a:lnSpc>
                <a:spcPts val="3079"/>
              </a:lnSpc>
            </a:pPr>
          </a:p>
        </p:txBody>
      </p:sp>
      <p:grpSp>
        <p:nvGrpSpPr>
          <p:cNvPr name="Group 25" id="25"/>
          <p:cNvGrpSpPr/>
          <p:nvPr/>
        </p:nvGrpSpPr>
        <p:grpSpPr>
          <a:xfrm rot="0">
            <a:off x="1803150" y="1541968"/>
            <a:ext cx="5189724" cy="847351"/>
            <a:chOff x="0" y="0"/>
            <a:chExt cx="1366841" cy="223171"/>
          </a:xfrm>
        </p:grpSpPr>
        <p:sp>
          <p:nvSpPr>
            <p:cNvPr name="Freeform 26" id="26"/>
            <p:cNvSpPr/>
            <p:nvPr/>
          </p:nvSpPr>
          <p:spPr>
            <a:xfrm flipH="false" flipV="false" rot="0">
              <a:off x="0" y="0"/>
              <a:ext cx="1366841" cy="223171"/>
            </a:xfrm>
            <a:custGeom>
              <a:avLst/>
              <a:gdLst/>
              <a:ahLst/>
              <a:cxnLst/>
              <a:rect r="r" b="b" t="t" l="l"/>
              <a:pathLst>
                <a:path h="223171" w="1366841">
                  <a:moveTo>
                    <a:pt x="83540" y="0"/>
                  </a:moveTo>
                  <a:lnTo>
                    <a:pt x="1283301" y="0"/>
                  </a:lnTo>
                  <a:cubicBezTo>
                    <a:pt x="1305457" y="0"/>
                    <a:pt x="1326706" y="8801"/>
                    <a:pt x="1342373" y="24468"/>
                  </a:cubicBezTo>
                  <a:cubicBezTo>
                    <a:pt x="1358039" y="40135"/>
                    <a:pt x="1366841" y="61384"/>
                    <a:pt x="1366841" y="83540"/>
                  </a:cubicBezTo>
                  <a:lnTo>
                    <a:pt x="1366841" y="139631"/>
                  </a:lnTo>
                  <a:cubicBezTo>
                    <a:pt x="1366841" y="161787"/>
                    <a:pt x="1358039" y="183036"/>
                    <a:pt x="1342373" y="198702"/>
                  </a:cubicBezTo>
                  <a:cubicBezTo>
                    <a:pt x="1326706" y="214369"/>
                    <a:pt x="1305457" y="223171"/>
                    <a:pt x="1283301" y="223171"/>
                  </a:cubicBezTo>
                  <a:lnTo>
                    <a:pt x="83540" y="223171"/>
                  </a:lnTo>
                  <a:cubicBezTo>
                    <a:pt x="61384" y="223171"/>
                    <a:pt x="40135" y="214369"/>
                    <a:pt x="24468" y="198702"/>
                  </a:cubicBezTo>
                  <a:cubicBezTo>
                    <a:pt x="8801" y="183036"/>
                    <a:pt x="0" y="161787"/>
                    <a:pt x="0" y="139631"/>
                  </a:cubicBezTo>
                  <a:lnTo>
                    <a:pt x="0" y="83540"/>
                  </a:lnTo>
                  <a:cubicBezTo>
                    <a:pt x="0" y="61384"/>
                    <a:pt x="8801" y="40135"/>
                    <a:pt x="24468" y="24468"/>
                  </a:cubicBezTo>
                  <a:cubicBezTo>
                    <a:pt x="40135" y="8801"/>
                    <a:pt x="61384" y="0"/>
                    <a:pt x="83540" y="0"/>
                  </a:cubicBezTo>
                  <a:close/>
                </a:path>
              </a:pathLst>
            </a:custGeom>
            <a:gradFill rotWithShape="true">
              <a:gsLst>
                <a:gs pos="0">
                  <a:srgbClr val="FA4D4D">
                    <a:alpha val="100000"/>
                  </a:srgbClr>
                </a:gs>
                <a:gs pos="100000">
                  <a:srgbClr val="FF914D">
                    <a:alpha val="100000"/>
                  </a:srgbClr>
                </a:gs>
              </a:gsLst>
              <a:lin ang="0"/>
            </a:gradFill>
          </p:spPr>
        </p:sp>
        <p:sp>
          <p:nvSpPr>
            <p:cNvPr name="TextBox 27" id="27"/>
            <p:cNvSpPr txBox="true"/>
            <p:nvPr/>
          </p:nvSpPr>
          <p:spPr>
            <a:xfrm>
              <a:off x="0" y="-38100"/>
              <a:ext cx="1366841" cy="261271"/>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697125" y="2514534"/>
            <a:ext cx="8249462" cy="2344420"/>
          </a:xfrm>
          <a:prstGeom prst="rect">
            <a:avLst/>
          </a:prstGeom>
        </p:spPr>
        <p:txBody>
          <a:bodyPr anchor="t" rtlCol="false" tIns="0" lIns="0" bIns="0" rIns="0">
            <a:spAutoFit/>
          </a:bodyPr>
          <a:lstStyle/>
          <a:p>
            <a:pPr algn="l">
              <a:lnSpc>
                <a:spcPts val="3079"/>
              </a:lnSpc>
              <a:spcBef>
                <a:spcPct val="0"/>
              </a:spcBef>
            </a:pPr>
            <a:r>
              <a:rPr lang="en-US" b="true" sz="2199" spc="54">
                <a:solidFill>
                  <a:srgbClr val="434343"/>
                </a:solidFill>
                <a:latin typeface="Poppins Medium"/>
                <a:ea typeface="Poppins Medium"/>
                <a:cs typeface="Poppins Medium"/>
                <a:sym typeface="Poppins Medium"/>
              </a:rPr>
              <a:t>Our web app leverages AI to enhance the security of savings and current accounts, preventing cybercriminals from exploiting rented accounts. It features real-time fraud detection, behavioral analytics, and multi-layered authentication, ensuring secure transactions and proactive threat mitigation.</a:t>
            </a:r>
          </a:p>
        </p:txBody>
      </p:sp>
      <p:sp>
        <p:nvSpPr>
          <p:cNvPr name="TextBox 29" id="29"/>
          <p:cNvSpPr txBox="true"/>
          <p:nvPr/>
        </p:nvSpPr>
        <p:spPr>
          <a:xfrm rot="0">
            <a:off x="2615498" y="1695648"/>
            <a:ext cx="3565028" cy="481077"/>
          </a:xfrm>
          <a:prstGeom prst="rect">
            <a:avLst/>
          </a:prstGeom>
        </p:spPr>
        <p:txBody>
          <a:bodyPr anchor="t" rtlCol="false" tIns="0" lIns="0" bIns="0" rIns="0">
            <a:spAutoFit/>
          </a:bodyPr>
          <a:lstStyle/>
          <a:p>
            <a:pPr algn="ctr">
              <a:lnSpc>
                <a:spcPts val="3933"/>
              </a:lnSpc>
              <a:spcBef>
                <a:spcPct val="0"/>
              </a:spcBef>
            </a:pPr>
            <a:r>
              <a:rPr lang="en-US" b="true" sz="2809">
                <a:solidFill>
                  <a:srgbClr val="FFFFFF"/>
                </a:solidFill>
                <a:latin typeface="Poppins Bold"/>
                <a:ea typeface="Poppins Bold"/>
                <a:cs typeface="Poppins Bold"/>
                <a:sym typeface="Poppins Bold"/>
              </a:rPr>
              <a:t>INTRODUCTION</a:t>
            </a:r>
          </a:p>
        </p:txBody>
      </p:sp>
      <p:sp>
        <p:nvSpPr>
          <p:cNvPr name="TextBox 30" id="30"/>
          <p:cNvSpPr txBox="true"/>
          <p:nvPr/>
        </p:nvSpPr>
        <p:spPr>
          <a:xfrm rot="0">
            <a:off x="10758444" y="1521148"/>
            <a:ext cx="4445641" cy="798830"/>
          </a:xfrm>
          <a:prstGeom prst="rect">
            <a:avLst/>
          </a:prstGeom>
        </p:spPr>
        <p:txBody>
          <a:bodyPr anchor="t" rtlCol="false" tIns="0" lIns="0" bIns="0" rIns="0">
            <a:spAutoFit/>
          </a:bodyPr>
          <a:lstStyle/>
          <a:p>
            <a:pPr algn="ctr">
              <a:lnSpc>
                <a:spcPts val="3220"/>
              </a:lnSpc>
            </a:pPr>
            <a:r>
              <a:rPr lang="en-US" sz="2300" spc="57">
                <a:solidFill>
                  <a:srgbClr val="FFFFFF"/>
                </a:solidFill>
                <a:latin typeface="Poppins"/>
                <a:ea typeface="Poppins"/>
                <a:cs typeface="Poppins"/>
                <a:sym typeface="Poppins"/>
              </a:rPr>
              <a:t>Enhanced Multi-Factor </a:t>
            </a:r>
          </a:p>
          <a:p>
            <a:pPr algn="ctr">
              <a:lnSpc>
                <a:spcPts val="3220"/>
              </a:lnSpc>
            </a:pPr>
            <a:r>
              <a:rPr lang="en-US" sz="2300" spc="57">
                <a:solidFill>
                  <a:srgbClr val="FFFFFF"/>
                </a:solidFill>
                <a:latin typeface="Poppins"/>
                <a:ea typeface="Poppins"/>
                <a:cs typeface="Poppins"/>
                <a:sym typeface="Poppins"/>
              </a:rPr>
              <a:t>Authentication (MFA)</a:t>
            </a:r>
          </a:p>
        </p:txBody>
      </p:sp>
      <p:grpSp>
        <p:nvGrpSpPr>
          <p:cNvPr name="Group 31" id="31"/>
          <p:cNvGrpSpPr/>
          <p:nvPr/>
        </p:nvGrpSpPr>
        <p:grpSpPr>
          <a:xfrm rot="0">
            <a:off x="553379" y="5391459"/>
            <a:ext cx="1113756" cy="916570"/>
            <a:chOff x="0" y="0"/>
            <a:chExt cx="1485008" cy="1222093"/>
          </a:xfrm>
        </p:grpSpPr>
        <p:grpSp>
          <p:nvGrpSpPr>
            <p:cNvPr name="Group 32" id="32"/>
            <p:cNvGrpSpPr/>
            <p:nvPr/>
          </p:nvGrpSpPr>
          <p:grpSpPr>
            <a:xfrm rot="0">
              <a:off x="131457" y="0"/>
              <a:ext cx="1222093" cy="1222093"/>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34343"/>
              </a:solidFill>
            </p:spPr>
          </p:sp>
          <p:sp>
            <p:nvSpPr>
              <p:cNvPr name="TextBox 34" id="34"/>
              <p:cNvSpPr txBox="true"/>
              <p:nvPr/>
            </p:nvSpPr>
            <p:spPr>
              <a:xfrm>
                <a:off x="76200" y="38100"/>
                <a:ext cx="660400" cy="698500"/>
              </a:xfrm>
              <a:prstGeom prst="rect">
                <a:avLst/>
              </a:prstGeom>
            </p:spPr>
            <p:txBody>
              <a:bodyPr anchor="ctr" rtlCol="false" tIns="47076" lIns="47076" bIns="47076" rIns="47076"/>
              <a:lstStyle/>
              <a:p>
                <a:pPr algn="ctr">
                  <a:lnSpc>
                    <a:spcPts val="2659"/>
                  </a:lnSpc>
                </a:pPr>
              </a:p>
            </p:txBody>
          </p:sp>
        </p:grpSp>
        <p:sp>
          <p:nvSpPr>
            <p:cNvPr name="TextBox 35" id="35"/>
            <p:cNvSpPr txBox="true"/>
            <p:nvPr/>
          </p:nvSpPr>
          <p:spPr>
            <a:xfrm rot="0">
              <a:off x="0" y="305751"/>
              <a:ext cx="1485008" cy="658215"/>
            </a:xfrm>
            <a:prstGeom prst="rect">
              <a:avLst/>
            </a:prstGeom>
          </p:spPr>
          <p:txBody>
            <a:bodyPr anchor="t" rtlCol="false" tIns="0" lIns="0" bIns="0" rIns="0">
              <a:spAutoFit/>
            </a:bodyPr>
            <a:lstStyle/>
            <a:p>
              <a:pPr algn="ctr">
                <a:lnSpc>
                  <a:spcPts val="3735"/>
                </a:lnSpc>
              </a:pPr>
              <a:r>
                <a:rPr lang="en-US" b="true" sz="3523">
                  <a:solidFill>
                    <a:srgbClr val="FFFFFF"/>
                  </a:solidFill>
                  <a:latin typeface="Poppins Bold"/>
                  <a:ea typeface="Poppins Bold"/>
                  <a:cs typeface="Poppins Bold"/>
                  <a:sym typeface="Poppins Bold"/>
                </a:rPr>
                <a:t>01</a:t>
              </a:r>
            </a:p>
          </p:txBody>
        </p:sp>
      </p:grpSp>
      <p:grpSp>
        <p:nvGrpSpPr>
          <p:cNvPr name="Group 36" id="36"/>
          <p:cNvGrpSpPr/>
          <p:nvPr/>
        </p:nvGrpSpPr>
        <p:grpSpPr>
          <a:xfrm rot="0">
            <a:off x="9144000" y="1455293"/>
            <a:ext cx="1113756" cy="916570"/>
            <a:chOff x="0" y="0"/>
            <a:chExt cx="1485008" cy="1222093"/>
          </a:xfrm>
        </p:grpSpPr>
        <p:grpSp>
          <p:nvGrpSpPr>
            <p:cNvPr name="Group 37" id="37"/>
            <p:cNvGrpSpPr/>
            <p:nvPr/>
          </p:nvGrpSpPr>
          <p:grpSpPr>
            <a:xfrm rot="0">
              <a:off x="131457" y="0"/>
              <a:ext cx="1222093" cy="1222093"/>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34343"/>
              </a:solidFill>
            </p:spPr>
          </p:sp>
          <p:sp>
            <p:nvSpPr>
              <p:cNvPr name="TextBox 39" id="39"/>
              <p:cNvSpPr txBox="true"/>
              <p:nvPr/>
            </p:nvSpPr>
            <p:spPr>
              <a:xfrm>
                <a:off x="76200" y="38100"/>
                <a:ext cx="660400" cy="698500"/>
              </a:xfrm>
              <a:prstGeom prst="rect">
                <a:avLst/>
              </a:prstGeom>
            </p:spPr>
            <p:txBody>
              <a:bodyPr anchor="ctr" rtlCol="false" tIns="47076" lIns="47076" bIns="47076" rIns="47076"/>
              <a:lstStyle/>
              <a:p>
                <a:pPr algn="ctr">
                  <a:lnSpc>
                    <a:spcPts val="2659"/>
                  </a:lnSpc>
                </a:pPr>
              </a:p>
            </p:txBody>
          </p:sp>
        </p:grpSp>
        <p:sp>
          <p:nvSpPr>
            <p:cNvPr name="TextBox 40" id="40"/>
            <p:cNvSpPr txBox="true"/>
            <p:nvPr/>
          </p:nvSpPr>
          <p:spPr>
            <a:xfrm rot="0">
              <a:off x="0" y="305751"/>
              <a:ext cx="1485008" cy="658215"/>
            </a:xfrm>
            <a:prstGeom prst="rect">
              <a:avLst/>
            </a:prstGeom>
          </p:spPr>
          <p:txBody>
            <a:bodyPr anchor="t" rtlCol="false" tIns="0" lIns="0" bIns="0" rIns="0">
              <a:spAutoFit/>
            </a:bodyPr>
            <a:lstStyle/>
            <a:p>
              <a:pPr algn="ctr">
                <a:lnSpc>
                  <a:spcPts val="3735"/>
                </a:lnSpc>
              </a:pPr>
              <a:r>
                <a:rPr lang="en-US" b="true" sz="3523">
                  <a:solidFill>
                    <a:srgbClr val="FFFFFF"/>
                  </a:solidFill>
                  <a:latin typeface="Poppins Bold"/>
                  <a:ea typeface="Poppins Bold"/>
                  <a:cs typeface="Poppins Bold"/>
                  <a:sym typeface="Poppins Bold"/>
                </a:rPr>
                <a:t>02</a:t>
              </a:r>
            </a:p>
          </p:txBody>
        </p:sp>
      </p:grpSp>
      <p:grpSp>
        <p:nvGrpSpPr>
          <p:cNvPr name="Group 41" id="41"/>
          <p:cNvGrpSpPr/>
          <p:nvPr/>
        </p:nvGrpSpPr>
        <p:grpSpPr>
          <a:xfrm rot="0">
            <a:off x="9221976" y="5742236"/>
            <a:ext cx="1113756" cy="916570"/>
            <a:chOff x="0" y="0"/>
            <a:chExt cx="1485008" cy="1222093"/>
          </a:xfrm>
        </p:grpSpPr>
        <p:grpSp>
          <p:nvGrpSpPr>
            <p:cNvPr name="Group 42" id="42"/>
            <p:cNvGrpSpPr/>
            <p:nvPr/>
          </p:nvGrpSpPr>
          <p:grpSpPr>
            <a:xfrm rot="0">
              <a:off x="131457" y="0"/>
              <a:ext cx="1222093" cy="1222093"/>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34343"/>
              </a:solidFill>
            </p:spPr>
          </p:sp>
          <p:sp>
            <p:nvSpPr>
              <p:cNvPr name="TextBox 44" id="44"/>
              <p:cNvSpPr txBox="true"/>
              <p:nvPr/>
            </p:nvSpPr>
            <p:spPr>
              <a:xfrm>
                <a:off x="76200" y="38100"/>
                <a:ext cx="660400" cy="698500"/>
              </a:xfrm>
              <a:prstGeom prst="rect">
                <a:avLst/>
              </a:prstGeom>
            </p:spPr>
            <p:txBody>
              <a:bodyPr anchor="ctr" rtlCol="false" tIns="47076" lIns="47076" bIns="47076" rIns="47076"/>
              <a:lstStyle/>
              <a:p>
                <a:pPr algn="ctr">
                  <a:lnSpc>
                    <a:spcPts val="2659"/>
                  </a:lnSpc>
                </a:pPr>
              </a:p>
            </p:txBody>
          </p:sp>
        </p:grpSp>
        <p:sp>
          <p:nvSpPr>
            <p:cNvPr name="TextBox 45" id="45"/>
            <p:cNvSpPr txBox="true"/>
            <p:nvPr/>
          </p:nvSpPr>
          <p:spPr>
            <a:xfrm rot="0">
              <a:off x="0" y="305751"/>
              <a:ext cx="1485008" cy="658215"/>
            </a:xfrm>
            <a:prstGeom prst="rect">
              <a:avLst/>
            </a:prstGeom>
          </p:spPr>
          <p:txBody>
            <a:bodyPr anchor="t" rtlCol="false" tIns="0" lIns="0" bIns="0" rIns="0">
              <a:spAutoFit/>
            </a:bodyPr>
            <a:lstStyle/>
            <a:p>
              <a:pPr algn="ctr">
                <a:lnSpc>
                  <a:spcPts val="3735"/>
                </a:lnSpc>
              </a:pPr>
              <a:r>
                <a:rPr lang="en-US" b="true" sz="3523">
                  <a:solidFill>
                    <a:srgbClr val="FFFFFF"/>
                  </a:solidFill>
                  <a:latin typeface="Poppins Bold"/>
                  <a:ea typeface="Poppins Bold"/>
                  <a:cs typeface="Poppins Bold"/>
                  <a:sym typeface="Poppins Bold"/>
                </a:rPr>
                <a:t>03</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EFE"/>
        </a:solidFill>
      </p:bgPr>
    </p:bg>
    <p:spTree>
      <p:nvGrpSpPr>
        <p:cNvPr id="1" name=""/>
        <p:cNvGrpSpPr/>
        <p:nvPr/>
      </p:nvGrpSpPr>
      <p:grpSpPr>
        <a:xfrm>
          <a:off x="0" y="0"/>
          <a:ext cx="0" cy="0"/>
          <a:chOff x="0" y="0"/>
          <a:chExt cx="0" cy="0"/>
        </a:xfrm>
      </p:grpSpPr>
      <p:grpSp>
        <p:nvGrpSpPr>
          <p:cNvPr name="Group 2" id="2"/>
          <p:cNvGrpSpPr/>
          <p:nvPr/>
        </p:nvGrpSpPr>
        <p:grpSpPr>
          <a:xfrm rot="0">
            <a:off x="15206541" y="298036"/>
            <a:ext cx="2740564" cy="417429"/>
            <a:chOff x="0" y="0"/>
            <a:chExt cx="3654086" cy="556572"/>
          </a:xfrm>
        </p:grpSpPr>
        <p:grpSp>
          <p:nvGrpSpPr>
            <p:cNvPr name="Group 3" id="3"/>
            <p:cNvGrpSpPr/>
            <p:nvPr/>
          </p:nvGrpSpPr>
          <p:grpSpPr>
            <a:xfrm rot="0">
              <a:off x="1919089" y="0"/>
              <a:ext cx="1560408" cy="556572"/>
              <a:chOff x="0" y="0"/>
              <a:chExt cx="366345" cy="130669"/>
            </a:xfrm>
          </p:grpSpPr>
          <p:sp>
            <p:nvSpPr>
              <p:cNvPr name="Freeform 4" id="4"/>
              <p:cNvSpPr/>
              <p:nvPr/>
            </p:nvSpPr>
            <p:spPr>
              <a:xfrm flipH="false" flipV="false" rot="0">
                <a:off x="0" y="0"/>
                <a:ext cx="366345" cy="130669"/>
              </a:xfrm>
              <a:custGeom>
                <a:avLst/>
                <a:gdLst/>
                <a:ahLst/>
                <a:cxnLst/>
                <a:rect r="r" b="b" t="t" l="l"/>
                <a:pathLst>
                  <a:path h="130669" w="366345">
                    <a:moveTo>
                      <a:pt x="0" y="0"/>
                    </a:moveTo>
                    <a:lnTo>
                      <a:pt x="366345" y="0"/>
                    </a:lnTo>
                    <a:lnTo>
                      <a:pt x="366345" y="130669"/>
                    </a:lnTo>
                    <a:lnTo>
                      <a:pt x="0" y="130669"/>
                    </a:lnTo>
                    <a:close/>
                  </a:path>
                </a:pathLst>
              </a:custGeom>
              <a:solidFill>
                <a:srgbClr val="EE1919"/>
              </a:solidFill>
            </p:spPr>
          </p:sp>
          <p:sp>
            <p:nvSpPr>
              <p:cNvPr name="TextBox 5" id="5"/>
              <p:cNvSpPr txBox="true"/>
              <p:nvPr/>
            </p:nvSpPr>
            <p:spPr>
              <a:xfrm>
                <a:off x="0" y="-38100"/>
                <a:ext cx="366345" cy="168769"/>
              </a:xfrm>
              <a:prstGeom prst="rect">
                <a:avLst/>
              </a:prstGeom>
            </p:spPr>
            <p:txBody>
              <a:bodyPr anchor="ctr" rtlCol="false" tIns="42741" lIns="42741" bIns="42741" rIns="42741"/>
              <a:lstStyle/>
              <a:p>
                <a:pPr algn="ctr">
                  <a:lnSpc>
                    <a:spcPts val="2659"/>
                  </a:lnSpc>
                </a:pPr>
              </a:p>
            </p:txBody>
          </p:sp>
        </p:grpSp>
        <p:sp>
          <p:nvSpPr>
            <p:cNvPr name="TextBox 6" id="6"/>
            <p:cNvSpPr txBox="true"/>
            <p:nvPr/>
          </p:nvSpPr>
          <p:spPr>
            <a:xfrm rot="0">
              <a:off x="0" y="-57150"/>
              <a:ext cx="3654086" cy="610820"/>
            </a:xfrm>
            <a:prstGeom prst="rect">
              <a:avLst/>
            </a:prstGeom>
          </p:spPr>
          <p:txBody>
            <a:bodyPr anchor="t" rtlCol="false" tIns="0" lIns="0" bIns="0" rIns="0">
              <a:spAutoFit/>
            </a:bodyPr>
            <a:lstStyle/>
            <a:p>
              <a:pPr algn="ctr">
                <a:lnSpc>
                  <a:spcPts val="3887"/>
                </a:lnSpc>
                <a:spcBef>
                  <a:spcPct val="0"/>
                </a:spcBef>
              </a:pPr>
              <a:r>
                <a:rPr lang="en-US" b="true" sz="2776">
                  <a:solidFill>
                    <a:srgbClr val="2E2E2E"/>
                  </a:solidFill>
                  <a:latin typeface="Poppins Bold"/>
                  <a:ea typeface="Poppins Bold"/>
                  <a:cs typeface="Poppins Bold"/>
                  <a:sym typeface="Poppins Bold"/>
                </a:rPr>
                <a:t>CYBER</a:t>
              </a:r>
              <a:r>
                <a:rPr lang="en-US" b="true" sz="2776">
                  <a:solidFill>
                    <a:srgbClr val="434343"/>
                  </a:solidFill>
                  <a:latin typeface="Poppins Bold"/>
                  <a:ea typeface="Poppins Bold"/>
                  <a:cs typeface="Poppins Bold"/>
                  <a:sym typeface="Poppins Bold"/>
                </a:rPr>
                <a:t> </a:t>
              </a:r>
              <a:r>
                <a:rPr lang="en-US" b="true" sz="2776">
                  <a:solidFill>
                    <a:srgbClr val="FFFEFE"/>
                  </a:solidFill>
                  <a:latin typeface="Poppins Bold"/>
                  <a:ea typeface="Poppins Bold"/>
                  <a:cs typeface="Poppins Bold"/>
                  <a:sym typeface="Poppins Bold"/>
                </a:rPr>
                <a:t>HACK</a:t>
              </a:r>
            </a:p>
          </p:txBody>
        </p:sp>
      </p:grpSp>
      <p:grpSp>
        <p:nvGrpSpPr>
          <p:cNvPr name="Group 7" id="7"/>
          <p:cNvGrpSpPr/>
          <p:nvPr/>
        </p:nvGrpSpPr>
        <p:grpSpPr>
          <a:xfrm rot="0">
            <a:off x="-420103" y="0"/>
            <a:ext cx="12992100" cy="1151968"/>
            <a:chOff x="0" y="0"/>
            <a:chExt cx="3421788" cy="303399"/>
          </a:xfrm>
        </p:grpSpPr>
        <p:sp>
          <p:nvSpPr>
            <p:cNvPr name="Freeform 8" id="8"/>
            <p:cNvSpPr/>
            <p:nvPr/>
          </p:nvSpPr>
          <p:spPr>
            <a:xfrm flipH="false" flipV="false" rot="0">
              <a:off x="0" y="0"/>
              <a:ext cx="3421788" cy="303399"/>
            </a:xfrm>
            <a:custGeom>
              <a:avLst/>
              <a:gdLst/>
              <a:ahLst/>
              <a:cxnLst/>
              <a:rect r="r" b="b" t="t" l="l"/>
              <a:pathLst>
                <a:path h="303399" w="3421788">
                  <a:moveTo>
                    <a:pt x="3218588" y="0"/>
                  </a:moveTo>
                  <a:lnTo>
                    <a:pt x="0" y="0"/>
                  </a:lnTo>
                  <a:lnTo>
                    <a:pt x="0" y="303399"/>
                  </a:lnTo>
                  <a:lnTo>
                    <a:pt x="3218588" y="303399"/>
                  </a:lnTo>
                  <a:lnTo>
                    <a:pt x="3421788" y="151699"/>
                  </a:lnTo>
                  <a:lnTo>
                    <a:pt x="3218588" y="0"/>
                  </a:lnTo>
                  <a:close/>
                </a:path>
              </a:pathLst>
            </a:custGeom>
            <a:gradFill rotWithShape="true">
              <a:gsLst>
                <a:gs pos="0">
                  <a:srgbClr val="FA4D4D">
                    <a:alpha val="100000"/>
                  </a:srgbClr>
                </a:gs>
                <a:gs pos="100000">
                  <a:srgbClr val="FF914D">
                    <a:alpha val="100000"/>
                  </a:srgbClr>
                </a:gs>
              </a:gsLst>
              <a:lin ang="2700000"/>
            </a:gradFill>
          </p:spPr>
        </p:sp>
        <p:sp>
          <p:nvSpPr>
            <p:cNvPr name="TextBox 9" id="9"/>
            <p:cNvSpPr txBox="true"/>
            <p:nvPr/>
          </p:nvSpPr>
          <p:spPr>
            <a:xfrm>
              <a:off x="0" y="-38100"/>
              <a:ext cx="3307488" cy="341499"/>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570305" y="1819470"/>
            <a:ext cx="1992430" cy="1808139"/>
            <a:chOff x="0" y="0"/>
            <a:chExt cx="639228" cy="580102"/>
          </a:xfrm>
        </p:grpSpPr>
        <p:sp>
          <p:nvSpPr>
            <p:cNvPr name="Freeform 11" id="11"/>
            <p:cNvSpPr/>
            <p:nvPr/>
          </p:nvSpPr>
          <p:spPr>
            <a:xfrm flipH="false" flipV="false" rot="0">
              <a:off x="0" y="0"/>
              <a:ext cx="639228" cy="580102"/>
            </a:xfrm>
            <a:custGeom>
              <a:avLst/>
              <a:gdLst/>
              <a:ahLst/>
              <a:cxnLst/>
              <a:rect r="r" b="b" t="t" l="l"/>
              <a:pathLst>
                <a:path h="580102" w="639228">
                  <a:moveTo>
                    <a:pt x="198169" y="0"/>
                  </a:moveTo>
                  <a:lnTo>
                    <a:pt x="441059" y="0"/>
                  </a:lnTo>
                  <a:cubicBezTo>
                    <a:pt x="550504" y="0"/>
                    <a:pt x="639228" y="88723"/>
                    <a:pt x="639228" y="198169"/>
                  </a:cubicBezTo>
                  <a:lnTo>
                    <a:pt x="639228" y="381933"/>
                  </a:lnTo>
                  <a:cubicBezTo>
                    <a:pt x="639228" y="491379"/>
                    <a:pt x="550504" y="580102"/>
                    <a:pt x="441059" y="580102"/>
                  </a:cubicBezTo>
                  <a:lnTo>
                    <a:pt x="198169" y="580102"/>
                  </a:lnTo>
                  <a:cubicBezTo>
                    <a:pt x="88723" y="580102"/>
                    <a:pt x="0" y="491379"/>
                    <a:pt x="0" y="381933"/>
                  </a:cubicBezTo>
                  <a:lnTo>
                    <a:pt x="0" y="198169"/>
                  </a:lnTo>
                  <a:cubicBezTo>
                    <a:pt x="0" y="88723"/>
                    <a:pt x="88723" y="0"/>
                    <a:pt x="198169" y="0"/>
                  </a:cubicBezTo>
                  <a:close/>
                </a:path>
              </a:pathLst>
            </a:custGeom>
            <a:solidFill>
              <a:srgbClr val="FFFFFE"/>
            </a:solidFill>
            <a:ln w="57150" cap="rnd">
              <a:gradFill>
                <a:gsLst>
                  <a:gs pos="0">
                    <a:srgbClr val="FA4D4D">
                      <a:alpha val="100000"/>
                    </a:srgbClr>
                  </a:gs>
                  <a:gs pos="100000">
                    <a:srgbClr val="FF914D">
                      <a:alpha val="100000"/>
                    </a:srgbClr>
                  </a:gs>
                </a:gsLst>
                <a:lin ang="0"/>
              </a:gradFill>
              <a:prstDash val="solid"/>
              <a:round/>
            </a:ln>
          </p:spPr>
        </p:sp>
        <p:sp>
          <p:nvSpPr>
            <p:cNvPr name="TextBox 12" id="12"/>
            <p:cNvSpPr txBox="true"/>
            <p:nvPr/>
          </p:nvSpPr>
          <p:spPr>
            <a:xfrm>
              <a:off x="0" y="-38100"/>
              <a:ext cx="639228" cy="618202"/>
            </a:xfrm>
            <a:prstGeom prst="rect">
              <a:avLst/>
            </a:prstGeom>
          </p:spPr>
          <p:txBody>
            <a:bodyPr anchor="ctr" rtlCol="false" tIns="41703" lIns="41703" bIns="41703" rIns="41703"/>
            <a:lstStyle/>
            <a:p>
              <a:pPr algn="ctr">
                <a:lnSpc>
                  <a:spcPts val="2660"/>
                </a:lnSpc>
              </a:pPr>
            </a:p>
          </p:txBody>
        </p:sp>
      </p:grpSp>
      <p:sp>
        <p:nvSpPr>
          <p:cNvPr name="Freeform 13" id="13"/>
          <p:cNvSpPr/>
          <p:nvPr/>
        </p:nvSpPr>
        <p:spPr>
          <a:xfrm flipH="false" flipV="false" rot="0">
            <a:off x="927108" y="2123658"/>
            <a:ext cx="1338197" cy="1257221"/>
          </a:xfrm>
          <a:custGeom>
            <a:avLst/>
            <a:gdLst/>
            <a:ahLst/>
            <a:cxnLst/>
            <a:rect r="r" b="b" t="t" l="l"/>
            <a:pathLst>
              <a:path h="1257221" w="1338197">
                <a:moveTo>
                  <a:pt x="0" y="0"/>
                </a:moveTo>
                <a:lnTo>
                  <a:pt x="1338197" y="0"/>
                </a:lnTo>
                <a:lnTo>
                  <a:pt x="1338197" y="1257220"/>
                </a:lnTo>
                <a:lnTo>
                  <a:pt x="0" y="1257220"/>
                </a:lnTo>
                <a:lnTo>
                  <a:pt x="0" y="0"/>
                </a:lnTo>
                <a:close/>
              </a:path>
            </a:pathLst>
          </a:custGeom>
          <a:blipFill>
            <a:blip r:embed="rId2"/>
            <a:stretch>
              <a:fillRect l="-3438" t="0" r="-2121" b="0"/>
            </a:stretch>
          </a:blipFill>
          <a:ln cap="sq">
            <a:noFill/>
            <a:prstDash val="solid"/>
            <a:miter/>
          </a:ln>
        </p:spPr>
      </p:sp>
      <p:grpSp>
        <p:nvGrpSpPr>
          <p:cNvPr name="Group 14" id="14"/>
          <p:cNvGrpSpPr/>
          <p:nvPr/>
        </p:nvGrpSpPr>
        <p:grpSpPr>
          <a:xfrm rot="0">
            <a:off x="596073" y="4685685"/>
            <a:ext cx="1966663" cy="1711985"/>
            <a:chOff x="0" y="0"/>
            <a:chExt cx="2622217" cy="2282647"/>
          </a:xfrm>
        </p:grpSpPr>
        <p:grpSp>
          <p:nvGrpSpPr>
            <p:cNvPr name="Group 15" id="15"/>
            <p:cNvGrpSpPr/>
            <p:nvPr/>
          </p:nvGrpSpPr>
          <p:grpSpPr>
            <a:xfrm rot="0">
              <a:off x="0" y="0"/>
              <a:ext cx="2622217" cy="2282647"/>
              <a:chOff x="0" y="0"/>
              <a:chExt cx="638682" cy="555975"/>
            </a:xfrm>
          </p:grpSpPr>
          <p:sp>
            <p:nvSpPr>
              <p:cNvPr name="Freeform 16" id="16"/>
              <p:cNvSpPr/>
              <p:nvPr/>
            </p:nvSpPr>
            <p:spPr>
              <a:xfrm flipH="false" flipV="false" rot="0">
                <a:off x="0" y="0"/>
                <a:ext cx="638682" cy="555975"/>
              </a:xfrm>
              <a:custGeom>
                <a:avLst/>
                <a:gdLst/>
                <a:ahLst/>
                <a:cxnLst/>
                <a:rect r="r" b="b" t="t" l="l"/>
                <a:pathLst>
                  <a:path h="555975" w="638682">
                    <a:moveTo>
                      <a:pt x="162820" y="0"/>
                    </a:moveTo>
                    <a:lnTo>
                      <a:pt x="475862" y="0"/>
                    </a:lnTo>
                    <a:cubicBezTo>
                      <a:pt x="519045" y="0"/>
                      <a:pt x="560459" y="17154"/>
                      <a:pt x="590994" y="47689"/>
                    </a:cubicBezTo>
                    <a:cubicBezTo>
                      <a:pt x="621528" y="78224"/>
                      <a:pt x="638682" y="119637"/>
                      <a:pt x="638682" y="162820"/>
                    </a:cubicBezTo>
                    <a:lnTo>
                      <a:pt x="638682" y="393155"/>
                    </a:lnTo>
                    <a:cubicBezTo>
                      <a:pt x="638682" y="483078"/>
                      <a:pt x="565785" y="555975"/>
                      <a:pt x="475862" y="555975"/>
                    </a:cubicBezTo>
                    <a:lnTo>
                      <a:pt x="162820" y="555975"/>
                    </a:lnTo>
                    <a:cubicBezTo>
                      <a:pt x="119637" y="555975"/>
                      <a:pt x="78224" y="538821"/>
                      <a:pt x="47689" y="508286"/>
                    </a:cubicBezTo>
                    <a:cubicBezTo>
                      <a:pt x="17154" y="477751"/>
                      <a:pt x="0" y="436337"/>
                      <a:pt x="0" y="393155"/>
                    </a:cubicBezTo>
                    <a:lnTo>
                      <a:pt x="0" y="162820"/>
                    </a:lnTo>
                    <a:cubicBezTo>
                      <a:pt x="0" y="119637"/>
                      <a:pt x="17154" y="78224"/>
                      <a:pt x="47689" y="47689"/>
                    </a:cubicBezTo>
                    <a:cubicBezTo>
                      <a:pt x="78224" y="17154"/>
                      <a:pt x="119637" y="0"/>
                      <a:pt x="162820" y="0"/>
                    </a:cubicBezTo>
                    <a:close/>
                  </a:path>
                </a:pathLst>
              </a:custGeom>
              <a:solidFill>
                <a:srgbClr val="FFFFFF"/>
              </a:solidFill>
              <a:ln w="57150" cap="rnd">
                <a:gradFill>
                  <a:gsLst>
                    <a:gs pos="0">
                      <a:srgbClr val="FA4D4D">
                        <a:alpha val="100000"/>
                      </a:srgbClr>
                    </a:gs>
                    <a:gs pos="100000">
                      <a:srgbClr val="FF914D">
                        <a:alpha val="100000"/>
                      </a:srgbClr>
                    </a:gs>
                  </a:gsLst>
                  <a:lin ang="0"/>
                </a:gradFill>
                <a:prstDash val="solid"/>
                <a:round/>
              </a:ln>
            </p:spPr>
          </p:sp>
          <p:sp>
            <p:nvSpPr>
              <p:cNvPr name="TextBox 17" id="17"/>
              <p:cNvSpPr txBox="true"/>
              <p:nvPr/>
            </p:nvSpPr>
            <p:spPr>
              <a:xfrm>
                <a:off x="0" y="-38100"/>
                <a:ext cx="638682" cy="594075"/>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390157" y="557485"/>
              <a:ext cx="1942770" cy="1247970"/>
            </a:xfrm>
            <a:custGeom>
              <a:avLst/>
              <a:gdLst/>
              <a:ahLst/>
              <a:cxnLst/>
              <a:rect r="r" b="b" t="t" l="l"/>
              <a:pathLst>
                <a:path h="1247970" w="1942770">
                  <a:moveTo>
                    <a:pt x="0" y="0"/>
                  </a:moveTo>
                  <a:lnTo>
                    <a:pt x="1942770" y="0"/>
                  </a:lnTo>
                  <a:lnTo>
                    <a:pt x="1942770" y="1247970"/>
                  </a:lnTo>
                  <a:lnTo>
                    <a:pt x="0" y="1247970"/>
                  </a:lnTo>
                  <a:lnTo>
                    <a:pt x="0" y="0"/>
                  </a:lnTo>
                  <a:close/>
                </a:path>
              </a:pathLst>
            </a:custGeom>
            <a:blipFill>
              <a:blip r:embed="rId3"/>
              <a:stretch>
                <a:fillRect l="-3530" t="0" r="-3530" b="0"/>
              </a:stretch>
            </a:blipFill>
            <a:ln cap="sq">
              <a:noFill/>
              <a:prstDash val="solid"/>
              <a:miter/>
            </a:ln>
          </p:spPr>
        </p:sp>
      </p:grpSp>
      <p:grpSp>
        <p:nvGrpSpPr>
          <p:cNvPr name="Group 19" id="19"/>
          <p:cNvGrpSpPr/>
          <p:nvPr/>
        </p:nvGrpSpPr>
        <p:grpSpPr>
          <a:xfrm rot="0">
            <a:off x="596073" y="7551396"/>
            <a:ext cx="1966663" cy="1706904"/>
            <a:chOff x="0" y="0"/>
            <a:chExt cx="2622217" cy="2275872"/>
          </a:xfrm>
        </p:grpSpPr>
        <p:grpSp>
          <p:nvGrpSpPr>
            <p:cNvPr name="Group 20" id="20"/>
            <p:cNvGrpSpPr/>
            <p:nvPr/>
          </p:nvGrpSpPr>
          <p:grpSpPr>
            <a:xfrm rot="0">
              <a:off x="0" y="0"/>
              <a:ext cx="2622217" cy="2275872"/>
              <a:chOff x="0" y="0"/>
              <a:chExt cx="668507" cy="580210"/>
            </a:xfrm>
          </p:grpSpPr>
          <p:sp>
            <p:nvSpPr>
              <p:cNvPr name="Freeform 21" id="21"/>
              <p:cNvSpPr/>
              <p:nvPr/>
            </p:nvSpPr>
            <p:spPr>
              <a:xfrm flipH="false" flipV="false" rot="0">
                <a:off x="0" y="0"/>
                <a:ext cx="668506" cy="580209"/>
              </a:xfrm>
              <a:custGeom>
                <a:avLst/>
                <a:gdLst/>
                <a:ahLst/>
                <a:cxnLst/>
                <a:rect r="r" b="b" t="t" l="l"/>
                <a:pathLst>
                  <a:path h="580209" w="668506">
                    <a:moveTo>
                      <a:pt x="155556" y="0"/>
                    </a:moveTo>
                    <a:lnTo>
                      <a:pt x="512950" y="0"/>
                    </a:lnTo>
                    <a:cubicBezTo>
                      <a:pt x="554206" y="0"/>
                      <a:pt x="593773" y="16389"/>
                      <a:pt x="622945" y="45561"/>
                    </a:cubicBezTo>
                    <a:cubicBezTo>
                      <a:pt x="652118" y="74734"/>
                      <a:pt x="668506" y="114300"/>
                      <a:pt x="668506" y="155556"/>
                    </a:cubicBezTo>
                    <a:lnTo>
                      <a:pt x="668506" y="424653"/>
                    </a:lnTo>
                    <a:cubicBezTo>
                      <a:pt x="668506" y="465909"/>
                      <a:pt x="652118" y="505476"/>
                      <a:pt x="622945" y="534648"/>
                    </a:cubicBezTo>
                    <a:cubicBezTo>
                      <a:pt x="593773" y="563821"/>
                      <a:pt x="554206" y="580209"/>
                      <a:pt x="512950" y="580209"/>
                    </a:cubicBezTo>
                    <a:lnTo>
                      <a:pt x="155556" y="580209"/>
                    </a:lnTo>
                    <a:cubicBezTo>
                      <a:pt x="114300" y="580209"/>
                      <a:pt x="74734" y="563821"/>
                      <a:pt x="45561" y="534648"/>
                    </a:cubicBezTo>
                    <a:cubicBezTo>
                      <a:pt x="16389" y="505476"/>
                      <a:pt x="0" y="465909"/>
                      <a:pt x="0" y="424653"/>
                    </a:cubicBezTo>
                    <a:lnTo>
                      <a:pt x="0" y="155556"/>
                    </a:lnTo>
                    <a:cubicBezTo>
                      <a:pt x="0" y="114300"/>
                      <a:pt x="16389" y="74734"/>
                      <a:pt x="45561" y="45561"/>
                    </a:cubicBezTo>
                    <a:cubicBezTo>
                      <a:pt x="74734" y="16389"/>
                      <a:pt x="114300" y="0"/>
                      <a:pt x="155556" y="0"/>
                    </a:cubicBezTo>
                    <a:close/>
                  </a:path>
                </a:pathLst>
              </a:custGeom>
              <a:solidFill>
                <a:srgbClr val="FFFFFF"/>
              </a:solidFill>
              <a:ln w="57150" cap="rnd">
                <a:gradFill>
                  <a:gsLst>
                    <a:gs pos="0">
                      <a:srgbClr val="FA4D4D">
                        <a:alpha val="100000"/>
                      </a:srgbClr>
                    </a:gs>
                    <a:gs pos="100000">
                      <a:srgbClr val="FF914D">
                        <a:alpha val="100000"/>
                      </a:srgbClr>
                    </a:gs>
                  </a:gsLst>
                  <a:lin ang="0"/>
                </a:gradFill>
                <a:prstDash val="solid"/>
                <a:round/>
              </a:ln>
            </p:spPr>
          </p:sp>
          <p:sp>
            <p:nvSpPr>
              <p:cNvPr name="TextBox 22" id="22"/>
              <p:cNvSpPr txBox="true"/>
              <p:nvPr/>
            </p:nvSpPr>
            <p:spPr>
              <a:xfrm>
                <a:off x="0" y="-38100"/>
                <a:ext cx="668507" cy="618310"/>
              </a:xfrm>
              <a:prstGeom prst="rect">
                <a:avLst/>
              </a:prstGeom>
            </p:spPr>
            <p:txBody>
              <a:bodyPr anchor="ctr" rtlCol="false" tIns="50800" lIns="50800" bIns="50800" rIns="50800"/>
              <a:lstStyle/>
              <a:p>
                <a:pPr algn="ctr">
                  <a:lnSpc>
                    <a:spcPts val="2659"/>
                  </a:lnSpc>
                </a:pPr>
              </a:p>
            </p:txBody>
          </p:sp>
        </p:grpSp>
        <p:sp>
          <p:nvSpPr>
            <p:cNvPr name="Freeform 23" id="23"/>
            <p:cNvSpPr/>
            <p:nvPr/>
          </p:nvSpPr>
          <p:spPr>
            <a:xfrm flipH="false" flipV="false" rot="0">
              <a:off x="558836" y="267479"/>
              <a:ext cx="1496516" cy="1805280"/>
            </a:xfrm>
            <a:custGeom>
              <a:avLst/>
              <a:gdLst/>
              <a:ahLst/>
              <a:cxnLst/>
              <a:rect r="r" b="b" t="t" l="l"/>
              <a:pathLst>
                <a:path h="1805280" w="1496516">
                  <a:moveTo>
                    <a:pt x="0" y="0"/>
                  </a:moveTo>
                  <a:lnTo>
                    <a:pt x="1496516" y="0"/>
                  </a:lnTo>
                  <a:lnTo>
                    <a:pt x="1496516" y="1805280"/>
                  </a:lnTo>
                  <a:lnTo>
                    <a:pt x="0" y="1805280"/>
                  </a:lnTo>
                  <a:lnTo>
                    <a:pt x="0" y="0"/>
                  </a:lnTo>
                  <a:close/>
                </a:path>
              </a:pathLst>
            </a:custGeom>
            <a:blipFill>
              <a:blip r:embed="rId4"/>
              <a:stretch>
                <a:fillRect l="-3530" t="0" r="-3530" b="0"/>
              </a:stretch>
            </a:blipFill>
            <a:ln cap="sq">
              <a:noFill/>
              <a:prstDash val="solid"/>
              <a:miter/>
            </a:ln>
          </p:spPr>
        </p:sp>
      </p:grpSp>
      <p:grpSp>
        <p:nvGrpSpPr>
          <p:cNvPr name="Group 24" id="24"/>
          <p:cNvGrpSpPr/>
          <p:nvPr/>
        </p:nvGrpSpPr>
        <p:grpSpPr>
          <a:xfrm rot="0">
            <a:off x="7812771" y="1707650"/>
            <a:ext cx="4759226" cy="1955661"/>
            <a:chOff x="0" y="0"/>
            <a:chExt cx="1253459" cy="515071"/>
          </a:xfrm>
        </p:grpSpPr>
        <p:sp>
          <p:nvSpPr>
            <p:cNvPr name="Freeform 25" id="25"/>
            <p:cNvSpPr/>
            <p:nvPr/>
          </p:nvSpPr>
          <p:spPr>
            <a:xfrm flipH="false" flipV="false" rot="0">
              <a:off x="0" y="0"/>
              <a:ext cx="1253459" cy="515071"/>
            </a:xfrm>
            <a:custGeom>
              <a:avLst/>
              <a:gdLst/>
              <a:ahLst/>
              <a:cxnLst/>
              <a:rect r="r" b="b" t="t" l="l"/>
              <a:pathLst>
                <a:path h="515071" w="1253459">
                  <a:moveTo>
                    <a:pt x="82963" y="0"/>
                  </a:moveTo>
                  <a:lnTo>
                    <a:pt x="1170496" y="0"/>
                  </a:lnTo>
                  <a:cubicBezTo>
                    <a:pt x="1216315" y="0"/>
                    <a:pt x="1253459" y="37144"/>
                    <a:pt x="1253459" y="82963"/>
                  </a:cubicBezTo>
                  <a:lnTo>
                    <a:pt x="1253459" y="432109"/>
                  </a:lnTo>
                  <a:cubicBezTo>
                    <a:pt x="1253459" y="477928"/>
                    <a:pt x="1216315" y="515071"/>
                    <a:pt x="1170496" y="515071"/>
                  </a:cubicBezTo>
                  <a:lnTo>
                    <a:pt x="82963" y="515071"/>
                  </a:lnTo>
                  <a:cubicBezTo>
                    <a:pt x="60960" y="515071"/>
                    <a:pt x="39858" y="506330"/>
                    <a:pt x="24299" y="490772"/>
                  </a:cubicBezTo>
                  <a:cubicBezTo>
                    <a:pt x="8741" y="475213"/>
                    <a:pt x="0" y="454112"/>
                    <a:pt x="0" y="432109"/>
                  </a:cubicBezTo>
                  <a:lnTo>
                    <a:pt x="0" y="82963"/>
                  </a:lnTo>
                  <a:cubicBezTo>
                    <a:pt x="0" y="37144"/>
                    <a:pt x="37144" y="0"/>
                    <a:pt x="82963" y="0"/>
                  </a:cubicBezTo>
                  <a:close/>
                </a:path>
              </a:pathLst>
            </a:custGeom>
            <a:solidFill>
              <a:srgbClr val="FFFFFF"/>
            </a:solidFill>
            <a:ln w="57150" cap="rnd">
              <a:gradFill>
                <a:gsLst>
                  <a:gs pos="0">
                    <a:srgbClr val="FA4D4D">
                      <a:alpha val="100000"/>
                    </a:srgbClr>
                  </a:gs>
                  <a:gs pos="100000">
                    <a:srgbClr val="FF914D">
                      <a:alpha val="100000"/>
                    </a:srgbClr>
                  </a:gs>
                </a:gsLst>
                <a:lin ang="0"/>
              </a:gradFill>
              <a:prstDash val="solid"/>
              <a:round/>
            </a:ln>
          </p:spPr>
        </p:sp>
        <p:sp>
          <p:nvSpPr>
            <p:cNvPr name="TextBox 26" id="26"/>
            <p:cNvSpPr txBox="true"/>
            <p:nvPr/>
          </p:nvSpPr>
          <p:spPr>
            <a:xfrm>
              <a:off x="0" y="-38100"/>
              <a:ext cx="1253459" cy="553171"/>
            </a:xfrm>
            <a:prstGeom prst="rect">
              <a:avLst/>
            </a:prstGeom>
          </p:spPr>
          <p:txBody>
            <a:bodyPr anchor="ctr" rtlCol="false" tIns="50800" lIns="50800" bIns="50800" rIns="50800"/>
            <a:lstStyle/>
            <a:p>
              <a:pPr algn="ctr">
                <a:lnSpc>
                  <a:spcPts val="2659"/>
                </a:lnSpc>
              </a:pPr>
            </a:p>
          </p:txBody>
        </p:sp>
      </p:grpSp>
      <p:sp>
        <p:nvSpPr>
          <p:cNvPr name="Freeform 27" id="27"/>
          <p:cNvSpPr/>
          <p:nvPr/>
        </p:nvSpPr>
        <p:spPr>
          <a:xfrm flipH="false" flipV="false" rot="0">
            <a:off x="10759906" y="1782618"/>
            <a:ext cx="1514010" cy="1658204"/>
          </a:xfrm>
          <a:custGeom>
            <a:avLst/>
            <a:gdLst/>
            <a:ahLst/>
            <a:cxnLst/>
            <a:rect r="r" b="b" t="t" l="l"/>
            <a:pathLst>
              <a:path h="1658204" w="1514010">
                <a:moveTo>
                  <a:pt x="0" y="0"/>
                </a:moveTo>
                <a:lnTo>
                  <a:pt x="1514011" y="0"/>
                </a:lnTo>
                <a:lnTo>
                  <a:pt x="1514011" y="1658204"/>
                </a:lnTo>
                <a:lnTo>
                  <a:pt x="0" y="1658204"/>
                </a:lnTo>
                <a:lnTo>
                  <a:pt x="0" y="0"/>
                </a:lnTo>
                <a:close/>
              </a:path>
            </a:pathLst>
          </a:custGeom>
          <a:blipFill>
            <a:blip r:embed="rId5"/>
            <a:stretch>
              <a:fillRect l="-2946" t="0" r="-2946" b="-3682"/>
            </a:stretch>
          </a:blipFill>
        </p:spPr>
      </p:sp>
      <p:grpSp>
        <p:nvGrpSpPr>
          <p:cNvPr name="Group 28" id="28"/>
          <p:cNvGrpSpPr/>
          <p:nvPr/>
        </p:nvGrpSpPr>
        <p:grpSpPr>
          <a:xfrm rot="0">
            <a:off x="7812771" y="4739874"/>
            <a:ext cx="4565920" cy="1899061"/>
            <a:chOff x="0" y="0"/>
            <a:chExt cx="1202547" cy="500164"/>
          </a:xfrm>
        </p:grpSpPr>
        <p:sp>
          <p:nvSpPr>
            <p:cNvPr name="Freeform 29" id="29"/>
            <p:cNvSpPr/>
            <p:nvPr/>
          </p:nvSpPr>
          <p:spPr>
            <a:xfrm flipH="false" flipV="false" rot="0">
              <a:off x="0" y="0"/>
              <a:ext cx="1202547" cy="500164"/>
            </a:xfrm>
            <a:custGeom>
              <a:avLst/>
              <a:gdLst/>
              <a:ahLst/>
              <a:cxnLst/>
              <a:rect r="r" b="b" t="t" l="l"/>
              <a:pathLst>
                <a:path h="500164" w="1202547">
                  <a:moveTo>
                    <a:pt x="86475" y="0"/>
                  </a:moveTo>
                  <a:lnTo>
                    <a:pt x="1116072" y="0"/>
                  </a:lnTo>
                  <a:cubicBezTo>
                    <a:pt x="1163831" y="0"/>
                    <a:pt x="1202547" y="38716"/>
                    <a:pt x="1202547" y="86475"/>
                  </a:cubicBezTo>
                  <a:lnTo>
                    <a:pt x="1202547" y="413689"/>
                  </a:lnTo>
                  <a:cubicBezTo>
                    <a:pt x="1202547" y="436624"/>
                    <a:pt x="1193436" y="458619"/>
                    <a:pt x="1177219" y="474836"/>
                  </a:cubicBezTo>
                  <a:cubicBezTo>
                    <a:pt x="1161002" y="491053"/>
                    <a:pt x="1139007" y="500164"/>
                    <a:pt x="1116072" y="500164"/>
                  </a:cubicBezTo>
                  <a:lnTo>
                    <a:pt x="86475" y="500164"/>
                  </a:lnTo>
                  <a:cubicBezTo>
                    <a:pt x="38716" y="500164"/>
                    <a:pt x="0" y="461448"/>
                    <a:pt x="0" y="413689"/>
                  </a:cubicBezTo>
                  <a:lnTo>
                    <a:pt x="0" y="86475"/>
                  </a:lnTo>
                  <a:cubicBezTo>
                    <a:pt x="0" y="38716"/>
                    <a:pt x="38716" y="0"/>
                    <a:pt x="86475" y="0"/>
                  </a:cubicBezTo>
                  <a:close/>
                </a:path>
              </a:pathLst>
            </a:custGeom>
            <a:solidFill>
              <a:srgbClr val="FFFFFF"/>
            </a:solidFill>
            <a:ln w="57150" cap="rnd">
              <a:gradFill>
                <a:gsLst>
                  <a:gs pos="0">
                    <a:srgbClr val="FA4D4D">
                      <a:alpha val="100000"/>
                    </a:srgbClr>
                  </a:gs>
                  <a:gs pos="100000">
                    <a:srgbClr val="FF914D">
                      <a:alpha val="100000"/>
                    </a:srgbClr>
                  </a:gs>
                </a:gsLst>
                <a:lin ang="0"/>
              </a:gradFill>
              <a:prstDash val="solid"/>
              <a:round/>
            </a:ln>
          </p:spPr>
        </p:sp>
        <p:sp>
          <p:nvSpPr>
            <p:cNvPr name="TextBox 30" id="30"/>
            <p:cNvSpPr txBox="true"/>
            <p:nvPr/>
          </p:nvSpPr>
          <p:spPr>
            <a:xfrm>
              <a:off x="0" y="-38100"/>
              <a:ext cx="1202547" cy="538264"/>
            </a:xfrm>
            <a:prstGeom prst="rect">
              <a:avLst/>
            </a:prstGeom>
          </p:spPr>
          <p:txBody>
            <a:bodyPr anchor="ctr" rtlCol="false" tIns="50800" lIns="50800" bIns="50800" rIns="50800"/>
            <a:lstStyle/>
            <a:p>
              <a:pPr algn="ctr">
                <a:lnSpc>
                  <a:spcPts val="2659"/>
                </a:lnSpc>
              </a:pPr>
            </a:p>
          </p:txBody>
        </p:sp>
      </p:grpSp>
      <p:sp>
        <p:nvSpPr>
          <p:cNvPr name="Freeform 31" id="31"/>
          <p:cNvSpPr/>
          <p:nvPr/>
        </p:nvSpPr>
        <p:spPr>
          <a:xfrm flipH="false" flipV="false" rot="0">
            <a:off x="8323129" y="4893796"/>
            <a:ext cx="1898556" cy="1591217"/>
          </a:xfrm>
          <a:custGeom>
            <a:avLst/>
            <a:gdLst/>
            <a:ahLst/>
            <a:cxnLst/>
            <a:rect r="r" b="b" t="t" l="l"/>
            <a:pathLst>
              <a:path h="1591217" w="1898556">
                <a:moveTo>
                  <a:pt x="0" y="0"/>
                </a:moveTo>
                <a:lnTo>
                  <a:pt x="1898556" y="0"/>
                </a:lnTo>
                <a:lnTo>
                  <a:pt x="1898556" y="1591216"/>
                </a:lnTo>
                <a:lnTo>
                  <a:pt x="0" y="1591216"/>
                </a:lnTo>
                <a:lnTo>
                  <a:pt x="0" y="0"/>
                </a:lnTo>
                <a:close/>
              </a:path>
            </a:pathLst>
          </a:custGeom>
          <a:blipFill>
            <a:blip r:embed="rId6"/>
            <a:stretch>
              <a:fillRect l="-12387" t="-29952" r="-9240" b="-15166"/>
            </a:stretch>
          </a:blipFill>
        </p:spPr>
      </p:sp>
      <p:sp>
        <p:nvSpPr>
          <p:cNvPr name="Freeform 32" id="32"/>
          <p:cNvSpPr/>
          <p:nvPr/>
        </p:nvSpPr>
        <p:spPr>
          <a:xfrm flipH="false" flipV="false" rot="0">
            <a:off x="10405591" y="4806131"/>
            <a:ext cx="1763551" cy="1763551"/>
          </a:xfrm>
          <a:custGeom>
            <a:avLst/>
            <a:gdLst/>
            <a:ahLst/>
            <a:cxnLst/>
            <a:rect r="r" b="b" t="t" l="l"/>
            <a:pathLst>
              <a:path h="1763551" w="1763551">
                <a:moveTo>
                  <a:pt x="0" y="0"/>
                </a:moveTo>
                <a:lnTo>
                  <a:pt x="1763551" y="0"/>
                </a:lnTo>
                <a:lnTo>
                  <a:pt x="1763551" y="1763551"/>
                </a:lnTo>
                <a:lnTo>
                  <a:pt x="0" y="1763551"/>
                </a:lnTo>
                <a:lnTo>
                  <a:pt x="0" y="0"/>
                </a:lnTo>
                <a:close/>
              </a:path>
            </a:pathLst>
          </a:custGeom>
          <a:blipFill>
            <a:blip r:embed="rId7"/>
            <a:stretch>
              <a:fillRect l="0" t="0" r="0" b="0"/>
            </a:stretch>
          </a:blipFill>
        </p:spPr>
      </p:sp>
      <p:grpSp>
        <p:nvGrpSpPr>
          <p:cNvPr name="Group 33" id="33"/>
          <p:cNvGrpSpPr/>
          <p:nvPr/>
        </p:nvGrpSpPr>
        <p:grpSpPr>
          <a:xfrm rot="0">
            <a:off x="9213654" y="7584968"/>
            <a:ext cx="2052368" cy="1663807"/>
            <a:chOff x="0" y="0"/>
            <a:chExt cx="715710" cy="580210"/>
          </a:xfrm>
        </p:grpSpPr>
        <p:sp>
          <p:nvSpPr>
            <p:cNvPr name="Freeform 34" id="34"/>
            <p:cNvSpPr/>
            <p:nvPr/>
          </p:nvSpPr>
          <p:spPr>
            <a:xfrm flipH="false" flipV="false" rot="0">
              <a:off x="0" y="0"/>
              <a:ext cx="715710" cy="580209"/>
            </a:xfrm>
            <a:custGeom>
              <a:avLst/>
              <a:gdLst/>
              <a:ahLst/>
              <a:cxnLst/>
              <a:rect r="r" b="b" t="t" l="l"/>
              <a:pathLst>
                <a:path h="580209" w="715710">
                  <a:moveTo>
                    <a:pt x="192382" y="0"/>
                  </a:moveTo>
                  <a:lnTo>
                    <a:pt x="523328" y="0"/>
                  </a:lnTo>
                  <a:cubicBezTo>
                    <a:pt x="574351" y="0"/>
                    <a:pt x="623284" y="20269"/>
                    <a:pt x="659363" y="56347"/>
                  </a:cubicBezTo>
                  <a:cubicBezTo>
                    <a:pt x="695441" y="92426"/>
                    <a:pt x="715710" y="141359"/>
                    <a:pt x="715710" y="192382"/>
                  </a:cubicBezTo>
                  <a:lnTo>
                    <a:pt x="715710" y="387828"/>
                  </a:lnTo>
                  <a:cubicBezTo>
                    <a:pt x="715710" y="438851"/>
                    <a:pt x="695441" y="487784"/>
                    <a:pt x="659363" y="523862"/>
                  </a:cubicBezTo>
                  <a:cubicBezTo>
                    <a:pt x="623284" y="559941"/>
                    <a:pt x="574351" y="580209"/>
                    <a:pt x="523328" y="580209"/>
                  </a:cubicBezTo>
                  <a:lnTo>
                    <a:pt x="192382" y="580209"/>
                  </a:lnTo>
                  <a:cubicBezTo>
                    <a:pt x="141359" y="580209"/>
                    <a:pt x="92426" y="559941"/>
                    <a:pt x="56347" y="523862"/>
                  </a:cubicBezTo>
                  <a:cubicBezTo>
                    <a:pt x="20269" y="487784"/>
                    <a:pt x="0" y="438851"/>
                    <a:pt x="0" y="387828"/>
                  </a:cubicBezTo>
                  <a:lnTo>
                    <a:pt x="0" y="192382"/>
                  </a:lnTo>
                  <a:cubicBezTo>
                    <a:pt x="0" y="141359"/>
                    <a:pt x="20269" y="92426"/>
                    <a:pt x="56347" y="56347"/>
                  </a:cubicBezTo>
                  <a:cubicBezTo>
                    <a:pt x="92426" y="20269"/>
                    <a:pt x="141359" y="0"/>
                    <a:pt x="192382" y="0"/>
                  </a:cubicBezTo>
                  <a:close/>
                </a:path>
              </a:pathLst>
            </a:custGeom>
            <a:solidFill>
              <a:srgbClr val="FFFFFF"/>
            </a:solidFill>
            <a:ln w="57150" cap="rnd">
              <a:gradFill>
                <a:gsLst>
                  <a:gs pos="0">
                    <a:srgbClr val="FA4D4D">
                      <a:alpha val="100000"/>
                    </a:srgbClr>
                  </a:gs>
                  <a:gs pos="100000">
                    <a:srgbClr val="FF914D">
                      <a:alpha val="100000"/>
                    </a:srgbClr>
                  </a:gs>
                </a:gsLst>
                <a:lin ang="0"/>
              </a:gradFill>
              <a:prstDash val="solid"/>
              <a:round/>
            </a:ln>
          </p:spPr>
        </p:sp>
        <p:sp>
          <p:nvSpPr>
            <p:cNvPr name="TextBox 35" id="35"/>
            <p:cNvSpPr txBox="true"/>
            <p:nvPr/>
          </p:nvSpPr>
          <p:spPr>
            <a:xfrm>
              <a:off x="0" y="-38100"/>
              <a:ext cx="715710" cy="618310"/>
            </a:xfrm>
            <a:prstGeom prst="rect">
              <a:avLst/>
            </a:prstGeom>
          </p:spPr>
          <p:txBody>
            <a:bodyPr anchor="ctr" rtlCol="false" tIns="38367" lIns="38367" bIns="38367" rIns="38367"/>
            <a:lstStyle/>
            <a:p>
              <a:pPr algn="ctr">
                <a:lnSpc>
                  <a:spcPts val="2659"/>
                </a:lnSpc>
              </a:pPr>
            </a:p>
          </p:txBody>
        </p:sp>
      </p:grpSp>
      <p:sp>
        <p:nvSpPr>
          <p:cNvPr name="Freeform 36" id="36"/>
          <p:cNvSpPr/>
          <p:nvPr/>
        </p:nvSpPr>
        <p:spPr>
          <a:xfrm flipH="false" flipV="false" rot="0">
            <a:off x="9537498" y="7890116"/>
            <a:ext cx="1404681" cy="1053511"/>
          </a:xfrm>
          <a:custGeom>
            <a:avLst/>
            <a:gdLst/>
            <a:ahLst/>
            <a:cxnLst/>
            <a:rect r="r" b="b" t="t" l="l"/>
            <a:pathLst>
              <a:path h="1053511" w="1404681">
                <a:moveTo>
                  <a:pt x="0" y="0"/>
                </a:moveTo>
                <a:lnTo>
                  <a:pt x="1404681" y="0"/>
                </a:lnTo>
                <a:lnTo>
                  <a:pt x="1404681" y="1053511"/>
                </a:lnTo>
                <a:lnTo>
                  <a:pt x="0" y="1053511"/>
                </a:lnTo>
                <a:lnTo>
                  <a:pt x="0" y="0"/>
                </a:lnTo>
                <a:close/>
              </a:path>
            </a:pathLst>
          </a:custGeom>
          <a:blipFill>
            <a:blip r:embed="rId8"/>
            <a:stretch>
              <a:fillRect l="0" t="0" r="0" b="0"/>
            </a:stretch>
          </a:blipFill>
        </p:spPr>
      </p:sp>
      <p:sp>
        <p:nvSpPr>
          <p:cNvPr name="Freeform 37" id="37"/>
          <p:cNvSpPr/>
          <p:nvPr/>
        </p:nvSpPr>
        <p:spPr>
          <a:xfrm flipH="false" flipV="false" rot="0">
            <a:off x="8032379" y="1971893"/>
            <a:ext cx="2480057" cy="1339231"/>
          </a:xfrm>
          <a:custGeom>
            <a:avLst/>
            <a:gdLst/>
            <a:ahLst/>
            <a:cxnLst/>
            <a:rect r="r" b="b" t="t" l="l"/>
            <a:pathLst>
              <a:path h="1339231" w="2480057">
                <a:moveTo>
                  <a:pt x="0" y="0"/>
                </a:moveTo>
                <a:lnTo>
                  <a:pt x="2480056" y="0"/>
                </a:lnTo>
                <a:lnTo>
                  <a:pt x="2480056" y="1339231"/>
                </a:lnTo>
                <a:lnTo>
                  <a:pt x="0" y="1339231"/>
                </a:lnTo>
                <a:lnTo>
                  <a:pt x="0" y="0"/>
                </a:lnTo>
                <a:close/>
              </a:path>
            </a:pathLst>
          </a:custGeom>
          <a:blipFill>
            <a:blip r:embed="rId9"/>
            <a:stretch>
              <a:fillRect l="0" t="0" r="0" b="0"/>
            </a:stretch>
          </a:blipFill>
        </p:spPr>
      </p:sp>
      <p:sp>
        <p:nvSpPr>
          <p:cNvPr name="TextBox 38" id="38"/>
          <p:cNvSpPr txBox="true"/>
          <p:nvPr/>
        </p:nvSpPr>
        <p:spPr>
          <a:xfrm rot="0">
            <a:off x="596073" y="176217"/>
            <a:ext cx="10464422" cy="713810"/>
          </a:xfrm>
          <a:prstGeom prst="rect">
            <a:avLst/>
          </a:prstGeom>
        </p:spPr>
        <p:txBody>
          <a:bodyPr anchor="t" rtlCol="false" tIns="0" lIns="0" bIns="0" rIns="0">
            <a:spAutoFit/>
          </a:bodyPr>
          <a:lstStyle/>
          <a:p>
            <a:pPr algn="l">
              <a:lnSpc>
                <a:spcPts val="5806"/>
              </a:lnSpc>
            </a:pPr>
            <a:r>
              <a:rPr lang="en-US" b="true" sz="4147" spc="-103">
                <a:solidFill>
                  <a:srgbClr val="FFFEFE"/>
                </a:solidFill>
                <a:latin typeface="Poppins Bold"/>
                <a:ea typeface="Poppins Bold"/>
                <a:cs typeface="Poppins Bold"/>
                <a:sym typeface="Poppins Bold"/>
              </a:rPr>
              <a:t> Technical Implementation &amp; Workflow </a:t>
            </a:r>
          </a:p>
        </p:txBody>
      </p:sp>
      <p:sp>
        <p:nvSpPr>
          <p:cNvPr name="TextBox 39" id="39"/>
          <p:cNvSpPr txBox="true"/>
          <p:nvPr/>
        </p:nvSpPr>
        <p:spPr>
          <a:xfrm rot="0">
            <a:off x="3109470" y="2066508"/>
            <a:ext cx="3976492" cy="1342390"/>
          </a:xfrm>
          <a:prstGeom prst="rect">
            <a:avLst/>
          </a:prstGeom>
        </p:spPr>
        <p:txBody>
          <a:bodyPr anchor="t" rtlCol="false" tIns="0" lIns="0" bIns="0" rIns="0">
            <a:spAutoFit/>
          </a:bodyPr>
          <a:lstStyle/>
          <a:p>
            <a:pPr algn="l">
              <a:lnSpc>
                <a:spcPts val="2659"/>
              </a:lnSpc>
            </a:pPr>
            <a:r>
              <a:rPr lang="en-US" sz="1899" spc="47">
                <a:solidFill>
                  <a:srgbClr val="000000"/>
                </a:solidFill>
                <a:latin typeface="Poppins"/>
                <a:ea typeface="Poppins"/>
                <a:cs typeface="Poppins"/>
                <a:sym typeface="Poppins"/>
              </a:rPr>
              <a:t>Builds an interactive user interface and admin </a:t>
            </a:r>
          </a:p>
          <a:p>
            <a:pPr algn="l">
              <a:lnSpc>
                <a:spcPts val="2659"/>
              </a:lnSpc>
              <a:spcBef>
                <a:spcPct val="0"/>
              </a:spcBef>
            </a:pPr>
            <a:r>
              <a:rPr lang="en-US" sz="1899" spc="47">
                <a:solidFill>
                  <a:srgbClr val="000000"/>
                </a:solidFill>
                <a:latin typeface="Poppins"/>
                <a:ea typeface="Poppins"/>
                <a:cs typeface="Poppins"/>
                <a:sym typeface="Poppins"/>
              </a:rPr>
              <a:t>dashboard for seamless navigation.</a:t>
            </a:r>
          </a:p>
        </p:txBody>
      </p:sp>
      <p:sp>
        <p:nvSpPr>
          <p:cNvPr name="TextBox 40" id="40"/>
          <p:cNvSpPr txBox="true"/>
          <p:nvPr/>
        </p:nvSpPr>
        <p:spPr>
          <a:xfrm rot="0">
            <a:off x="3109470" y="5204557"/>
            <a:ext cx="3976492" cy="1009015"/>
          </a:xfrm>
          <a:prstGeom prst="rect">
            <a:avLst/>
          </a:prstGeom>
        </p:spPr>
        <p:txBody>
          <a:bodyPr anchor="t" rtlCol="false" tIns="0" lIns="0" bIns="0" rIns="0">
            <a:spAutoFit/>
          </a:bodyPr>
          <a:lstStyle/>
          <a:p>
            <a:pPr algn="l">
              <a:lnSpc>
                <a:spcPts val="2659"/>
              </a:lnSpc>
              <a:spcBef>
                <a:spcPct val="0"/>
              </a:spcBef>
            </a:pPr>
            <a:r>
              <a:rPr lang="en-US" sz="1899" spc="47">
                <a:solidFill>
                  <a:srgbClr val="000000"/>
                </a:solidFill>
                <a:latin typeface="Poppins"/>
                <a:ea typeface="Poppins"/>
                <a:cs typeface="Poppins"/>
                <a:sym typeface="Poppins"/>
              </a:rPr>
              <a:t>Ensures a clean and responsive design across devices.</a:t>
            </a:r>
          </a:p>
        </p:txBody>
      </p:sp>
      <p:sp>
        <p:nvSpPr>
          <p:cNvPr name="TextBox 41" id="41"/>
          <p:cNvSpPr txBox="true"/>
          <p:nvPr/>
        </p:nvSpPr>
        <p:spPr>
          <a:xfrm rot="0">
            <a:off x="3191385" y="7901040"/>
            <a:ext cx="3976492" cy="1009015"/>
          </a:xfrm>
          <a:prstGeom prst="rect">
            <a:avLst/>
          </a:prstGeom>
        </p:spPr>
        <p:txBody>
          <a:bodyPr anchor="t" rtlCol="false" tIns="0" lIns="0" bIns="0" rIns="0">
            <a:spAutoFit/>
          </a:bodyPr>
          <a:lstStyle/>
          <a:p>
            <a:pPr algn="l">
              <a:lnSpc>
                <a:spcPts val="2659"/>
              </a:lnSpc>
              <a:spcBef>
                <a:spcPct val="0"/>
              </a:spcBef>
            </a:pPr>
            <a:r>
              <a:rPr lang="en-US" sz="1899" spc="47">
                <a:solidFill>
                  <a:srgbClr val="000000"/>
                </a:solidFill>
                <a:latin typeface="Poppins"/>
                <a:ea typeface="Poppins"/>
                <a:cs typeface="Poppins"/>
                <a:sym typeface="Poppins"/>
              </a:rPr>
              <a:t>Handles API requests, including fraud detection logic and user management.</a:t>
            </a:r>
          </a:p>
        </p:txBody>
      </p:sp>
      <p:sp>
        <p:nvSpPr>
          <p:cNvPr name="TextBox 42" id="42"/>
          <p:cNvSpPr txBox="true"/>
          <p:nvPr/>
        </p:nvSpPr>
        <p:spPr>
          <a:xfrm rot="0">
            <a:off x="13200647" y="1879031"/>
            <a:ext cx="3976492" cy="2009743"/>
          </a:xfrm>
          <a:prstGeom prst="rect">
            <a:avLst/>
          </a:prstGeom>
        </p:spPr>
        <p:txBody>
          <a:bodyPr anchor="t" rtlCol="false" tIns="0" lIns="0" bIns="0" rIns="0">
            <a:spAutoFit/>
          </a:bodyPr>
          <a:lstStyle/>
          <a:p>
            <a:pPr algn="l">
              <a:lnSpc>
                <a:spcPts val="2626"/>
              </a:lnSpc>
              <a:spcBef>
                <a:spcPct val="0"/>
              </a:spcBef>
            </a:pPr>
            <a:r>
              <a:rPr lang="en-US" sz="1876" spc="46">
                <a:solidFill>
                  <a:srgbClr val="000000"/>
                </a:solidFill>
                <a:latin typeface="Poppins"/>
                <a:ea typeface="Poppins"/>
                <a:cs typeface="Poppins"/>
                <a:sym typeface="Poppins"/>
              </a:rPr>
              <a:t>TensorFlow and Scikit-learn work together to train models that detect fraudulent transactions by analyzing patterns like location, amount, and timing.</a:t>
            </a:r>
          </a:p>
        </p:txBody>
      </p:sp>
      <p:sp>
        <p:nvSpPr>
          <p:cNvPr name="TextBox 43" id="43"/>
          <p:cNvSpPr txBox="true"/>
          <p:nvPr/>
        </p:nvSpPr>
        <p:spPr>
          <a:xfrm rot="0">
            <a:off x="13200647" y="4900831"/>
            <a:ext cx="3976492" cy="1675765"/>
          </a:xfrm>
          <a:prstGeom prst="rect">
            <a:avLst/>
          </a:prstGeom>
        </p:spPr>
        <p:txBody>
          <a:bodyPr anchor="t" rtlCol="false" tIns="0" lIns="0" bIns="0" rIns="0">
            <a:spAutoFit/>
          </a:bodyPr>
          <a:lstStyle/>
          <a:p>
            <a:pPr algn="l">
              <a:lnSpc>
                <a:spcPts val="2659"/>
              </a:lnSpc>
              <a:spcBef>
                <a:spcPct val="0"/>
              </a:spcBef>
            </a:pPr>
            <a:r>
              <a:rPr lang="en-US" sz="1899" spc="47">
                <a:solidFill>
                  <a:srgbClr val="000000"/>
                </a:solidFill>
                <a:latin typeface="Poppins"/>
                <a:ea typeface="Poppins"/>
                <a:cs typeface="Poppins"/>
                <a:sym typeface="Poppins"/>
              </a:rPr>
              <a:t>Provides structured storage for user and transaction data and Offers optional real-time transaction monitoring for faster fraud detection.</a:t>
            </a:r>
          </a:p>
        </p:txBody>
      </p:sp>
      <p:sp>
        <p:nvSpPr>
          <p:cNvPr name="TextBox 44" id="44"/>
          <p:cNvSpPr txBox="true"/>
          <p:nvPr/>
        </p:nvSpPr>
        <p:spPr>
          <a:xfrm rot="0">
            <a:off x="13313898" y="7754471"/>
            <a:ext cx="3976492" cy="1009015"/>
          </a:xfrm>
          <a:prstGeom prst="rect">
            <a:avLst/>
          </a:prstGeom>
        </p:spPr>
        <p:txBody>
          <a:bodyPr anchor="t" rtlCol="false" tIns="0" lIns="0" bIns="0" rIns="0">
            <a:spAutoFit/>
          </a:bodyPr>
          <a:lstStyle/>
          <a:p>
            <a:pPr algn="l">
              <a:lnSpc>
                <a:spcPts val="2659"/>
              </a:lnSpc>
              <a:spcBef>
                <a:spcPct val="0"/>
              </a:spcBef>
            </a:pPr>
            <a:r>
              <a:rPr lang="en-US" sz="1899" spc="47">
                <a:solidFill>
                  <a:srgbClr val="000000"/>
                </a:solidFill>
                <a:latin typeface="Poppins"/>
                <a:ea typeface="Poppins"/>
                <a:cs typeface="Poppins"/>
                <a:sym typeface="Poppins"/>
              </a:rPr>
              <a:t>Enables real-time fraud alerts to the admin panel for immediate action.</a:t>
            </a:r>
          </a:p>
        </p:txBody>
      </p:sp>
      <p:sp>
        <p:nvSpPr>
          <p:cNvPr name="TextBox 45" id="45"/>
          <p:cNvSpPr txBox="true"/>
          <p:nvPr/>
        </p:nvSpPr>
        <p:spPr>
          <a:xfrm rot="0">
            <a:off x="950053" y="3820076"/>
            <a:ext cx="1258702" cy="372744"/>
          </a:xfrm>
          <a:prstGeom prst="rect">
            <a:avLst/>
          </a:prstGeom>
        </p:spPr>
        <p:txBody>
          <a:bodyPr anchor="t" rtlCol="false" tIns="0" lIns="0" bIns="0" rIns="0">
            <a:spAutoFit/>
          </a:bodyPr>
          <a:lstStyle/>
          <a:p>
            <a:pPr algn="ctr">
              <a:lnSpc>
                <a:spcPts val="3080"/>
              </a:lnSpc>
            </a:pPr>
            <a:r>
              <a:rPr lang="en-US" b="true" sz="2200">
                <a:solidFill>
                  <a:srgbClr val="434343"/>
                </a:solidFill>
                <a:latin typeface="Poppins Bold"/>
                <a:ea typeface="Poppins Bold"/>
                <a:cs typeface="Poppins Bold"/>
                <a:sym typeface="Poppins Bold"/>
              </a:rPr>
              <a:t>ReactJs</a:t>
            </a:r>
          </a:p>
        </p:txBody>
      </p:sp>
      <p:sp>
        <p:nvSpPr>
          <p:cNvPr name="TextBox 46" id="46"/>
          <p:cNvSpPr txBox="true"/>
          <p:nvPr/>
        </p:nvSpPr>
        <p:spPr>
          <a:xfrm rot="0">
            <a:off x="801338" y="6738935"/>
            <a:ext cx="1695000" cy="339534"/>
          </a:xfrm>
          <a:prstGeom prst="rect">
            <a:avLst/>
          </a:prstGeom>
        </p:spPr>
        <p:txBody>
          <a:bodyPr anchor="t" rtlCol="false" tIns="0" lIns="0" bIns="0" rIns="0">
            <a:spAutoFit/>
          </a:bodyPr>
          <a:lstStyle/>
          <a:p>
            <a:pPr algn="ctr">
              <a:lnSpc>
                <a:spcPts val="2810"/>
              </a:lnSpc>
            </a:pPr>
            <a:r>
              <a:rPr lang="en-US" b="true" sz="2007">
                <a:solidFill>
                  <a:srgbClr val="434343"/>
                </a:solidFill>
                <a:latin typeface="Poppins Bold"/>
                <a:ea typeface="Poppins Bold"/>
                <a:cs typeface="Poppins Bold"/>
                <a:sym typeface="Poppins Bold"/>
              </a:rPr>
              <a:t>TailwindCSS</a:t>
            </a:r>
          </a:p>
        </p:txBody>
      </p:sp>
      <p:sp>
        <p:nvSpPr>
          <p:cNvPr name="TextBox 47" id="47"/>
          <p:cNvSpPr txBox="true"/>
          <p:nvPr/>
        </p:nvSpPr>
        <p:spPr>
          <a:xfrm rot="0">
            <a:off x="1006603" y="9401175"/>
            <a:ext cx="1258702" cy="372744"/>
          </a:xfrm>
          <a:prstGeom prst="rect">
            <a:avLst/>
          </a:prstGeom>
        </p:spPr>
        <p:txBody>
          <a:bodyPr anchor="t" rtlCol="false" tIns="0" lIns="0" bIns="0" rIns="0">
            <a:spAutoFit/>
          </a:bodyPr>
          <a:lstStyle/>
          <a:p>
            <a:pPr algn="ctr">
              <a:lnSpc>
                <a:spcPts val="3080"/>
              </a:lnSpc>
            </a:pPr>
            <a:r>
              <a:rPr lang="en-US" b="true" sz="2200">
                <a:solidFill>
                  <a:srgbClr val="434343"/>
                </a:solidFill>
                <a:latin typeface="Poppins Bold"/>
                <a:ea typeface="Poppins Bold"/>
                <a:cs typeface="Poppins Bold"/>
                <a:sym typeface="Poppins Bold"/>
              </a:rPr>
              <a:t>NodeJs</a:t>
            </a:r>
          </a:p>
        </p:txBody>
      </p:sp>
      <p:sp>
        <p:nvSpPr>
          <p:cNvPr name="TextBox 48" id="48"/>
          <p:cNvSpPr txBox="true"/>
          <p:nvPr/>
        </p:nvSpPr>
        <p:spPr>
          <a:xfrm rot="0">
            <a:off x="9228177" y="9401175"/>
            <a:ext cx="2123520" cy="372744"/>
          </a:xfrm>
          <a:prstGeom prst="rect">
            <a:avLst/>
          </a:prstGeom>
        </p:spPr>
        <p:txBody>
          <a:bodyPr anchor="t" rtlCol="false" tIns="0" lIns="0" bIns="0" rIns="0">
            <a:spAutoFit/>
          </a:bodyPr>
          <a:lstStyle/>
          <a:p>
            <a:pPr algn="ctr">
              <a:lnSpc>
                <a:spcPts val="3080"/>
              </a:lnSpc>
            </a:pPr>
            <a:r>
              <a:rPr lang="en-US" b="true" sz="2200">
                <a:solidFill>
                  <a:srgbClr val="434343"/>
                </a:solidFill>
                <a:latin typeface="Poppins Bold"/>
                <a:ea typeface="Poppins Bold"/>
                <a:cs typeface="Poppins Bold"/>
                <a:sym typeface="Poppins Bold"/>
              </a:rPr>
              <a:t>Web Sockets</a:t>
            </a:r>
          </a:p>
        </p:txBody>
      </p:sp>
      <p:sp>
        <p:nvSpPr>
          <p:cNvPr name="TextBox 49" id="49"/>
          <p:cNvSpPr txBox="true"/>
          <p:nvPr/>
        </p:nvSpPr>
        <p:spPr>
          <a:xfrm rot="0">
            <a:off x="8950694" y="6793123"/>
            <a:ext cx="2390272" cy="355790"/>
          </a:xfrm>
          <a:prstGeom prst="rect">
            <a:avLst/>
          </a:prstGeom>
        </p:spPr>
        <p:txBody>
          <a:bodyPr anchor="t" rtlCol="false" tIns="0" lIns="0" bIns="0" rIns="0">
            <a:spAutoFit/>
          </a:bodyPr>
          <a:lstStyle/>
          <a:p>
            <a:pPr algn="ctr">
              <a:lnSpc>
                <a:spcPts val="2964"/>
              </a:lnSpc>
            </a:pPr>
            <a:r>
              <a:rPr lang="en-US" b="true" sz="2117">
                <a:solidFill>
                  <a:srgbClr val="434343"/>
                </a:solidFill>
                <a:latin typeface="Poppins Bold"/>
                <a:ea typeface="Poppins Bold"/>
                <a:cs typeface="Poppins Bold"/>
                <a:sym typeface="Poppins Bold"/>
              </a:rPr>
              <a:t>MySQL/ Firebase</a:t>
            </a:r>
          </a:p>
        </p:txBody>
      </p:sp>
      <p:sp>
        <p:nvSpPr>
          <p:cNvPr name="TextBox 50" id="50"/>
          <p:cNvSpPr txBox="true"/>
          <p:nvPr/>
        </p:nvSpPr>
        <p:spPr>
          <a:xfrm rot="0">
            <a:off x="8950694" y="3820076"/>
            <a:ext cx="3021564" cy="372744"/>
          </a:xfrm>
          <a:prstGeom prst="rect">
            <a:avLst/>
          </a:prstGeom>
        </p:spPr>
        <p:txBody>
          <a:bodyPr anchor="t" rtlCol="false" tIns="0" lIns="0" bIns="0" rIns="0">
            <a:spAutoFit/>
          </a:bodyPr>
          <a:lstStyle/>
          <a:p>
            <a:pPr algn="ctr">
              <a:lnSpc>
                <a:spcPts val="3080"/>
              </a:lnSpc>
            </a:pPr>
            <a:r>
              <a:rPr lang="en-US" b="true" sz="2200">
                <a:solidFill>
                  <a:srgbClr val="434343"/>
                </a:solidFill>
                <a:latin typeface="Poppins Bold"/>
                <a:ea typeface="Poppins Bold"/>
                <a:cs typeface="Poppins Bold"/>
                <a:sym typeface="Poppins Bold"/>
              </a:rPr>
              <a:t>SciKit-Learn/Tensor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96256" y="0"/>
            <a:ext cx="11230149" cy="1053843"/>
            <a:chOff x="0" y="0"/>
            <a:chExt cx="2957735" cy="277555"/>
          </a:xfrm>
        </p:grpSpPr>
        <p:sp>
          <p:nvSpPr>
            <p:cNvPr name="Freeform 3" id="3"/>
            <p:cNvSpPr/>
            <p:nvPr/>
          </p:nvSpPr>
          <p:spPr>
            <a:xfrm flipH="false" flipV="false" rot="0">
              <a:off x="0" y="0"/>
              <a:ext cx="2957735" cy="277555"/>
            </a:xfrm>
            <a:custGeom>
              <a:avLst/>
              <a:gdLst/>
              <a:ahLst/>
              <a:cxnLst/>
              <a:rect r="r" b="b" t="t" l="l"/>
              <a:pathLst>
                <a:path h="277555" w="2957735">
                  <a:moveTo>
                    <a:pt x="2754535" y="0"/>
                  </a:moveTo>
                  <a:lnTo>
                    <a:pt x="0" y="0"/>
                  </a:lnTo>
                  <a:lnTo>
                    <a:pt x="0" y="277555"/>
                  </a:lnTo>
                  <a:lnTo>
                    <a:pt x="2754535" y="277555"/>
                  </a:lnTo>
                  <a:lnTo>
                    <a:pt x="2957735" y="138778"/>
                  </a:lnTo>
                  <a:lnTo>
                    <a:pt x="2754535" y="0"/>
                  </a:lnTo>
                  <a:close/>
                </a:path>
              </a:pathLst>
            </a:custGeom>
            <a:gradFill rotWithShape="true">
              <a:gsLst>
                <a:gs pos="0">
                  <a:srgbClr val="FA4D4D">
                    <a:alpha val="100000"/>
                  </a:srgbClr>
                </a:gs>
                <a:gs pos="100000">
                  <a:srgbClr val="FF914D">
                    <a:alpha val="100000"/>
                  </a:srgbClr>
                </a:gs>
              </a:gsLst>
              <a:lin ang="2700000"/>
            </a:gradFill>
          </p:spPr>
        </p:sp>
        <p:sp>
          <p:nvSpPr>
            <p:cNvPr name="TextBox 4" id="4"/>
            <p:cNvSpPr txBox="true"/>
            <p:nvPr/>
          </p:nvSpPr>
          <p:spPr>
            <a:xfrm>
              <a:off x="0" y="-76200"/>
              <a:ext cx="2843435" cy="353755"/>
            </a:xfrm>
            <a:prstGeom prst="rect">
              <a:avLst/>
            </a:prstGeom>
          </p:spPr>
          <p:txBody>
            <a:bodyPr anchor="ctr" rtlCol="false" tIns="50800" lIns="50800" bIns="50800" rIns="50800"/>
            <a:lstStyle/>
            <a:p>
              <a:pPr algn="ctr">
                <a:lnSpc>
                  <a:spcPts val="5879"/>
                </a:lnSpc>
              </a:pPr>
              <a:r>
                <a:rPr lang="en-US" b="true" sz="4199" spc="-104">
                  <a:solidFill>
                    <a:srgbClr val="FFFEFE"/>
                  </a:solidFill>
                  <a:latin typeface="Poppins Bold"/>
                  <a:ea typeface="Poppins Bold"/>
                  <a:cs typeface="Poppins Bold"/>
                  <a:sym typeface="Poppins Bold"/>
                </a:rPr>
                <a:t>Fraud Detection Flow</a:t>
              </a:r>
            </a:p>
          </p:txBody>
        </p:sp>
      </p:grpSp>
      <p:sp>
        <p:nvSpPr>
          <p:cNvPr name="Freeform 5" id="5"/>
          <p:cNvSpPr/>
          <p:nvPr/>
        </p:nvSpPr>
        <p:spPr>
          <a:xfrm flipH="false" flipV="false" rot="0">
            <a:off x="12011687" y="0"/>
            <a:ext cx="6276313" cy="10287000"/>
          </a:xfrm>
          <a:custGeom>
            <a:avLst/>
            <a:gdLst/>
            <a:ahLst/>
            <a:cxnLst/>
            <a:rect r="r" b="b" t="t" l="l"/>
            <a:pathLst>
              <a:path h="10287000" w="6276313">
                <a:moveTo>
                  <a:pt x="0" y="0"/>
                </a:moveTo>
                <a:lnTo>
                  <a:pt x="6276313" y="0"/>
                </a:lnTo>
                <a:lnTo>
                  <a:pt x="6276313" y="10287000"/>
                </a:lnTo>
                <a:lnTo>
                  <a:pt x="0" y="10287000"/>
                </a:lnTo>
                <a:lnTo>
                  <a:pt x="0" y="0"/>
                </a:lnTo>
                <a:close/>
              </a:path>
            </a:pathLst>
          </a:custGeom>
          <a:blipFill>
            <a:blip r:embed="rId2"/>
            <a:stretch>
              <a:fillRect l="-3044" t="-1522" r="-329" b="0"/>
            </a:stretch>
          </a:blipFill>
          <a:ln cap="sq">
            <a:noFill/>
            <a:prstDash val="solid"/>
            <a:miter/>
          </a:ln>
        </p:spPr>
      </p:sp>
      <p:sp>
        <p:nvSpPr>
          <p:cNvPr name="TextBox 6" id="6"/>
          <p:cNvSpPr txBox="true"/>
          <p:nvPr/>
        </p:nvSpPr>
        <p:spPr>
          <a:xfrm rot="0">
            <a:off x="0" y="1101066"/>
            <a:ext cx="12653328" cy="8906534"/>
          </a:xfrm>
          <a:prstGeom prst="rect">
            <a:avLst/>
          </a:prstGeom>
        </p:spPr>
        <p:txBody>
          <a:bodyPr anchor="t" rtlCol="false" tIns="0" lIns="0" bIns="0" rIns="0">
            <a:spAutoFit/>
          </a:bodyPr>
          <a:lstStyle/>
          <a:p>
            <a:pPr algn="l" marL="539749" indent="-269875" lvl="1">
              <a:lnSpc>
                <a:spcPts val="4124"/>
              </a:lnSpc>
              <a:buFont typeface="Arial"/>
              <a:buChar char="•"/>
            </a:pPr>
            <a:r>
              <a:rPr lang="en-US" b="true" sz="2499">
                <a:solidFill>
                  <a:srgbClr val="FD6220"/>
                </a:solidFill>
                <a:latin typeface="Poppins Bold"/>
                <a:ea typeface="Poppins Bold"/>
                <a:cs typeface="Poppins Bold"/>
                <a:sym typeface="Poppins Bold"/>
              </a:rPr>
              <a:t>User Login</a:t>
            </a:r>
          </a:p>
          <a:p>
            <a:pPr algn="l">
              <a:lnSpc>
                <a:spcPts val="3536"/>
              </a:lnSpc>
            </a:pPr>
            <a:r>
              <a:rPr lang="en-US" sz="2143" spc="53">
                <a:solidFill>
                  <a:srgbClr val="434343"/>
                </a:solidFill>
                <a:latin typeface="Poppins"/>
                <a:ea typeface="Poppins"/>
                <a:cs typeface="Poppins"/>
                <a:sym typeface="Poppins"/>
              </a:rPr>
              <a:t>        The user logs into their banking app to perform transactions.</a:t>
            </a:r>
          </a:p>
          <a:p>
            <a:pPr algn="l" marL="539749" indent="-269875" lvl="1">
              <a:lnSpc>
                <a:spcPts val="4124"/>
              </a:lnSpc>
              <a:buFont typeface="Arial"/>
              <a:buChar char="•"/>
            </a:pPr>
            <a:r>
              <a:rPr lang="en-US" b="true" sz="2499">
                <a:solidFill>
                  <a:srgbClr val="FD6220"/>
                </a:solidFill>
                <a:latin typeface="Poppins Bold"/>
                <a:ea typeface="Poppins Bold"/>
                <a:cs typeface="Poppins Bold"/>
                <a:sym typeface="Poppins Bold"/>
              </a:rPr>
              <a:t>AI Monitors User Behavior</a:t>
            </a:r>
          </a:p>
          <a:p>
            <a:pPr algn="l">
              <a:lnSpc>
                <a:spcPts val="3536"/>
              </a:lnSpc>
            </a:pPr>
            <a:r>
              <a:rPr lang="en-US" sz="2143" spc="53">
                <a:solidFill>
                  <a:srgbClr val="434343"/>
                </a:solidFill>
                <a:latin typeface="Poppins"/>
                <a:ea typeface="Poppins"/>
                <a:cs typeface="Poppins"/>
                <a:sym typeface="Poppins"/>
              </a:rPr>
              <a:t>       The system's AI engine analyzes user activity for suspicious behavior patterns.</a:t>
            </a:r>
          </a:p>
          <a:p>
            <a:pPr algn="l" marL="539749" indent="-269875" lvl="1">
              <a:lnSpc>
                <a:spcPts val="4124"/>
              </a:lnSpc>
              <a:buFont typeface="Arial"/>
              <a:buChar char="•"/>
            </a:pPr>
            <a:r>
              <a:rPr lang="en-US" b="true" sz="2499">
                <a:solidFill>
                  <a:srgbClr val="FD6220"/>
                </a:solidFill>
                <a:latin typeface="Poppins Bold"/>
                <a:ea typeface="Poppins Bold"/>
                <a:cs typeface="Poppins Bold"/>
                <a:sym typeface="Poppins Bold"/>
              </a:rPr>
              <a:t>Risk Assessment Trigger</a:t>
            </a:r>
          </a:p>
          <a:p>
            <a:pPr algn="l">
              <a:lnSpc>
                <a:spcPts val="3536"/>
              </a:lnSpc>
            </a:pPr>
            <a:r>
              <a:rPr lang="en-US" sz="2143" spc="53">
                <a:solidFill>
                  <a:srgbClr val="434343"/>
                </a:solidFill>
                <a:latin typeface="Poppins"/>
                <a:ea typeface="Poppins"/>
                <a:cs typeface="Poppins"/>
                <a:sym typeface="Poppins"/>
              </a:rPr>
              <a:t>        If no suspicious activity is detected, the user can proceed with transactions.</a:t>
            </a:r>
          </a:p>
          <a:p>
            <a:pPr algn="l">
              <a:lnSpc>
                <a:spcPts val="3536"/>
              </a:lnSpc>
            </a:pPr>
            <a:r>
              <a:rPr lang="en-US" sz="2143" spc="53">
                <a:solidFill>
                  <a:srgbClr val="434343"/>
                </a:solidFill>
                <a:latin typeface="Poppins"/>
                <a:ea typeface="Poppins"/>
                <a:cs typeface="Poppins"/>
                <a:sym typeface="Poppins"/>
              </a:rPr>
              <a:t>        </a:t>
            </a:r>
            <a:r>
              <a:rPr lang="en-US" sz="2143" spc="53">
                <a:solidFill>
                  <a:srgbClr val="434343"/>
                </a:solidFill>
                <a:latin typeface="Poppins"/>
                <a:ea typeface="Poppins"/>
                <a:cs typeface="Poppins"/>
                <a:sym typeface="Poppins"/>
              </a:rPr>
              <a:t>If suspicious activity is identified, the AI flags the account for risk assessment.</a:t>
            </a:r>
          </a:p>
          <a:p>
            <a:pPr algn="l" marL="539749" indent="-269875" lvl="1">
              <a:lnSpc>
                <a:spcPts val="4124"/>
              </a:lnSpc>
              <a:buFont typeface="Arial"/>
              <a:buChar char="•"/>
            </a:pPr>
            <a:r>
              <a:rPr lang="en-US" b="true" sz="2499">
                <a:solidFill>
                  <a:srgbClr val="FD6220"/>
                </a:solidFill>
                <a:latin typeface="Poppins Bold"/>
                <a:ea typeface="Poppins Bold"/>
                <a:cs typeface="Poppins Bold"/>
                <a:sym typeface="Poppins Bold"/>
              </a:rPr>
              <a:t>Fraud Risk Calculation</a:t>
            </a:r>
          </a:p>
          <a:p>
            <a:pPr algn="l">
              <a:lnSpc>
                <a:spcPts val="3536"/>
              </a:lnSpc>
            </a:pPr>
            <a:r>
              <a:rPr lang="en-US" sz="2143" spc="53">
                <a:solidFill>
                  <a:srgbClr val="434343"/>
                </a:solidFill>
                <a:latin typeface="Poppins"/>
                <a:ea typeface="Poppins"/>
                <a:cs typeface="Poppins"/>
                <a:sym typeface="Poppins"/>
              </a:rPr>
              <a:t>       The AI system calculates a fraud risk score based on user activity.</a:t>
            </a:r>
          </a:p>
          <a:p>
            <a:pPr algn="l" marL="527574" indent="-263787" lvl="1">
              <a:lnSpc>
                <a:spcPts val="4031"/>
              </a:lnSpc>
              <a:buFont typeface="Arial"/>
              <a:buChar char="•"/>
            </a:pPr>
            <a:r>
              <a:rPr lang="en-US" b="true" sz="2443">
                <a:solidFill>
                  <a:srgbClr val="FD6220"/>
                </a:solidFill>
                <a:latin typeface="Poppins Bold"/>
                <a:ea typeface="Poppins Bold"/>
                <a:cs typeface="Poppins Bold"/>
                <a:sym typeface="Poppins Bold"/>
              </a:rPr>
              <a:t>Risk Categorization</a:t>
            </a:r>
          </a:p>
          <a:p>
            <a:pPr algn="l">
              <a:lnSpc>
                <a:spcPts val="3701"/>
              </a:lnSpc>
            </a:pPr>
            <a:r>
              <a:rPr lang="en-US" sz="2243" spc="56">
                <a:solidFill>
                  <a:srgbClr val="434343"/>
                </a:solidFill>
                <a:latin typeface="Poppins"/>
                <a:ea typeface="Poppins"/>
                <a:cs typeface="Poppins"/>
                <a:sym typeface="Poppins"/>
              </a:rPr>
              <a:t>       </a:t>
            </a:r>
            <a:r>
              <a:rPr lang="en-US" b="true" sz="2243" spc="56">
                <a:solidFill>
                  <a:srgbClr val="434343"/>
                </a:solidFill>
                <a:latin typeface="Poppins Bold"/>
                <a:ea typeface="Poppins Bold"/>
                <a:cs typeface="Poppins Bold"/>
                <a:sym typeface="Poppins Bold"/>
              </a:rPr>
              <a:t>Low Risk: </a:t>
            </a:r>
            <a:r>
              <a:rPr lang="en-US" sz="2243" spc="56">
                <a:solidFill>
                  <a:srgbClr val="434343"/>
                </a:solidFill>
                <a:latin typeface="Poppins"/>
                <a:ea typeface="Poppins"/>
                <a:cs typeface="Poppins"/>
                <a:sym typeface="Poppins"/>
              </a:rPr>
              <a:t>Transaction is allowed, and monitoring continues.</a:t>
            </a:r>
          </a:p>
          <a:p>
            <a:pPr algn="l">
              <a:lnSpc>
                <a:spcPts val="3536"/>
              </a:lnSpc>
            </a:pPr>
            <a:r>
              <a:rPr lang="en-US" sz="2143" spc="53">
                <a:solidFill>
                  <a:srgbClr val="434343"/>
                </a:solidFill>
                <a:latin typeface="Poppins"/>
                <a:ea typeface="Poppins"/>
                <a:cs typeface="Poppins"/>
                <a:sym typeface="Poppins"/>
              </a:rPr>
              <a:t>     </a:t>
            </a:r>
            <a:r>
              <a:rPr lang="en-US" b="true" sz="2143" spc="53">
                <a:solidFill>
                  <a:srgbClr val="434343"/>
                </a:solidFill>
                <a:latin typeface="Poppins Bold"/>
                <a:ea typeface="Poppins Bold"/>
                <a:cs typeface="Poppins Bold"/>
                <a:sym typeface="Poppins Bold"/>
              </a:rPr>
              <a:t>  </a:t>
            </a:r>
            <a:r>
              <a:rPr lang="en-US" b="true" sz="2143" spc="53">
                <a:solidFill>
                  <a:srgbClr val="434343"/>
                </a:solidFill>
                <a:latin typeface="Poppins Bold"/>
                <a:ea typeface="Poppins Bold"/>
                <a:cs typeface="Poppins Bold"/>
                <a:sym typeface="Poppins Bold"/>
              </a:rPr>
              <a:t>Medium Risk:</a:t>
            </a:r>
            <a:r>
              <a:rPr lang="en-US" sz="2143" spc="53">
                <a:solidFill>
                  <a:srgbClr val="434343"/>
                </a:solidFill>
                <a:latin typeface="Poppins"/>
                <a:ea typeface="Poppins"/>
                <a:cs typeface="Poppins"/>
                <a:sym typeface="Poppins"/>
              </a:rPr>
              <a:t> Additional authentication via OTP &amp; device verification is required.</a:t>
            </a:r>
          </a:p>
          <a:p>
            <a:pPr algn="l">
              <a:lnSpc>
                <a:spcPts val="3701"/>
              </a:lnSpc>
            </a:pPr>
            <a:r>
              <a:rPr lang="en-US" sz="2243" spc="56">
                <a:solidFill>
                  <a:srgbClr val="434343"/>
                </a:solidFill>
                <a:latin typeface="Poppins"/>
                <a:ea typeface="Poppins"/>
                <a:cs typeface="Poppins"/>
                <a:sym typeface="Poppins"/>
              </a:rPr>
              <a:t>    </a:t>
            </a:r>
            <a:r>
              <a:rPr lang="en-US" b="true" sz="2243" spc="56">
                <a:solidFill>
                  <a:srgbClr val="434343"/>
                </a:solidFill>
                <a:latin typeface="Poppins Bold"/>
                <a:ea typeface="Poppins Bold"/>
                <a:cs typeface="Poppins Bold"/>
                <a:sym typeface="Poppins Bold"/>
              </a:rPr>
              <a:t>   </a:t>
            </a:r>
            <a:r>
              <a:rPr lang="en-US" b="true" sz="2243" spc="56">
                <a:solidFill>
                  <a:srgbClr val="434343"/>
                </a:solidFill>
                <a:latin typeface="Poppins Bold"/>
                <a:ea typeface="Poppins Bold"/>
                <a:cs typeface="Poppins Bold"/>
                <a:sym typeface="Poppins Bold"/>
              </a:rPr>
              <a:t>High Risk:</a:t>
            </a:r>
            <a:r>
              <a:rPr lang="en-US" sz="2243" spc="56">
                <a:solidFill>
                  <a:srgbClr val="434343"/>
                </a:solidFill>
                <a:latin typeface="Poppins"/>
                <a:ea typeface="Poppins"/>
                <a:cs typeface="Poppins"/>
                <a:sym typeface="Poppins"/>
              </a:rPr>
              <a:t> The account is frozen for further verification.</a:t>
            </a:r>
          </a:p>
          <a:p>
            <a:pPr algn="l">
              <a:lnSpc>
                <a:spcPts val="3536"/>
              </a:lnSpc>
            </a:pPr>
            <a:r>
              <a:rPr lang="en-US" sz="2143" spc="53">
                <a:solidFill>
                  <a:srgbClr val="434343"/>
                </a:solidFill>
                <a:latin typeface="Poppins"/>
                <a:ea typeface="Poppins"/>
                <a:cs typeface="Poppins"/>
                <a:sym typeface="Poppins"/>
              </a:rPr>
              <a:t>       </a:t>
            </a:r>
            <a:r>
              <a:rPr lang="en-US" sz="2143" spc="53">
                <a:solidFill>
                  <a:srgbClr val="434343"/>
                </a:solidFill>
                <a:latin typeface="Poppins"/>
                <a:ea typeface="Poppins"/>
                <a:cs typeface="Poppins"/>
                <a:sym typeface="Poppins"/>
              </a:rPr>
              <a:t>Bank officials manually review cases where the system is uncertain.</a:t>
            </a:r>
          </a:p>
          <a:p>
            <a:pPr algn="l" marL="539749" indent="-269875" lvl="1">
              <a:lnSpc>
                <a:spcPts val="4124"/>
              </a:lnSpc>
              <a:buFont typeface="Arial"/>
              <a:buChar char="•"/>
            </a:pPr>
            <a:r>
              <a:rPr lang="en-US" b="true" sz="2499">
                <a:solidFill>
                  <a:srgbClr val="FD6220"/>
                </a:solidFill>
                <a:latin typeface="Poppins Bold"/>
                <a:ea typeface="Poppins Bold"/>
                <a:cs typeface="Poppins Bold"/>
                <a:sym typeface="Poppins Bold"/>
              </a:rPr>
              <a:t>Final Decision</a:t>
            </a:r>
          </a:p>
          <a:p>
            <a:pPr algn="l">
              <a:lnSpc>
                <a:spcPts val="3536"/>
              </a:lnSpc>
            </a:pPr>
            <a:r>
              <a:rPr lang="en-US" sz="2143" spc="53">
                <a:solidFill>
                  <a:srgbClr val="434343"/>
                </a:solidFill>
                <a:latin typeface="Poppins"/>
                <a:ea typeface="Poppins"/>
                <a:cs typeface="Poppins"/>
                <a:sym typeface="Poppins"/>
              </a:rPr>
              <a:t>       If the account activity is legitimate, the account is unfrozen, and the user is  notified. If fraudulent activity is confirmed, the account is blocked, and authorities are     informed.</a:t>
            </a:r>
          </a:p>
          <a:p>
            <a:pPr algn="l">
              <a:lnSpc>
                <a:spcPts val="3536"/>
              </a:lnSpc>
            </a:pPr>
            <a:r>
              <a:rPr lang="en-US" sz="2143" spc="53">
                <a:solidFill>
                  <a:srgbClr val="434343"/>
                </a:solidFill>
                <a:latin typeface="Poppins Light"/>
                <a:ea typeface="Poppins Light"/>
                <a:cs typeface="Poppins Light"/>
                <a:sym typeface="Poppins Light"/>
              </a:rPr>
              <a:t>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EFE"/>
        </a:solidFill>
      </p:bgPr>
    </p:bg>
    <p:spTree>
      <p:nvGrpSpPr>
        <p:cNvPr id="1" name=""/>
        <p:cNvGrpSpPr/>
        <p:nvPr/>
      </p:nvGrpSpPr>
      <p:grpSpPr>
        <a:xfrm>
          <a:off x="0" y="0"/>
          <a:ext cx="0" cy="0"/>
          <a:chOff x="0" y="0"/>
          <a:chExt cx="0" cy="0"/>
        </a:xfrm>
      </p:grpSpPr>
      <p:grpSp>
        <p:nvGrpSpPr>
          <p:cNvPr name="Group 2" id="2"/>
          <p:cNvGrpSpPr/>
          <p:nvPr/>
        </p:nvGrpSpPr>
        <p:grpSpPr>
          <a:xfrm rot="0">
            <a:off x="15206541" y="298036"/>
            <a:ext cx="2740564" cy="417429"/>
            <a:chOff x="0" y="0"/>
            <a:chExt cx="3654086" cy="556572"/>
          </a:xfrm>
        </p:grpSpPr>
        <p:grpSp>
          <p:nvGrpSpPr>
            <p:cNvPr name="Group 3" id="3"/>
            <p:cNvGrpSpPr/>
            <p:nvPr/>
          </p:nvGrpSpPr>
          <p:grpSpPr>
            <a:xfrm rot="0">
              <a:off x="1919089" y="0"/>
              <a:ext cx="1560408" cy="556572"/>
              <a:chOff x="0" y="0"/>
              <a:chExt cx="366345" cy="130669"/>
            </a:xfrm>
          </p:grpSpPr>
          <p:sp>
            <p:nvSpPr>
              <p:cNvPr name="Freeform 4" id="4"/>
              <p:cNvSpPr/>
              <p:nvPr/>
            </p:nvSpPr>
            <p:spPr>
              <a:xfrm flipH="false" flipV="false" rot="0">
                <a:off x="0" y="0"/>
                <a:ext cx="366345" cy="130669"/>
              </a:xfrm>
              <a:custGeom>
                <a:avLst/>
                <a:gdLst/>
                <a:ahLst/>
                <a:cxnLst/>
                <a:rect r="r" b="b" t="t" l="l"/>
                <a:pathLst>
                  <a:path h="130669" w="366345">
                    <a:moveTo>
                      <a:pt x="0" y="0"/>
                    </a:moveTo>
                    <a:lnTo>
                      <a:pt x="366345" y="0"/>
                    </a:lnTo>
                    <a:lnTo>
                      <a:pt x="366345" y="130669"/>
                    </a:lnTo>
                    <a:lnTo>
                      <a:pt x="0" y="130669"/>
                    </a:lnTo>
                    <a:close/>
                  </a:path>
                </a:pathLst>
              </a:custGeom>
              <a:solidFill>
                <a:srgbClr val="EE1919"/>
              </a:solidFill>
            </p:spPr>
          </p:sp>
          <p:sp>
            <p:nvSpPr>
              <p:cNvPr name="TextBox 5" id="5"/>
              <p:cNvSpPr txBox="true"/>
              <p:nvPr/>
            </p:nvSpPr>
            <p:spPr>
              <a:xfrm>
                <a:off x="0" y="-38100"/>
                <a:ext cx="366345" cy="168769"/>
              </a:xfrm>
              <a:prstGeom prst="rect">
                <a:avLst/>
              </a:prstGeom>
            </p:spPr>
            <p:txBody>
              <a:bodyPr anchor="ctr" rtlCol="false" tIns="42741" lIns="42741" bIns="42741" rIns="42741"/>
              <a:lstStyle/>
              <a:p>
                <a:pPr algn="ctr">
                  <a:lnSpc>
                    <a:spcPts val="2659"/>
                  </a:lnSpc>
                </a:pPr>
              </a:p>
            </p:txBody>
          </p:sp>
        </p:grpSp>
        <p:sp>
          <p:nvSpPr>
            <p:cNvPr name="TextBox 6" id="6"/>
            <p:cNvSpPr txBox="true"/>
            <p:nvPr/>
          </p:nvSpPr>
          <p:spPr>
            <a:xfrm rot="0">
              <a:off x="0" y="-57150"/>
              <a:ext cx="3654086" cy="610820"/>
            </a:xfrm>
            <a:prstGeom prst="rect">
              <a:avLst/>
            </a:prstGeom>
          </p:spPr>
          <p:txBody>
            <a:bodyPr anchor="t" rtlCol="false" tIns="0" lIns="0" bIns="0" rIns="0">
              <a:spAutoFit/>
            </a:bodyPr>
            <a:lstStyle/>
            <a:p>
              <a:pPr algn="ctr">
                <a:lnSpc>
                  <a:spcPts val="3887"/>
                </a:lnSpc>
                <a:spcBef>
                  <a:spcPct val="0"/>
                </a:spcBef>
              </a:pPr>
              <a:r>
                <a:rPr lang="en-US" b="true" sz="2776">
                  <a:solidFill>
                    <a:srgbClr val="2E2E2E"/>
                  </a:solidFill>
                  <a:latin typeface="Poppins Bold"/>
                  <a:ea typeface="Poppins Bold"/>
                  <a:cs typeface="Poppins Bold"/>
                  <a:sym typeface="Poppins Bold"/>
                </a:rPr>
                <a:t>CYBER</a:t>
              </a:r>
              <a:r>
                <a:rPr lang="en-US" b="true" sz="2776">
                  <a:solidFill>
                    <a:srgbClr val="434343"/>
                  </a:solidFill>
                  <a:latin typeface="Poppins Bold"/>
                  <a:ea typeface="Poppins Bold"/>
                  <a:cs typeface="Poppins Bold"/>
                  <a:sym typeface="Poppins Bold"/>
                </a:rPr>
                <a:t> </a:t>
              </a:r>
              <a:r>
                <a:rPr lang="en-US" b="true" sz="2776">
                  <a:solidFill>
                    <a:srgbClr val="FFFEFE"/>
                  </a:solidFill>
                  <a:latin typeface="Poppins Bold"/>
                  <a:ea typeface="Poppins Bold"/>
                  <a:cs typeface="Poppins Bold"/>
                  <a:sym typeface="Poppins Bold"/>
                </a:rPr>
                <a:t>HACK</a:t>
              </a:r>
            </a:p>
          </p:txBody>
        </p:sp>
      </p:grpSp>
      <p:grpSp>
        <p:nvGrpSpPr>
          <p:cNvPr name="Group 7" id="7"/>
          <p:cNvGrpSpPr/>
          <p:nvPr/>
        </p:nvGrpSpPr>
        <p:grpSpPr>
          <a:xfrm rot="0">
            <a:off x="-420103" y="0"/>
            <a:ext cx="8225790" cy="1151968"/>
            <a:chOff x="0" y="0"/>
            <a:chExt cx="2166463" cy="303399"/>
          </a:xfrm>
        </p:grpSpPr>
        <p:sp>
          <p:nvSpPr>
            <p:cNvPr name="Freeform 8" id="8"/>
            <p:cNvSpPr/>
            <p:nvPr/>
          </p:nvSpPr>
          <p:spPr>
            <a:xfrm flipH="false" flipV="false" rot="0">
              <a:off x="0" y="0"/>
              <a:ext cx="2166463" cy="303399"/>
            </a:xfrm>
            <a:custGeom>
              <a:avLst/>
              <a:gdLst/>
              <a:ahLst/>
              <a:cxnLst/>
              <a:rect r="r" b="b" t="t" l="l"/>
              <a:pathLst>
                <a:path h="303399" w="2166463">
                  <a:moveTo>
                    <a:pt x="1963263" y="0"/>
                  </a:moveTo>
                  <a:lnTo>
                    <a:pt x="0" y="0"/>
                  </a:lnTo>
                  <a:lnTo>
                    <a:pt x="0" y="303399"/>
                  </a:lnTo>
                  <a:lnTo>
                    <a:pt x="1963263" y="303399"/>
                  </a:lnTo>
                  <a:lnTo>
                    <a:pt x="2166463" y="151699"/>
                  </a:lnTo>
                  <a:lnTo>
                    <a:pt x="1963263" y="0"/>
                  </a:lnTo>
                  <a:close/>
                </a:path>
              </a:pathLst>
            </a:custGeom>
            <a:gradFill rotWithShape="true">
              <a:gsLst>
                <a:gs pos="0">
                  <a:srgbClr val="FA4D4D">
                    <a:alpha val="100000"/>
                  </a:srgbClr>
                </a:gs>
                <a:gs pos="100000">
                  <a:srgbClr val="FF914D">
                    <a:alpha val="100000"/>
                  </a:srgbClr>
                </a:gs>
              </a:gsLst>
              <a:lin ang="2700000"/>
            </a:gradFill>
          </p:spPr>
        </p:sp>
        <p:sp>
          <p:nvSpPr>
            <p:cNvPr name="TextBox 9" id="9"/>
            <p:cNvSpPr txBox="true"/>
            <p:nvPr/>
          </p:nvSpPr>
          <p:spPr>
            <a:xfrm>
              <a:off x="0" y="-38100"/>
              <a:ext cx="2052163" cy="341499"/>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13449349" y="1497652"/>
            <a:ext cx="4497756" cy="7355009"/>
          </a:xfrm>
          <a:custGeom>
            <a:avLst/>
            <a:gdLst/>
            <a:ahLst/>
            <a:cxnLst/>
            <a:rect r="r" b="b" t="t" l="l"/>
            <a:pathLst>
              <a:path h="7355009" w="4497756">
                <a:moveTo>
                  <a:pt x="0" y="0"/>
                </a:moveTo>
                <a:lnTo>
                  <a:pt x="4497756" y="0"/>
                </a:lnTo>
                <a:lnTo>
                  <a:pt x="4497756" y="7355009"/>
                </a:lnTo>
                <a:lnTo>
                  <a:pt x="0" y="7355009"/>
                </a:lnTo>
                <a:lnTo>
                  <a:pt x="0" y="0"/>
                </a:lnTo>
                <a:close/>
              </a:path>
            </a:pathLst>
          </a:custGeom>
          <a:blipFill>
            <a:blip r:embed="rId2"/>
            <a:stretch>
              <a:fillRect l="-7365" t="0" r="-11623" b="0"/>
            </a:stretch>
          </a:blipFill>
          <a:ln w="38100" cap="rnd">
            <a:solidFill>
              <a:srgbClr val="000000"/>
            </a:solidFill>
            <a:prstDash val="solid"/>
            <a:round/>
          </a:ln>
        </p:spPr>
      </p:sp>
      <p:sp>
        <p:nvSpPr>
          <p:cNvPr name="Freeform 11" id="11"/>
          <p:cNvSpPr/>
          <p:nvPr/>
        </p:nvSpPr>
        <p:spPr>
          <a:xfrm flipH="false" flipV="false" rot="0">
            <a:off x="8611641" y="1497652"/>
            <a:ext cx="4521900" cy="7355009"/>
          </a:xfrm>
          <a:custGeom>
            <a:avLst/>
            <a:gdLst/>
            <a:ahLst/>
            <a:cxnLst/>
            <a:rect r="r" b="b" t="t" l="l"/>
            <a:pathLst>
              <a:path h="7355009" w="4521900">
                <a:moveTo>
                  <a:pt x="0" y="0"/>
                </a:moveTo>
                <a:lnTo>
                  <a:pt x="4521900" y="0"/>
                </a:lnTo>
                <a:lnTo>
                  <a:pt x="4521900" y="7355009"/>
                </a:lnTo>
                <a:lnTo>
                  <a:pt x="0" y="7355009"/>
                </a:lnTo>
                <a:lnTo>
                  <a:pt x="0" y="0"/>
                </a:lnTo>
                <a:close/>
              </a:path>
            </a:pathLst>
          </a:custGeom>
          <a:blipFill>
            <a:blip r:embed="rId3"/>
            <a:stretch>
              <a:fillRect l="0" t="0" r="0" b="0"/>
            </a:stretch>
          </a:blipFill>
          <a:ln w="38100" cap="rnd">
            <a:solidFill>
              <a:srgbClr val="000000"/>
            </a:solidFill>
            <a:prstDash val="solid"/>
            <a:round/>
          </a:ln>
        </p:spPr>
      </p:sp>
      <p:sp>
        <p:nvSpPr>
          <p:cNvPr name="TextBox 12" id="12"/>
          <p:cNvSpPr txBox="true"/>
          <p:nvPr/>
        </p:nvSpPr>
        <p:spPr>
          <a:xfrm rot="0">
            <a:off x="585882" y="110769"/>
            <a:ext cx="6586859" cy="844706"/>
          </a:xfrm>
          <a:prstGeom prst="rect">
            <a:avLst/>
          </a:prstGeom>
        </p:spPr>
        <p:txBody>
          <a:bodyPr anchor="t" rtlCol="false" tIns="0" lIns="0" bIns="0" rIns="0">
            <a:spAutoFit/>
          </a:bodyPr>
          <a:lstStyle/>
          <a:p>
            <a:pPr algn="l">
              <a:lnSpc>
                <a:spcPts val="6991"/>
              </a:lnSpc>
            </a:pPr>
            <a:r>
              <a:rPr lang="en-US" sz="4993" spc="-124">
                <a:solidFill>
                  <a:srgbClr val="FFFEFE"/>
                </a:solidFill>
                <a:latin typeface="Poppins Bold"/>
                <a:ea typeface="Poppins Bold"/>
                <a:cs typeface="Poppins Bold"/>
                <a:sym typeface="Poppins Bold"/>
              </a:rPr>
              <a:t>T</a:t>
            </a:r>
            <a:r>
              <a:rPr lang="en-US" b="true" sz="4993" spc="-124">
                <a:solidFill>
                  <a:srgbClr val="FFFEFE"/>
                </a:solidFill>
                <a:latin typeface="Poppins Bold"/>
                <a:ea typeface="Poppins Bold"/>
                <a:cs typeface="Poppins Bold"/>
                <a:sym typeface="Poppins Bold"/>
              </a:rPr>
              <a:t>echnical Approach</a:t>
            </a:r>
          </a:p>
        </p:txBody>
      </p:sp>
      <p:sp>
        <p:nvSpPr>
          <p:cNvPr name="TextBox 13" id="13"/>
          <p:cNvSpPr txBox="true"/>
          <p:nvPr/>
        </p:nvSpPr>
        <p:spPr>
          <a:xfrm rot="0">
            <a:off x="8786285" y="9074830"/>
            <a:ext cx="4172612"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Poppins Bold"/>
                <a:ea typeface="Poppins Bold"/>
                <a:cs typeface="Poppins Bold"/>
                <a:sym typeface="Poppins Bold"/>
              </a:rPr>
              <a:t>Process Flow Diagram</a:t>
            </a:r>
          </a:p>
        </p:txBody>
      </p:sp>
      <p:sp>
        <p:nvSpPr>
          <p:cNvPr name="TextBox 14" id="14"/>
          <p:cNvSpPr txBox="true"/>
          <p:nvPr/>
        </p:nvSpPr>
        <p:spPr>
          <a:xfrm rot="0">
            <a:off x="13879812" y="9074830"/>
            <a:ext cx="3636830" cy="481330"/>
          </a:xfrm>
          <a:prstGeom prst="rect">
            <a:avLst/>
          </a:prstGeom>
        </p:spPr>
        <p:txBody>
          <a:bodyPr anchor="t" rtlCol="false" tIns="0" lIns="0" bIns="0" rIns="0">
            <a:spAutoFit/>
          </a:bodyPr>
          <a:lstStyle/>
          <a:p>
            <a:pPr algn="ctr">
              <a:lnSpc>
                <a:spcPts val="3920"/>
              </a:lnSpc>
            </a:pPr>
            <a:r>
              <a:rPr lang="en-US" b="true" sz="2800">
                <a:solidFill>
                  <a:srgbClr val="000000"/>
                </a:solidFill>
                <a:latin typeface="Poppins Bold"/>
                <a:ea typeface="Poppins Bold"/>
                <a:cs typeface="Poppins Bold"/>
                <a:sym typeface="Poppins Bold"/>
              </a:rPr>
              <a:t>Data Flow Diagram</a:t>
            </a:r>
          </a:p>
        </p:txBody>
      </p:sp>
      <p:sp>
        <p:nvSpPr>
          <p:cNvPr name="TextBox 15" id="15"/>
          <p:cNvSpPr txBox="true"/>
          <p:nvPr/>
        </p:nvSpPr>
        <p:spPr>
          <a:xfrm rot="0">
            <a:off x="585882" y="1500861"/>
            <a:ext cx="7347271" cy="3528060"/>
          </a:xfrm>
          <a:prstGeom prst="rect">
            <a:avLst/>
          </a:prstGeom>
        </p:spPr>
        <p:txBody>
          <a:bodyPr anchor="t" rtlCol="false" tIns="0" lIns="0" bIns="0" rIns="0">
            <a:spAutoFit/>
          </a:bodyPr>
          <a:lstStyle/>
          <a:p>
            <a:pPr algn="ctr">
              <a:lnSpc>
                <a:spcPts val="2849"/>
              </a:lnSpc>
            </a:pPr>
            <a:r>
              <a:rPr lang="en-US" b="true" sz="1899" spc="47">
                <a:solidFill>
                  <a:srgbClr val="FD6220"/>
                </a:solidFill>
                <a:latin typeface="Poppins Bold"/>
                <a:ea typeface="Poppins Bold"/>
                <a:cs typeface="Poppins Bold"/>
                <a:sym typeface="Poppins Bold"/>
              </a:rPr>
              <a:t>Flowchart 1:</a:t>
            </a:r>
            <a:r>
              <a:rPr lang="en-US" sz="1899" spc="47">
                <a:solidFill>
                  <a:srgbClr val="000000"/>
                </a:solidFill>
                <a:latin typeface="Poppins"/>
                <a:ea typeface="Poppins"/>
                <a:cs typeface="Poppins"/>
                <a:sym typeface="Poppins"/>
              </a:rPr>
              <a:t> Transaction Fraud Detection Process</a:t>
            </a:r>
          </a:p>
          <a:p>
            <a:pPr algn="l" marL="410209" indent="-205105" lvl="1">
              <a:lnSpc>
                <a:spcPts val="2849"/>
              </a:lnSpc>
              <a:buFont typeface="Arial"/>
              <a:buChar char="•"/>
            </a:pPr>
            <a:r>
              <a:rPr lang="en-US" b="true" sz="1899" spc="47">
                <a:solidFill>
                  <a:srgbClr val="343432"/>
                </a:solidFill>
                <a:latin typeface="Poppins Bold"/>
                <a:ea typeface="Poppins Bold"/>
                <a:cs typeface="Poppins Bold"/>
                <a:sym typeface="Poppins Bold"/>
              </a:rPr>
              <a:t>User Input: </a:t>
            </a:r>
            <a:r>
              <a:rPr lang="en-US" sz="1899" spc="47">
                <a:solidFill>
                  <a:srgbClr val="343432"/>
                </a:solidFill>
                <a:latin typeface="Poppins"/>
                <a:ea typeface="Poppins"/>
                <a:cs typeface="Poppins"/>
                <a:sym typeface="Poppins"/>
              </a:rPr>
              <a:t>Login credentials or OTP authentication.</a:t>
            </a:r>
          </a:p>
          <a:p>
            <a:pPr algn="l" marL="410209" indent="-205105" lvl="1">
              <a:lnSpc>
                <a:spcPts val="2849"/>
              </a:lnSpc>
              <a:buFont typeface="Arial"/>
              <a:buChar char="•"/>
            </a:pPr>
            <a:r>
              <a:rPr lang="en-US" b="true" sz="1899" spc="47">
                <a:solidFill>
                  <a:srgbClr val="343432"/>
                </a:solidFill>
                <a:latin typeface="Poppins Bold"/>
                <a:ea typeface="Poppins Bold"/>
                <a:cs typeface="Poppins Bold"/>
                <a:sym typeface="Poppins Bold"/>
              </a:rPr>
              <a:t>Authentication:</a:t>
            </a:r>
            <a:r>
              <a:rPr lang="en-US" sz="1899" spc="47">
                <a:solidFill>
                  <a:srgbClr val="343432"/>
                </a:solidFill>
                <a:latin typeface="Poppins"/>
                <a:ea typeface="Poppins"/>
                <a:cs typeface="Poppins"/>
                <a:sym typeface="Poppins"/>
              </a:rPr>
              <a:t> AI verifies user identity.</a:t>
            </a:r>
          </a:p>
          <a:p>
            <a:pPr algn="l" marL="410209" indent="-205105" lvl="1">
              <a:lnSpc>
                <a:spcPts val="2849"/>
              </a:lnSpc>
              <a:buFont typeface="Arial"/>
              <a:buChar char="•"/>
            </a:pPr>
            <a:r>
              <a:rPr lang="en-US" b="true" sz="1899" spc="47">
                <a:solidFill>
                  <a:srgbClr val="343432"/>
                </a:solidFill>
                <a:latin typeface="Poppins Bold"/>
                <a:ea typeface="Poppins Bold"/>
                <a:cs typeface="Poppins Bold"/>
                <a:sym typeface="Poppins Bold"/>
              </a:rPr>
              <a:t>Fraud Detection:</a:t>
            </a:r>
            <a:r>
              <a:rPr lang="en-US" sz="1899" spc="47">
                <a:solidFill>
                  <a:srgbClr val="343432"/>
                </a:solidFill>
                <a:latin typeface="Poppins"/>
                <a:ea typeface="Poppins"/>
                <a:cs typeface="Poppins"/>
                <a:sym typeface="Poppins"/>
              </a:rPr>
              <a:t> AI assigns a risk score to assess transaction legitimacy.</a:t>
            </a:r>
          </a:p>
          <a:p>
            <a:pPr algn="l" marL="410209" indent="-205105" lvl="1">
              <a:lnSpc>
                <a:spcPts val="2849"/>
              </a:lnSpc>
              <a:buFont typeface="Arial"/>
              <a:buChar char="•"/>
            </a:pPr>
            <a:r>
              <a:rPr lang="en-US" b="true" sz="1899" spc="47">
                <a:solidFill>
                  <a:srgbClr val="FD6220"/>
                </a:solidFill>
                <a:latin typeface="Poppins Bold"/>
                <a:ea typeface="Poppins Bold"/>
                <a:cs typeface="Poppins Bold"/>
                <a:sym typeface="Poppins Bold"/>
              </a:rPr>
              <a:t>Decision Process:</a:t>
            </a:r>
          </a:p>
          <a:p>
            <a:pPr algn="l" marL="410209" indent="-205105" lvl="1">
              <a:lnSpc>
                <a:spcPts val="2849"/>
              </a:lnSpc>
              <a:buFont typeface="Arial"/>
              <a:buChar char="•"/>
            </a:pPr>
            <a:r>
              <a:rPr lang="en-US" b="true" sz="1899" spc="47">
                <a:solidFill>
                  <a:srgbClr val="343432"/>
                </a:solidFill>
                <a:latin typeface="Poppins Bold"/>
                <a:ea typeface="Poppins Bold"/>
                <a:cs typeface="Poppins Bold"/>
                <a:sym typeface="Poppins Bold"/>
              </a:rPr>
              <a:t>Allowed:</a:t>
            </a:r>
            <a:r>
              <a:rPr lang="en-US" sz="1899" spc="47">
                <a:solidFill>
                  <a:srgbClr val="343432"/>
                </a:solidFill>
                <a:latin typeface="Poppins"/>
                <a:ea typeface="Poppins"/>
                <a:cs typeface="Poppins"/>
                <a:sym typeface="Poppins"/>
              </a:rPr>
              <a:t> If the risk score is low, the transaction proceeds.</a:t>
            </a:r>
          </a:p>
          <a:p>
            <a:pPr algn="l" marL="410209" indent="-205105" lvl="1">
              <a:lnSpc>
                <a:spcPts val="2849"/>
              </a:lnSpc>
              <a:buFont typeface="Arial"/>
              <a:buChar char="•"/>
            </a:pPr>
            <a:r>
              <a:rPr lang="en-US" b="true" sz="1899" spc="47">
                <a:solidFill>
                  <a:srgbClr val="343432"/>
                </a:solidFill>
                <a:latin typeface="Poppins Bold"/>
                <a:ea typeface="Poppins Bold"/>
                <a:cs typeface="Poppins Bold"/>
                <a:sym typeface="Poppins Bold"/>
              </a:rPr>
              <a:t>Flagged:</a:t>
            </a:r>
            <a:r>
              <a:rPr lang="en-US" sz="1899" spc="47">
                <a:solidFill>
                  <a:srgbClr val="343432"/>
                </a:solidFill>
                <a:latin typeface="Poppins"/>
                <a:ea typeface="Poppins"/>
                <a:cs typeface="Poppins"/>
                <a:sym typeface="Poppins"/>
              </a:rPr>
              <a:t> If the risk score is high, the transaction is blocked for further review.</a:t>
            </a:r>
          </a:p>
        </p:txBody>
      </p:sp>
      <p:sp>
        <p:nvSpPr>
          <p:cNvPr name="TextBox 16" id="16"/>
          <p:cNvSpPr txBox="true"/>
          <p:nvPr/>
        </p:nvSpPr>
        <p:spPr>
          <a:xfrm rot="0">
            <a:off x="585882" y="5377815"/>
            <a:ext cx="7219805" cy="3880485"/>
          </a:xfrm>
          <a:prstGeom prst="rect">
            <a:avLst/>
          </a:prstGeom>
        </p:spPr>
        <p:txBody>
          <a:bodyPr anchor="t" rtlCol="false" tIns="0" lIns="0" bIns="0" rIns="0">
            <a:spAutoFit/>
          </a:bodyPr>
          <a:lstStyle/>
          <a:p>
            <a:pPr algn="ctr">
              <a:lnSpc>
                <a:spcPts val="2849"/>
              </a:lnSpc>
            </a:pPr>
            <a:r>
              <a:rPr lang="en-US" b="true" sz="1899" spc="47">
                <a:solidFill>
                  <a:srgbClr val="FD6220"/>
                </a:solidFill>
                <a:latin typeface="Poppins Bold"/>
                <a:ea typeface="Poppins Bold"/>
                <a:cs typeface="Poppins Bold"/>
                <a:sym typeface="Poppins Bold"/>
              </a:rPr>
              <a:t>Flowchart 2:</a:t>
            </a:r>
            <a:r>
              <a:rPr lang="en-US" sz="1899" spc="47">
                <a:solidFill>
                  <a:srgbClr val="FD6220"/>
                </a:solidFill>
                <a:latin typeface="Poppins"/>
                <a:ea typeface="Poppins"/>
                <a:cs typeface="Poppins"/>
                <a:sym typeface="Poppins"/>
              </a:rPr>
              <a:t> </a:t>
            </a:r>
            <a:r>
              <a:rPr lang="en-US" sz="1899" spc="47">
                <a:solidFill>
                  <a:srgbClr val="000000"/>
                </a:solidFill>
                <a:latin typeface="Poppins"/>
                <a:ea typeface="Poppins"/>
                <a:cs typeface="Poppins"/>
                <a:sym typeface="Poppins"/>
              </a:rPr>
              <a:t>AI Behavioral Analysis for Account Security</a:t>
            </a:r>
          </a:p>
          <a:p>
            <a:pPr algn="l" marL="410209" indent="-205105" lvl="1">
              <a:lnSpc>
                <a:spcPts val="2849"/>
              </a:lnSpc>
              <a:buFont typeface="Arial"/>
              <a:buChar char="•"/>
            </a:pPr>
            <a:r>
              <a:rPr lang="en-US" b="true" sz="1899" spc="47">
                <a:solidFill>
                  <a:srgbClr val="343432"/>
                </a:solidFill>
                <a:latin typeface="Poppins Bold"/>
                <a:ea typeface="Poppins Bold"/>
                <a:cs typeface="Poppins Bold"/>
                <a:sym typeface="Poppins Bold"/>
              </a:rPr>
              <a:t>User Logs In: </a:t>
            </a:r>
            <a:r>
              <a:rPr lang="en-US" sz="1899" spc="47">
                <a:solidFill>
                  <a:srgbClr val="343432"/>
                </a:solidFill>
                <a:latin typeface="Poppins"/>
                <a:ea typeface="Poppins"/>
                <a:cs typeface="Poppins"/>
                <a:sym typeface="Poppins"/>
              </a:rPr>
              <a:t>AI starts monitoring user behavior.</a:t>
            </a:r>
          </a:p>
          <a:p>
            <a:pPr algn="l" marL="410209" indent="-205105" lvl="1">
              <a:lnSpc>
                <a:spcPts val="2849"/>
              </a:lnSpc>
              <a:buFont typeface="Arial"/>
              <a:buChar char="•"/>
            </a:pPr>
            <a:r>
              <a:rPr lang="en-US" b="true" sz="1899" spc="47">
                <a:solidFill>
                  <a:srgbClr val="343432"/>
                </a:solidFill>
                <a:latin typeface="Poppins Bold"/>
                <a:ea typeface="Poppins Bold"/>
                <a:cs typeface="Poppins Bold"/>
                <a:sym typeface="Poppins Bold"/>
              </a:rPr>
              <a:t>AI Analysis: </a:t>
            </a:r>
            <a:r>
              <a:rPr lang="en-US" sz="1899" spc="47">
                <a:solidFill>
                  <a:srgbClr val="343432"/>
                </a:solidFill>
                <a:latin typeface="Poppins"/>
                <a:ea typeface="Poppins"/>
                <a:cs typeface="Poppins"/>
                <a:sym typeface="Poppins"/>
              </a:rPr>
              <a:t>The system analyzes behavioral patterns for anomalies.</a:t>
            </a:r>
          </a:p>
          <a:p>
            <a:pPr algn="l" marL="410209" indent="-205105" lvl="1">
              <a:lnSpc>
                <a:spcPts val="2849"/>
              </a:lnSpc>
              <a:buFont typeface="Arial"/>
              <a:buChar char="•"/>
            </a:pPr>
            <a:r>
              <a:rPr lang="en-US" b="true" sz="1899" spc="47">
                <a:solidFill>
                  <a:srgbClr val="FD6220"/>
                </a:solidFill>
                <a:latin typeface="Poppins Bold"/>
                <a:ea typeface="Poppins Bold"/>
                <a:cs typeface="Poppins Bold"/>
                <a:sym typeface="Poppins Bold"/>
              </a:rPr>
              <a:t>Suspicious Activity Decision:</a:t>
            </a:r>
          </a:p>
          <a:p>
            <a:pPr algn="l" marL="410209" indent="-205105" lvl="1">
              <a:lnSpc>
                <a:spcPts val="2849"/>
              </a:lnSpc>
              <a:buFont typeface="Arial"/>
              <a:buChar char="•"/>
            </a:pPr>
            <a:r>
              <a:rPr lang="en-US" b="true" sz="1899" spc="47">
                <a:solidFill>
                  <a:srgbClr val="343432"/>
                </a:solidFill>
                <a:latin typeface="Poppins Bold"/>
                <a:ea typeface="Poppins Bold"/>
                <a:cs typeface="Poppins Bold"/>
                <a:sym typeface="Poppins Bold"/>
              </a:rPr>
              <a:t>No Suspicion:</a:t>
            </a:r>
            <a:r>
              <a:rPr lang="en-US" sz="1899" spc="47">
                <a:solidFill>
                  <a:srgbClr val="343432"/>
                </a:solidFill>
                <a:latin typeface="Poppins"/>
                <a:ea typeface="Poppins"/>
                <a:cs typeface="Poppins"/>
                <a:sym typeface="Poppins"/>
              </a:rPr>
              <a:t> Normal user behavior, process ends securely.</a:t>
            </a:r>
          </a:p>
          <a:p>
            <a:pPr algn="l">
              <a:lnSpc>
                <a:spcPts val="2849"/>
              </a:lnSpc>
            </a:pPr>
            <a:r>
              <a:rPr lang="en-US" sz="1899" spc="47">
                <a:solidFill>
                  <a:srgbClr val="FD6220"/>
                </a:solidFill>
                <a:latin typeface="Poppins"/>
                <a:ea typeface="Poppins"/>
                <a:cs typeface="Poppins"/>
                <a:sym typeface="Poppins"/>
              </a:rPr>
              <a:t>     </a:t>
            </a:r>
            <a:r>
              <a:rPr lang="en-US" b="true" sz="1899" spc="47">
                <a:solidFill>
                  <a:srgbClr val="FD6220"/>
                </a:solidFill>
                <a:latin typeface="Poppins Bold"/>
                <a:ea typeface="Poppins Bold"/>
                <a:cs typeface="Poppins Bold"/>
                <a:sym typeface="Poppins Bold"/>
              </a:rPr>
              <a:t>Suspicious Detected:</a:t>
            </a:r>
          </a:p>
          <a:p>
            <a:pPr algn="l" marL="410209" indent="-205105" lvl="1">
              <a:lnSpc>
                <a:spcPts val="2849"/>
              </a:lnSpc>
              <a:buFont typeface="Arial"/>
              <a:buChar char="•"/>
            </a:pPr>
            <a:r>
              <a:rPr lang="en-US" b="true" sz="1899" spc="47">
                <a:solidFill>
                  <a:srgbClr val="343432"/>
                </a:solidFill>
                <a:latin typeface="Poppins Bold"/>
                <a:ea typeface="Poppins Bold"/>
                <a:cs typeface="Poppins Bold"/>
                <a:sym typeface="Poppins Bold"/>
              </a:rPr>
              <a:t>Flag Account:</a:t>
            </a:r>
            <a:r>
              <a:rPr lang="en-US" sz="1899" spc="47">
                <a:solidFill>
                  <a:srgbClr val="343432"/>
                </a:solidFill>
                <a:latin typeface="Poppins"/>
                <a:ea typeface="Poppins"/>
                <a:cs typeface="Poppins"/>
                <a:sym typeface="Poppins"/>
              </a:rPr>
              <a:t> AI marks the account as high-risk.</a:t>
            </a:r>
          </a:p>
          <a:p>
            <a:pPr algn="l" marL="410209" indent="-205105" lvl="1">
              <a:lnSpc>
                <a:spcPts val="2849"/>
              </a:lnSpc>
              <a:buFont typeface="Arial"/>
              <a:buChar char="•"/>
            </a:pPr>
            <a:r>
              <a:rPr lang="en-US" b="true" sz="1899" spc="47">
                <a:solidFill>
                  <a:srgbClr val="343432"/>
                </a:solidFill>
                <a:latin typeface="Poppins Bold"/>
                <a:ea typeface="Poppins Bold"/>
                <a:cs typeface="Poppins Bold"/>
                <a:sym typeface="Poppins Bold"/>
              </a:rPr>
              <a:t>Trigger Manual Checking: </a:t>
            </a:r>
            <a:r>
              <a:rPr lang="en-US" sz="1899" spc="47">
                <a:solidFill>
                  <a:srgbClr val="343432"/>
                </a:solidFill>
                <a:latin typeface="Poppins"/>
                <a:ea typeface="Poppins"/>
                <a:cs typeface="Poppins"/>
                <a:sym typeface="Poppins"/>
              </a:rPr>
              <a:t>A human review is initiated before further access.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EFE"/>
        </a:solidFill>
      </p:bgPr>
    </p:bg>
    <p:spTree>
      <p:nvGrpSpPr>
        <p:cNvPr id="1" name=""/>
        <p:cNvGrpSpPr/>
        <p:nvPr/>
      </p:nvGrpSpPr>
      <p:grpSpPr>
        <a:xfrm>
          <a:off x="0" y="0"/>
          <a:ext cx="0" cy="0"/>
          <a:chOff x="0" y="0"/>
          <a:chExt cx="0" cy="0"/>
        </a:xfrm>
      </p:grpSpPr>
      <p:grpSp>
        <p:nvGrpSpPr>
          <p:cNvPr name="Group 2" id="2"/>
          <p:cNvGrpSpPr/>
          <p:nvPr/>
        </p:nvGrpSpPr>
        <p:grpSpPr>
          <a:xfrm rot="0">
            <a:off x="-1431658" y="0"/>
            <a:ext cx="9631680" cy="885268"/>
            <a:chOff x="0" y="0"/>
            <a:chExt cx="2536739" cy="233157"/>
          </a:xfrm>
        </p:grpSpPr>
        <p:sp>
          <p:nvSpPr>
            <p:cNvPr name="Freeform 3" id="3"/>
            <p:cNvSpPr/>
            <p:nvPr/>
          </p:nvSpPr>
          <p:spPr>
            <a:xfrm flipH="false" flipV="false" rot="0">
              <a:off x="0" y="0"/>
              <a:ext cx="2536739" cy="233157"/>
            </a:xfrm>
            <a:custGeom>
              <a:avLst/>
              <a:gdLst/>
              <a:ahLst/>
              <a:cxnLst/>
              <a:rect r="r" b="b" t="t" l="l"/>
              <a:pathLst>
                <a:path h="233157" w="2536739">
                  <a:moveTo>
                    <a:pt x="2333539" y="0"/>
                  </a:moveTo>
                  <a:lnTo>
                    <a:pt x="0" y="0"/>
                  </a:lnTo>
                  <a:lnTo>
                    <a:pt x="0" y="233157"/>
                  </a:lnTo>
                  <a:lnTo>
                    <a:pt x="2333539" y="233157"/>
                  </a:lnTo>
                  <a:lnTo>
                    <a:pt x="2536739" y="116578"/>
                  </a:lnTo>
                  <a:lnTo>
                    <a:pt x="2333539" y="0"/>
                  </a:lnTo>
                  <a:close/>
                </a:path>
              </a:pathLst>
            </a:custGeom>
            <a:gradFill rotWithShape="true">
              <a:gsLst>
                <a:gs pos="0">
                  <a:srgbClr val="FA4D4D">
                    <a:alpha val="100000"/>
                  </a:srgbClr>
                </a:gs>
                <a:gs pos="100000">
                  <a:srgbClr val="FF914D">
                    <a:alpha val="100000"/>
                  </a:srgbClr>
                </a:gs>
              </a:gsLst>
              <a:lin ang="2700000"/>
            </a:gradFill>
          </p:spPr>
        </p:sp>
        <p:sp>
          <p:nvSpPr>
            <p:cNvPr name="TextBox 4" id="4"/>
            <p:cNvSpPr txBox="true"/>
            <p:nvPr/>
          </p:nvSpPr>
          <p:spPr>
            <a:xfrm>
              <a:off x="0" y="-38100"/>
              <a:ext cx="2422439" cy="27125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811530" y="4325089"/>
            <a:ext cx="8092440" cy="5812155"/>
            <a:chOff x="0" y="0"/>
            <a:chExt cx="2131342" cy="1530773"/>
          </a:xfrm>
        </p:grpSpPr>
        <p:sp>
          <p:nvSpPr>
            <p:cNvPr name="Freeform 6" id="6"/>
            <p:cNvSpPr/>
            <p:nvPr/>
          </p:nvSpPr>
          <p:spPr>
            <a:xfrm flipH="false" flipV="false" rot="0">
              <a:off x="0" y="0"/>
              <a:ext cx="2131342" cy="1530773"/>
            </a:xfrm>
            <a:custGeom>
              <a:avLst/>
              <a:gdLst/>
              <a:ahLst/>
              <a:cxnLst/>
              <a:rect r="r" b="b" t="t" l="l"/>
              <a:pathLst>
                <a:path h="1530773" w="2131342">
                  <a:moveTo>
                    <a:pt x="22004" y="0"/>
                  </a:moveTo>
                  <a:lnTo>
                    <a:pt x="2109338" y="0"/>
                  </a:lnTo>
                  <a:cubicBezTo>
                    <a:pt x="2121491" y="0"/>
                    <a:pt x="2131342" y="9851"/>
                    <a:pt x="2131342" y="22004"/>
                  </a:cubicBezTo>
                  <a:lnTo>
                    <a:pt x="2131342" y="1508770"/>
                  </a:lnTo>
                  <a:cubicBezTo>
                    <a:pt x="2131342" y="1520922"/>
                    <a:pt x="2121491" y="1530773"/>
                    <a:pt x="2109338" y="1530773"/>
                  </a:cubicBezTo>
                  <a:lnTo>
                    <a:pt x="22004" y="1530773"/>
                  </a:lnTo>
                  <a:cubicBezTo>
                    <a:pt x="9851" y="1530773"/>
                    <a:pt x="0" y="1520922"/>
                    <a:pt x="0" y="1508770"/>
                  </a:cubicBezTo>
                  <a:lnTo>
                    <a:pt x="0" y="22004"/>
                  </a:lnTo>
                  <a:cubicBezTo>
                    <a:pt x="0" y="9851"/>
                    <a:pt x="9851" y="0"/>
                    <a:pt x="22004" y="0"/>
                  </a:cubicBezTo>
                  <a:close/>
                </a:path>
              </a:pathLst>
            </a:custGeom>
            <a:gradFill rotWithShape="true">
              <a:gsLst>
                <a:gs pos="0">
                  <a:srgbClr val="FA4D4D">
                    <a:alpha val="100000"/>
                  </a:srgbClr>
                </a:gs>
                <a:gs pos="100000">
                  <a:srgbClr val="FF914D">
                    <a:alpha val="100000"/>
                  </a:srgbClr>
                </a:gs>
              </a:gsLst>
              <a:lin ang="2700000"/>
            </a:gradFill>
          </p:spPr>
        </p:sp>
        <p:sp>
          <p:nvSpPr>
            <p:cNvPr name="TextBox 7" id="7"/>
            <p:cNvSpPr txBox="true"/>
            <p:nvPr/>
          </p:nvSpPr>
          <p:spPr>
            <a:xfrm>
              <a:off x="0" y="-38100"/>
              <a:ext cx="2131342" cy="1568873"/>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046213" y="4515689"/>
            <a:ext cx="7623075" cy="5430956"/>
          </a:xfrm>
          <a:custGeom>
            <a:avLst/>
            <a:gdLst/>
            <a:ahLst/>
            <a:cxnLst/>
            <a:rect r="r" b="b" t="t" l="l"/>
            <a:pathLst>
              <a:path h="5430956" w="7623075">
                <a:moveTo>
                  <a:pt x="0" y="0"/>
                </a:moveTo>
                <a:lnTo>
                  <a:pt x="7623074" y="0"/>
                </a:lnTo>
                <a:lnTo>
                  <a:pt x="7623074" y="5430955"/>
                </a:lnTo>
                <a:lnTo>
                  <a:pt x="0" y="5430955"/>
                </a:lnTo>
                <a:lnTo>
                  <a:pt x="0" y="0"/>
                </a:lnTo>
                <a:close/>
              </a:path>
            </a:pathLst>
          </a:custGeom>
          <a:blipFill>
            <a:blip r:embed="rId2"/>
            <a:stretch>
              <a:fillRect l="-1192" t="0" r="0" b="-1004"/>
            </a:stretch>
          </a:blipFill>
        </p:spPr>
      </p:sp>
      <p:grpSp>
        <p:nvGrpSpPr>
          <p:cNvPr name="Group 9" id="9"/>
          <p:cNvGrpSpPr/>
          <p:nvPr/>
        </p:nvGrpSpPr>
        <p:grpSpPr>
          <a:xfrm rot="0">
            <a:off x="10583907" y="444143"/>
            <a:ext cx="7102569" cy="3704850"/>
            <a:chOff x="0" y="0"/>
            <a:chExt cx="1870635" cy="975763"/>
          </a:xfrm>
        </p:grpSpPr>
        <p:sp>
          <p:nvSpPr>
            <p:cNvPr name="Freeform 10" id="10"/>
            <p:cNvSpPr/>
            <p:nvPr/>
          </p:nvSpPr>
          <p:spPr>
            <a:xfrm flipH="false" flipV="false" rot="0">
              <a:off x="0" y="0"/>
              <a:ext cx="1870635" cy="975763"/>
            </a:xfrm>
            <a:custGeom>
              <a:avLst/>
              <a:gdLst/>
              <a:ahLst/>
              <a:cxnLst/>
              <a:rect r="r" b="b" t="t" l="l"/>
              <a:pathLst>
                <a:path h="975763" w="1870635">
                  <a:moveTo>
                    <a:pt x="25070" y="0"/>
                  </a:moveTo>
                  <a:lnTo>
                    <a:pt x="1845565" y="0"/>
                  </a:lnTo>
                  <a:cubicBezTo>
                    <a:pt x="1852214" y="0"/>
                    <a:pt x="1858591" y="2641"/>
                    <a:pt x="1863292" y="7343"/>
                  </a:cubicBezTo>
                  <a:cubicBezTo>
                    <a:pt x="1867994" y="12045"/>
                    <a:pt x="1870635" y="18421"/>
                    <a:pt x="1870635" y="25070"/>
                  </a:cubicBezTo>
                  <a:lnTo>
                    <a:pt x="1870635" y="950693"/>
                  </a:lnTo>
                  <a:cubicBezTo>
                    <a:pt x="1870635" y="957342"/>
                    <a:pt x="1867994" y="963719"/>
                    <a:pt x="1863292" y="968420"/>
                  </a:cubicBezTo>
                  <a:cubicBezTo>
                    <a:pt x="1858591" y="973122"/>
                    <a:pt x="1852214" y="975763"/>
                    <a:pt x="1845565" y="975763"/>
                  </a:cubicBezTo>
                  <a:lnTo>
                    <a:pt x="25070" y="975763"/>
                  </a:lnTo>
                  <a:cubicBezTo>
                    <a:pt x="18421" y="975763"/>
                    <a:pt x="12045" y="973122"/>
                    <a:pt x="7343" y="968420"/>
                  </a:cubicBezTo>
                  <a:cubicBezTo>
                    <a:pt x="2641" y="963719"/>
                    <a:pt x="0" y="957342"/>
                    <a:pt x="0" y="950693"/>
                  </a:cubicBezTo>
                  <a:lnTo>
                    <a:pt x="0" y="25070"/>
                  </a:lnTo>
                  <a:cubicBezTo>
                    <a:pt x="0" y="18421"/>
                    <a:pt x="2641" y="12045"/>
                    <a:pt x="7343" y="7343"/>
                  </a:cubicBezTo>
                  <a:cubicBezTo>
                    <a:pt x="12045" y="2641"/>
                    <a:pt x="18421" y="0"/>
                    <a:pt x="25070" y="0"/>
                  </a:cubicBezTo>
                  <a:close/>
                </a:path>
              </a:pathLst>
            </a:custGeom>
            <a:gradFill rotWithShape="true">
              <a:gsLst>
                <a:gs pos="0">
                  <a:srgbClr val="FA4D4D">
                    <a:alpha val="100000"/>
                  </a:srgbClr>
                </a:gs>
                <a:gs pos="100000">
                  <a:srgbClr val="FF914D">
                    <a:alpha val="100000"/>
                  </a:srgbClr>
                </a:gs>
              </a:gsLst>
              <a:lin ang="2700000"/>
            </a:gradFill>
          </p:spPr>
        </p:sp>
        <p:sp>
          <p:nvSpPr>
            <p:cNvPr name="TextBox 11" id="11"/>
            <p:cNvSpPr txBox="true"/>
            <p:nvPr/>
          </p:nvSpPr>
          <p:spPr>
            <a:xfrm>
              <a:off x="0" y="-38100"/>
              <a:ext cx="1870635" cy="1013863"/>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10822487" y="643748"/>
            <a:ext cx="6625408" cy="3305641"/>
          </a:xfrm>
          <a:custGeom>
            <a:avLst/>
            <a:gdLst/>
            <a:ahLst/>
            <a:cxnLst/>
            <a:rect r="r" b="b" t="t" l="l"/>
            <a:pathLst>
              <a:path h="3305641" w="6625408">
                <a:moveTo>
                  <a:pt x="0" y="0"/>
                </a:moveTo>
                <a:lnTo>
                  <a:pt x="6625408" y="0"/>
                </a:lnTo>
                <a:lnTo>
                  <a:pt x="6625408" y="3305641"/>
                </a:lnTo>
                <a:lnTo>
                  <a:pt x="0" y="3305641"/>
                </a:lnTo>
                <a:lnTo>
                  <a:pt x="0" y="0"/>
                </a:lnTo>
                <a:close/>
              </a:path>
            </a:pathLst>
          </a:custGeom>
          <a:blipFill>
            <a:blip r:embed="rId3"/>
            <a:stretch>
              <a:fillRect l="-20515" t="-6665" r="0" b="-65100"/>
            </a:stretch>
          </a:blipFill>
        </p:spPr>
      </p:sp>
      <p:grpSp>
        <p:nvGrpSpPr>
          <p:cNvPr name="Group 13" id="13"/>
          <p:cNvGrpSpPr/>
          <p:nvPr/>
        </p:nvGrpSpPr>
        <p:grpSpPr>
          <a:xfrm rot="0">
            <a:off x="9590138" y="4325089"/>
            <a:ext cx="8092440" cy="5812155"/>
            <a:chOff x="0" y="0"/>
            <a:chExt cx="2131342" cy="1530773"/>
          </a:xfrm>
        </p:grpSpPr>
        <p:sp>
          <p:nvSpPr>
            <p:cNvPr name="Freeform 14" id="14"/>
            <p:cNvSpPr/>
            <p:nvPr/>
          </p:nvSpPr>
          <p:spPr>
            <a:xfrm flipH="false" flipV="false" rot="0">
              <a:off x="0" y="0"/>
              <a:ext cx="2131342" cy="1530773"/>
            </a:xfrm>
            <a:custGeom>
              <a:avLst/>
              <a:gdLst/>
              <a:ahLst/>
              <a:cxnLst/>
              <a:rect r="r" b="b" t="t" l="l"/>
              <a:pathLst>
                <a:path h="1530773" w="2131342">
                  <a:moveTo>
                    <a:pt x="22004" y="0"/>
                  </a:moveTo>
                  <a:lnTo>
                    <a:pt x="2109338" y="0"/>
                  </a:lnTo>
                  <a:cubicBezTo>
                    <a:pt x="2121491" y="0"/>
                    <a:pt x="2131342" y="9851"/>
                    <a:pt x="2131342" y="22004"/>
                  </a:cubicBezTo>
                  <a:lnTo>
                    <a:pt x="2131342" y="1508770"/>
                  </a:lnTo>
                  <a:cubicBezTo>
                    <a:pt x="2131342" y="1520922"/>
                    <a:pt x="2121491" y="1530773"/>
                    <a:pt x="2109338" y="1530773"/>
                  </a:cubicBezTo>
                  <a:lnTo>
                    <a:pt x="22004" y="1530773"/>
                  </a:lnTo>
                  <a:cubicBezTo>
                    <a:pt x="9851" y="1530773"/>
                    <a:pt x="0" y="1520922"/>
                    <a:pt x="0" y="1508770"/>
                  </a:cubicBezTo>
                  <a:lnTo>
                    <a:pt x="0" y="22004"/>
                  </a:lnTo>
                  <a:cubicBezTo>
                    <a:pt x="0" y="9851"/>
                    <a:pt x="9851" y="0"/>
                    <a:pt x="22004" y="0"/>
                  </a:cubicBezTo>
                  <a:close/>
                </a:path>
              </a:pathLst>
            </a:custGeom>
            <a:gradFill rotWithShape="true">
              <a:gsLst>
                <a:gs pos="0">
                  <a:srgbClr val="FA4D4D">
                    <a:alpha val="100000"/>
                  </a:srgbClr>
                </a:gs>
                <a:gs pos="100000">
                  <a:srgbClr val="FF914D">
                    <a:alpha val="100000"/>
                  </a:srgbClr>
                </a:gs>
              </a:gsLst>
              <a:lin ang="2700000"/>
            </a:gradFill>
          </p:spPr>
        </p:sp>
        <p:sp>
          <p:nvSpPr>
            <p:cNvPr name="TextBox 15" id="15"/>
            <p:cNvSpPr txBox="true"/>
            <p:nvPr/>
          </p:nvSpPr>
          <p:spPr>
            <a:xfrm>
              <a:off x="0" y="-38100"/>
              <a:ext cx="2131342" cy="1568873"/>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9824820" y="4515689"/>
            <a:ext cx="7623075" cy="5430956"/>
          </a:xfrm>
          <a:custGeom>
            <a:avLst/>
            <a:gdLst/>
            <a:ahLst/>
            <a:cxnLst/>
            <a:rect r="r" b="b" t="t" l="l"/>
            <a:pathLst>
              <a:path h="5430956" w="7623075">
                <a:moveTo>
                  <a:pt x="0" y="0"/>
                </a:moveTo>
                <a:lnTo>
                  <a:pt x="7623075" y="0"/>
                </a:lnTo>
                <a:lnTo>
                  <a:pt x="7623075" y="5430955"/>
                </a:lnTo>
                <a:lnTo>
                  <a:pt x="0" y="5430955"/>
                </a:lnTo>
                <a:lnTo>
                  <a:pt x="0" y="0"/>
                </a:lnTo>
                <a:close/>
              </a:path>
            </a:pathLst>
          </a:custGeom>
          <a:blipFill>
            <a:blip r:embed="rId4"/>
            <a:stretch>
              <a:fillRect l="-15499" t="-111" r="-11298" b="0"/>
            </a:stretch>
          </a:blipFill>
        </p:spPr>
      </p:sp>
      <p:sp>
        <p:nvSpPr>
          <p:cNvPr name="TextBox 17" id="17"/>
          <p:cNvSpPr txBox="true"/>
          <p:nvPr/>
        </p:nvSpPr>
        <p:spPr>
          <a:xfrm rot="0">
            <a:off x="214259" y="-13056"/>
            <a:ext cx="6682441" cy="680120"/>
          </a:xfrm>
          <a:prstGeom prst="rect">
            <a:avLst/>
          </a:prstGeom>
        </p:spPr>
        <p:txBody>
          <a:bodyPr anchor="t" rtlCol="false" tIns="0" lIns="0" bIns="0" rIns="0">
            <a:spAutoFit/>
          </a:bodyPr>
          <a:lstStyle/>
          <a:p>
            <a:pPr algn="l">
              <a:lnSpc>
                <a:spcPts val="5563"/>
              </a:lnSpc>
            </a:pPr>
            <a:r>
              <a:rPr lang="en-US" b="true" sz="3973" spc="-99">
                <a:solidFill>
                  <a:srgbClr val="FFFEFE"/>
                </a:solidFill>
                <a:latin typeface="Poppins Bold"/>
                <a:ea typeface="Poppins Bold"/>
                <a:cs typeface="Poppins Bold"/>
                <a:sym typeface="Poppins Bold"/>
              </a:rPr>
              <a:t> Concept design overview</a:t>
            </a:r>
          </a:p>
        </p:txBody>
      </p:sp>
      <p:sp>
        <p:nvSpPr>
          <p:cNvPr name="TextBox 18" id="18"/>
          <p:cNvSpPr txBox="true"/>
          <p:nvPr/>
        </p:nvSpPr>
        <p:spPr>
          <a:xfrm rot="0">
            <a:off x="532042" y="1675939"/>
            <a:ext cx="9827674" cy="2473055"/>
          </a:xfrm>
          <a:prstGeom prst="rect">
            <a:avLst/>
          </a:prstGeom>
        </p:spPr>
        <p:txBody>
          <a:bodyPr anchor="t" rtlCol="false" tIns="0" lIns="0" bIns="0" rIns="0">
            <a:spAutoFit/>
          </a:bodyPr>
          <a:lstStyle/>
          <a:p>
            <a:pPr algn="l" marL="434097" indent="-217048" lvl="1">
              <a:lnSpc>
                <a:spcPts val="2814"/>
              </a:lnSpc>
              <a:buFont typeface="Arial"/>
              <a:buChar char="•"/>
            </a:pPr>
            <a:r>
              <a:rPr lang="en-US" b="true" sz="2010" spc="50">
                <a:solidFill>
                  <a:srgbClr val="434343"/>
                </a:solidFill>
                <a:latin typeface="Poppins Medium"/>
                <a:ea typeface="Poppins Medium"/>
                <a:cs typeface="Poppins Medium"/>
                <a:sym typeface="Poppins Medium"/>
              </a:rPr>
              <a:t>The design integrates a user-friendly dashboard for real-time monitoring of transactions, fraud alerts, and Fraud score. </a:t>
            </a:r>
          </a:p>
          <a:p>
            <a:pPr algn="l" marL="434097" indent="-217048" lvl="1">
              <a:lnSpc>
                <a:spcPts val="2814"/>
              </a:lnSpc>
              <a:buFont typeface="Arial"/>
              <a:buChar char="•"/>
            </a:pPr>
            <a:r>
              <a:rPr lang="en-US" b="true" sz="2010" spc="50">
                <a:solidFill>
                  <a:srgbClr val="434343"/>
                </a:solidFill>
                <a:latin typeface="Poppins Medium"/>
                <a:ea typeface="Poppins Medium"/>
                <a:cs typeface="Poppins Medium"/>
                <a:sym typeface="Poppins Medium"/>
              </a:rPr>
              <a:t>Multi-layered verification  ensures secure processing of high-value transactions, with alerts triggered for any suspicious activities. </a:t>
            </a:r>
          </a:p>
          <a:p>
            <a:pPr algn="l" marL="434097" indent="-217048" lvl="1">
              <a:lnSpc>
                <a:spcPts val="2814"/>
              </a:lnSpc>
              <a:buFont typeface="Arial"/>
              <a:buChar char="•"/>
            </a:pPr>
            <a:r>
              <a:rPr lang="en-US" b="true" sz="2010" spc="50">
                <a:solidFill>
                  <a:srgbClr val="434343"/>
                </a:solidFill>
                <a:latin typeface="Poppins Medium"/>
                <a:ea typeface="Poppins Medium"/>
                <a:cs typeface="Poppins Medium"/>
                <a:sym typeface="Poppins Medium"/>
              </a:rPr>
              <a:t>Notifications are sent instantly to users and admins through SMS and notification, enabling immediate actions like account freezing if fraud is detected.</a:t>
            </a:r>
          </a:p>
        </p:txBody>
      </p:sp>
      <p:sp>
        <p:nvSpPr>
          <p:cNvPr name="TextBox 19" id="19"/>
          <p:cNvSpPr txBox="true"/>
          <p:nvPr/>
        </p:nvSpPr>
        <p:spPr>
          <a:xfrm rot="0">
            <a:off x="2835333" y="1112040"/>
            <a:ext cx="3987165" cy="445770"/>
          </a:xfrm>
          <a:prstGeom prst="rect">
            <a:avLst/>
          </a:prstGeom>
        </p:spPr>
        <p:txBody>
          <a:bodyPr anchor="t" rtlCol="false" tIns="0" lIns="0" bIns="0" rIns="0">
            <a:spAutoFit/>
          </a:bodyPr>
          <a:lstStyle/>
          <a:p>
            <a:pPr algn="ctr">
              <a:lnSpc>
                <a:spcPts val="3780"/>
              </a:lnSpc>
            </a:pPr>
            <a:r>
              <a:rPr lang="en-US" b="true" sz="2700">
                <a:solidFill>
                  <a:srgbClr val="FD6220"/>
                </a:solidFill>
                <a:latin typeface="Poppins Bold"/>
                <a:ea typeface="Poppins Bold"/>
                <a:cs typeface="Poppins Bold"/>
                <a:sym typeface="Poppins Bold"/>
              </a:rPr>
              <a:t>Introduction</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9326487" cy="10877647"/>
            <a:chOff x="0" y="0"/>
            <a:chExt cx="2456359" cy="2864895"/>
          </a:xfrm>
        </p:grpSpPr>
        <p:sp>
          <p:nvSpPr>
            <p:cNvPr name="Freeform 3" id="3"/>
            <p:cNvSpPr/>
            <p:nvPr/>
          </p:nvSpPr>
          <p:spPr>
            <a:xfrm flipH="false" flipV="false" rot="0">
              <a:off x="0" y="0"/>
              <a:ext cx="2456359" cy="2864895"/>
            </a:xfrm>
            <a:custGeom>
              <a:avLst/>
              <a:gdLst/>
              <a:ahLst/>
              <a:cxnLst/>
              <a:rect r="r" b="b" t="t" l="l"/>
              <a:pathLst>
                <a:path h="2864895" w="2456359">
                  <a:moveTo>
                    <a:pt x="0" y="0"/>
                  </a:moveTo>
                  <a:lnTo>
                    <a:pt x="2456359" y="0"/>
                  </a:lnTo>
                  <a:lnTo>
                    <a:pt x="2456359" y="2864895"/>
                  </a:lnTo>
                  <a:lnTo>
                    <a:pt x="0" y="2864895"/>
                  </a:lnTo>
                  <a:close/>
                </a:path>
              </a:pathLst>
            </a:custGeom>
            <a:gradFill rotWithShape="true">
              <a:gsLst>
                <a:gs pos="0">
                  <a:srgbClr val="FA4D4D">
                    <a:alpha val="100000"/>
                  </a:srgbClr>
                </a:gs>
                <a:gs pos="100000">
                  <a:srgbClr val="FF914D">
                    <a:alpha val="100000"/>
                  </a:srgbClr>
                </a:gs>
              </a:gsLst>
              <a:lin ang="2700000"/>
            </a:gradFill>
          </p:spPr>
        </p:sp>
        <p:sp>
          <p:nvSpPr>
            <p:cNvPr name="TextBox 4" id="4"/>
            <p:cNvSpPr txBox="true"/>
            <p:nvPr/>
          </p:nvSpPr>
          <p:spPr>
            <a:xfrm>
              <a:off x="0" y="-38100"/>
              <a:ext cx="2456359" cy="290299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829860" y="322240"/>
            <a:ext cx="5666768" cy="1178444"/>
            <a:chOff x="0" y="0"/>
            <a:chExt cx="1492482" cy="310372"/>
          </a:xfrm>
        </p:grpSpPr>
        <p:sp>
          <p:nvSpPr>
            <p:cNvPr name="Freeform 6" id="6"/>
            <p:cNvSpPr/>
            <p:nvPr/>
          </p:nvSpPr>
          <p:spPr>
            <a:xfrm flipH="false" flipV="false" rot="0">
              <a:off x="0" y="0"/>
              <a:ext cx="1492482" cy="310372"/>
            </a:xfrm>
            <a:custGeom>
              <a:avLst/>
              <a:gdLst/>
              <a:ahLst/>
              <a:cxnLst/>
              <a:rect r="r" b="b" t="t" l="l"/>
              <a:pathLst>
                <a:path h="310372" w="1492482">
                  <a:moveTo>
                    <a:pt x="136620" y="0"/>
                  </a:moveTo>
                  <a:lnTo>
                    <a:pt x="1355862" y="0"/>
                  </a:lnTo>
                  <a:cubicBezTo>
                    <a:pt x="1392096" y="0"/>
                    <a:pt x="1426846" y="14394"/>
                    <a:pt x="1452467" y="40015"/>
                  </a:cubicBezTo>
                  <a:cubicBezTo>
                    <a:pt x="1478088" y="65636"/>
                    <a:pt x="1492482" y="100386"/>
                    <a:pt x="1492482" y="136620"/>
                  </a:cubicBezTo>
                  <a:lnTo>
                    <a:pt x="1492482" y="173752"/>
                  </a:lnTo>
                  <a:cubicBezTo>
                    <a:pt x="1492482" y="209986"/>
                    <a:pt x="1478088" y="244736"/>
                    <a:pt x="1452467" y="270357"/>
                  </a:cubicBezTo>
                  <a:cubicBezTo>
                    <a:pt x="1426846" y="295978"/>
                    <a:pt x="1392096" y="310372"/>
                    <a:pt x="1355862" y="310372"/>
                  </a:cubicBezTo>
                  <a:lnTo>
                    <a:pt x="136620" y="310372"/>
                  </a:lnTo>
                  <a:cubicBezTo>
                    <a:pt x="100386" y="310372"/>
                    <a:pt x="65636" y="295978"/>
                    <a:pt x="40015" y="270357"/>
                  </a:cubicBezTo>
                  <a:cubicBezTo>
                    <a:pt x="14394" y="244736"/>
                    <a:pt x="0" y="209986"/>
                    <a:pt x="0" y="173752"/>
                  </a:cubicBezTo>
                  <a:lnTo>
                    <a:pt x="0" y="136620"/>
                  </a:lnTo>
                  <a:cubicBezTo>
                    <a:pt x="0" y="100386"/>
                    <a:pt x="14394" y="65636"/>
                    <a:pt x="40015" y="40015"/>
                  </a:cubicBezTo>
                  <a:cubicBezTo>
                    <a:pt x="65636" y="14394"/>
                    <a:pt x="100386" y="0"/>
                    <a:pt x="136620" y="0"/>
                  </a:cubicBezTo>
                  <a:close/>
                </a:path>
              </a:pathLst>
            </a:custGeom>
            <a:solidFill>
              <a:srgbClr val="FFFFFE"/>
            </a:solidFill>
          </p:spPr>
        </p:sp>
        <p:sp>
          <p:nvSpPr>
            <p:cNvPr name="TextBox 7" id="7"/>
            <p:cNvSpPr txBox="true"/>
            <p:nvPr/>
          </p:nvSpPr>
          <p:spPr>
            <a:xfrm>
              <a:off x="0" y="-76200"/>
              <a:ext cx="1492482" cy="386572"/>
            </a:xfrm>
            <a:prstGeom prst="rect">
              <a:avLst/>
            </a:prstGeom>
          </p:spPr>
          <p:txBody>
            <a:bodyPr anchor="ctr" rtlCol="false" tIns="50800" lIns="50800" bIns="50800" rIns="50800"/>
            <a:lstStyle/>
            <a:p>
              <a:pPr algn="ctr">
                <a:lnSpc>
                  <a:spcPts val="5599"/>
                </a:lnSpc>
              </a:pPr>
              <a:r>
                <a:rPr lang="en-US" b="true" sz="3999" spc="-99">
                  <a:solidFill>
                    <a:srgbClr val="434343"/>
                  </a:solidFill>
                  <a:latin typeface="Poppins Bold"/>
                  <a:ea typeface="Poppins Bold"/>
                  <a:cs typeface="Poppins Bold"/>
                  <a:sym typeface="Poppins Bold"/>
                </a:rPr>
                <a:t>BENEFITS</a:t>
              </a:r>
            </a:p>
          </p:txBody>
        </p:sp>
      </p:grpSp>
      <p:sp>
        <p:nvSpPr>
          <p:cNvPr name="TextBox 8" id="8"/>
          <p:cNvSpPr txBox="true"/>
          <p:nvPr/>
        </p:nvSpPr>
        <p:spPr>
          <a:xfrm rot="0">
            <a:off x="361467" y="1508304"/>
            <a:ext cx="8054912" cy="6952964"/>
          </a:xfrm>
          <a:prstGeom prst="rect">
            <a:avLst/>
          </a:prstGeom>
        </p:spPr>
        <p:txBody>
          <a:bodyPr anchor="t" rtlCol="false" tIns="0" lIns="0" bIns="0" rIns="0">
            <a:spAutoFit/>
          </a:bodyPr>
          <a:lstStyle/>
          <a:p>
            <a:pPr algn="l">
              <a:lnSpc>
                <a:spcPts val="4215"/>
              </a:lnSpc>
            </a:pPr>
          </a:p>
          <a:p>
            <a:pPr algn="l" marL="650130" indent="-325065" lvl="1">
              <a:lnSpc>
                <a:spcPts val="4215"/>
              </a:lnSpc>
              <a:buFont typeface="Arial"/>
              <a:buChar char="•"/>
            </a:pPr>
            <a:r>
              <a:rPr lang="en-US" b="true" sz="3011">
                <a:solidFill>
                  <a:srgbClr val="FFFEFE"/>
                </a:solidFill>
                <a:latin typeface="Poppins Semi-Bold"/>
                <a:ea typeface="Poppins Semi-Bold"/>
                <a:cs typeface="Poppins Semi-Bold"/>
                <a:sym typeface="Poppins Semi-Bold"/>
              </a:rPr>
              <a:t>Prevention of Account Rental Frauds :</a:t>
            </a:r>
            <a:r>
              <a:rPr lang="en-US" b="true" sz="3011">
                <a:solidFill>
                  <a:srgbClr val="FFFEFE"/>
                </a:solidFill>
                <a:latin typeface="Poppins Medium"/>
                <a:ea typeface="Poppins Medium"/>
                <a:cs typeface="Poppins Medium"/>
                <a:sym typeface="Poppins Medium"/>
              </a:rPr>
              <a:t> Stops illegal account misuse.</a:t>
            </a:r>
          </a:p>
          <a:p>
            <a:pPr algn="l">
              <a:lnSpc>
                <a:spcPts val="4215"/>
              </a:lnSpc>
            </a:pPr>
          </a:p>
          <a:p>
            <a:pPr algn="l" marL="650130" indent="-325065" lvl="1">
              <a:lnSpc>
                <a:spcPts val="4215"/>
              </a:lnSpc>
              <a:buFont typeface="Arial"/>
              <a:buChar char="•"/>
            </a:pPr>
            <a:r>
              <a:rPr lang="en-US" b="true" sz="3011">
                <a:solidFill>
                  <a:srgbClr val="FFFEFE"/>
                </a:solidFill>
                <a:latin typeface="Poppins Medium"/>
                <a:ea typeface="Poppins Medium"/>
                <a:cs typeface="Poppins Medium"/>
                <a:sym typeface="Poppins Medium"/>
              </a:rPr>
              <a:t> </a:t>
            </a:r>
            <a:r>
              <a:rPr lang="en-US" b="true" sz="3011">
                <a:solidFill>
                  <a:srgbClr val="FFFEFE"/>
                </a:solidFill>
                <a:latin typeface="Poppins Semi-Bold"/>
                <a:ea typeface="Poppins Semi-Bold"/>
                <a:cs typeface="Poppins Semi-Bold"/>
                <a:sym typeface="Poppins Semi-Bold"/>
              </a:rPr>
              <a:t>Real-Time Fraud Detection : </a:t>
            </a:r>
            <a:r>
              <a:rPr lang="en-US" b="true" sz="3011">
                <a:solidFill>
                  <a:srgbClr val="FFFEFE"/>
                </a:solidFill>
                <a:latin typeface="Poppins Medium"/>
                <a:ea typeface="Poppins Medium"/>
                <a:cs typeface="Poppins Medium"/>
                <a:sym typeface="Poppins Medium"/>
              </a:rPr>
              <a:t>AI flags suspicious transactions instantly.</a:t>
            </a:r>
          </a:p>
          <a:p>
            <a:pPr algn="l">
              <a:lnSpc>
                <a:spcPts val="4215"/>
              </a:lnSpc>
            </a:pPr>
          </a:p>
          <a:p>
            <a:pPr algn="l" marL="650130" indent="-325065" lvl="1">
              <a:lnSpc>
                <a:spcPts val="4215"/>
              </a:lnSpc>
              <a:buFont typeface="Arial"/>
              <a:buChar char="•"/>
            </a:pPr>
            <a:r>
              <a:rPr lang="en-US" b="true" sz="3011">
                <a:solidFill>
                  <a:srgbClr val="FFFEFE"/>
                </a:solidFill>
                <a:latin typeface="Poppins Semi-Bold"/>
                <a:ea typeface="Poppins Semi-Bold"/>
                <a:cs typeface="Poppins Semi-Bold"/>
                <a:sym typeface="Poppins Semi-Bold"/>
              </a:rPr>
              <a:t>Enhanced Customer Trust : </a:t>
            </a:r>
            <a:r>
              <a:rPr lang="en-US" b="true" sz="3011">
                <a:solidFill>
                  <a:srgbClr val="FFFEFE"/>
                </a:solidFill>
                <a:latin typeface="Poppins Medium"/>
                <a:ea typeface="Poppins Medium"/>
                <a:cs typeface="Poppins Medium"/>
                <a:sym typeface="Poppins Medium"/>
              </a:rPr>
              <a:t>Secure banking builds user confidence Automated </a:t>
            </a:r>
          </a:p>
          <a:p>
            <a:pPr algn="l">
              <a:lnSpc>
                <a:spcPts val="4215"/>
              </a:lnSpc>
            </a:pPr>
          </a:p>
          <a:p>
            <a:pPr algn="l" marL="650130" indent="-325065" lvl="1">
              <a:lnSpc>
                <a:spcPts val="4215"/>
              </a:lnSpc>
              <a:buFont typeface="Arial"/>
              <a:buChar char="•"/>
            </a:pPr>
            <a:r>
              <a:rPr lang="en-US" b="true" sz="3011">
                <a:solidFill>
                  <a:srgbClr val="FFFEFE"/>
                </a:solidFill>
                <a:latin typeface="Poppins Semi-Bold"/>
                <a:ea typeface="Poppins Semi-Bold"/>
                <a:cs typeface="Poppins Semi-Bold"/>
                <a:sym typeface="Poppins Semi-Bold"/>
              </a:rPr>
              <a:t>Fraud Monitoring :</a:t>
            </a:r>
            <a:r>
              <a:rPr lang="en-US" b="true" sz="3011">
                <a:solidFill>
                  <a:srgbClr val="FFFEFE"/>
                </a:solidFill>
                <a:latin typeface="Poppins Medium"/>
                <a:ea typeface="Poppins Medium"/>
                <a:cs typeface="Poppins Medium"/>
                <a:sym typeface="Poppins Medium"/>
              </a:rPr>
              <a:t> Reduces manual intervention &amp; improves efficiency.</a:t>
            </a:r>
          </a:p>
        </p:txBody>
      </p:sp>
      <p:sp>
        <p:nvSpPr>
          <p:cNvPr name="TextBox 9" id="9"/>
          <p:cNvSpPr txBox="true"/>
          <p:nvPr/>
        </p:nvSpPr>
        <p:spPr>
          <a:xfrm rot="0">
            <a:off x="9581718" y="1639910"/>
            <a:ext cx="8170800" cy="7485854"/>
          </a:xfrm>
          <a:prstGeom prst="rect">
            <a:avLst/>
          </a:prstGeom>
        </p:spPr>
        <p:txBody>
          <a:bodyPr anchor="t" rtlCol="false" tIns="0" lIns="0" bIns="0" rIns="0">
            <a:spAutoFit/>
          </a:bodyPr>
          <a:lstStyle/>
          <a:p>
            <a:pPr algn="l">
              <a:lnSpc>
                <a:spcPts val="4243"/>
              </a:lnSpc>
            </a:pPr>
          </a:p>
          <a:p>
            <a:pPr algn="l" marL="654467" indent="-327233" lvl="1">
              <a:lnSpc>
                <a:spcPts val="4243"/>
              </a:lnSpc>
              <a:buFont typeface="Arial"/>
              <a:buChar char="•"/>
            </a:pPr>
            <a:r>
              <a:rPr lang="en-US" b="true" sz="3031" spc="75">
                <a:solidFill>
                  <a:srgbClr val="FD6220"/>
                </a:solidFill>
                <a:latin typeface="Poppins Medium"/>
                <a:ea typeface="Poppins Medium"/>
                <a:cs typeface="Poppins Medium"/>
                <a:sym typeface="Poppins Medium"/>
              </a:rPr>
              <a:t>Increased Banking Security :</a:t>
            </a:r>
            <a:r>
              <a:rPr lang="en-US" b="true" sz="3031" spc="75">
                <a:solidFill>
                  <a:srgbClr val="434343"/>
                </a:solidFill>
                <a:latin typeface="Poppins Medium"/>
                <a:ea typeface="Poppins Medium"/>
                <a:cs typeface="Poppins Medium"/>
                <a:sym typeface="Poppins Medium"/>
              </a:rPr>
              <a:t> Multi-layer authentication prevents unauthorized access.</a:t>
            </a:r>
          </a:p>
          <a:p>
            <a:pPr algn="l" marL="654467" indent="-327233" lvl="1">
              <a:lnSpc>
                <a:spcPts val="4243"/>
              </a:lnSpc>
              <a:buFont typeface="Arial"/>
              <a:buChar char="•"/>
            </a:pPr>
            <a:r>
              <a:rPr lang="en-US" b="true" sz="3031" spc="75">
                <a:solidFill>
                  <a:srgbClr val="FD6220"/>
                </a:solidFill>
                <a:latin typeface="Poppins Medium"/>
                <a:ea typeface="Poppins Medium"/>
                <a:cs typeface="Poppins Medium"/>
                <a:sym typeface="Poppins Medium"/>
              </a:rPr>
              <a:t>Reduced Financial Losses for Banks :</a:t>
            </a:r>
            <a:r>
              <a:rPr lang="en-US" b="true" sz="3031" spc="75">
                <a:solidFill>
                  <a:srgbClr val="434343"/>
                </a:solidFill>
                <a:latin typeface="Poppins Medium"/>
                <a:ea typeface="Poppins Medium"/>
                <a:cs typeface="Poppins Medium"/>
                <a:sym typeface="Poppins Medium"/>
              </a:rPr>
              <a:t> AI-driven early detection minimizes fraud risks.</a:t>
            </a:r>
          </a:p>
          <a:p>
            <a:pPr algn="l" marL="654467" indent="-327233" lvl="1">
              <a:lnSpc>
                <a:spcPts val="4243"/>
              </a:lnSpc>
              <a:buFont typeface="Arial"/>
              <a:buChar char="•"/>
            </a:pPr>
            <a:r>
              <a:rPr lang="en-US" b="true" sz="3031" spc="75">
                <a:solidFill>
                  <a:srgbClr val="FD6220"/>
                </a:solidFill>
                <a:latin typeface="Poppins Medium"/>
                <a:ea typeface="Poppins Medium"/>
                <a:cs typeface="Poppins Medium"/>
                <a:sym typeface="Poppins Medium"/>
              </a:rPr>
              <a:t>Improved Regulatory Compliance :</a:t>
            </a:r>
            <a:r>
              <a:rPr lang="en-US" b="true" sz="3031" spc="75">
                <a:solidFill>
                  <a:srgbClr val="434343"/>
                </a:solidFill>
                <a:latin typeface="Poppins Medium"/>
                <a:ea typeface="Poppins Medium"/>
                <a:cs typeface="Poppins Medium"/>
                <a:sym typeface="Poppins Medium"/>
              </a:rPr>
              <a:t> Meets RBI’s fraud prevention standards.</a:t>
            </a:r>
          </a:p>
          <a:p>
            <a:pPr algn="l" marL="654467" indent="-327233" lvl="1">
              <a:lnSpc>
                <a:spcPts val="4243"/>
              </a:lnSpc>
              <a:buFont typeface="Arial"/>
              <a:buChar char="•"/>
            </a:pPr>
            <a:r>
              <a:rPr lang="en-US" b="true" sz="3031" spc="75">
                <a:solidFill>
                  <a:srgbClr val="FD6220"/>
                </a:solidFill>
                <a:latin typeface="Poppins Medium"/>
                <a:ea typeface="Poppins Medium"/>
                <a:cs typeface="Poppins Medium"/>
                <a:sym typeface="Poppins Medium"/>
              </a:rPr>
              <a:t>Strengthened Financial Ecosystem :</a:t>
            </a:r>
            <a:r>
              <a:rPr lang="en-US" b="true" sz="3031" spc="75">
                <a:solidFill>
                  <a:srgbClr val="434343"/>
                </a:solidFill>
                <a:latin typeface="Poppins Medium"/>
                <a:ea typeface="Poppins Medium"/>
                <a:cs typeface="Poppins Medium"/>
                <a:sym typeface="Poppins Medium"/>
              </a:rPr>
              <a:t> Reduces cybercrime and ensures safer transactions.</a:t>
            </a:r>
          </a:p>
          <a:p>
            <a:pPr algn="l">
              <a:lnSpc>
                <a:spcPts val="4243"/>
              </a:lnSpc>
            </a:pPr>
          </a:p>
        </p:txBody>
      </p:sp>
      <p:grpSp>
        <p:nvGrpSpPr>
          <p:cNvPr name="Group 10" id="10"/>
          <p:cNvGrpSpPr/>
          <p:nvPr/>
        </p:nvGrpSpPr>
        <p:grpSpPr>
          <a:xfrm rot="0">
            <a:off x="10988039" y="322240"/>
            <a:ext cx="5666768" cy="1178444"/>
            <a:chOff x="0" y="0"/>
            <a:chExt cx="1492482" cy="310372"/>
          </a:xfrm>
        </p:grpSpPr>
        <p:sp>
          <p:nvSpPr>
            <p:cNvPr name="Freeform 11" id="11"/>
            <p:cNvSpPr/>
            <p:nvPr/>
          </p:nvSpPr>
          <p:spPr>
            <a:xfrm flipH="false" flipV="false" rot="0">
              <a:off x="0" y="0"/>
              <a:ext cx="1492482" cy="310372"/>
            </a:xfrm>
            <a:custGeom>
              <a:avLst/>
              <a:gdLst/>
              <a:ahLst/>
              <a:cxnLst/>
              <a:rect r="r" b="b" t="t" l="l"/>
              <a:pathLst>
                <a:path h="310372" w="1492482">
                  <a:moveTo>
                    <a:pt x="136620" y="0"/>
                  </a:moveTo>
                  <a:lnTo>
                    <a:pt x="1355862" y="0"/>
                  </a:lnTo>
                  <a:cubicBezTo>
                    <a:pt x="1392096" y="0"/>
                    <a:pt x="1426846" y="14394"/>
                    <a:pt x="1452467" y="40015"/>
                  </a:cubicBezTo>
                  <a:cubicBezTo>
                    <a:pt x="1478088" y="65636"/>
                    <a:pt x="1492482" y="100386"/>
                    <a:pt x="1492482" y="136620"/>
                  </a:cubicBezTo>
                  <a:lnTo>
                    <a:pt x="1492482" y="173752"/>
                  </a:lnTo>
                  <a:cubicBezTo>
                    <a:pt x="1492482" y="209986"/>
                    <a:pt x="1478088" y="244736"/>
                    <a:pt x="1452467" y="270357"/>
                  </a:cubicBezTo>
                  <a:cubicBezTo>
                    <a:pt x="1426846" y="295978"/>
                    <a:pt x="1392096" y="310372"/>
                    <a:pt x="1355862" y="310372"/>
                  </a:cubicBezTo>
                  <a:lnTo>
                    <a:pt x="136620" y="310372"/>
                  </a:lnTo>
                  <a:cubicBezTo>
                    <a:pt x="100386" y="310372"/>
                    <a:pt x="65636" y="295978"/>
                    <a:pt x="40015" y="270357"/>
                  </a:cubicBezTo>
                  <a:cubicBezTo>
                    <a:pt x="14394" y="244736"/>
                    <a:pt x="0" y="209986"/>
                    <a:pt x="0" y="173752"/>
                  </a:cubicBezTo>
                  <a:lnTo>
                    <a:pt x="0" y="136620"/>
                  </a:lnTo>
                  <a:cubicBezTo>
                    <a:pt x="0" y="100386"/>
                    <a:pt x="14394" y="65636"/>
                    <a:pt x="40015" y="40015"/>
                  </a:cubicBezTo>
                  <a:cubicBezTo>
                    <a:pt x="65636" y="14394"/>
                    <a:pt x="100386" y="0"/>
                    <a:pt x="136620" y="0"/>
                  </a:cubicBezTo>
                  <a:close/>
                </a:path>
              </a:pathLst>
            </a:custGeom>
            <a:gradFill rotWithShape="true">
              <a:gsLst>
                <a:gs pos="0">
                  <a:srgbClr val="FA4D4D">
                    <a:alpha val="100000"/>
                  </a:srgbClr>
                </a:gs>
                <a:gs pos="100000">
                  <a:srgbClr val="FF914D">
                    <a:alpha val="100000"/>
                  </a:srgbClr>
                </a:gs>
              </a:gsLst>
              <a:lin ang="2700000"/>
            </a:gradFill>
          </p:spPr>
        </p:sp>
        <p:sp>
          <p:nvSpPr>
            <p:cNvPr name="TextBox 12" id="12"/>
            <p:cNvSpPr txBox="true"/>
            <p:nvPr/>
          </p:nvSpPr>
          <p:spPr>
            <a:xfrm>
              <a:off x="0" y="-76200"/>
              <a:ext cx="1492482" cy="386572"/>
            </a:xfrm>
            <a:prstGeom prst="rect">
              <a:avLst/>
            </a:prstGeom>
          </p:spPr>
          <p:txBody>
            <a:bodyPr anchor="ctr" rtlCol="false" tIns="50800" lIns="50800" bIns="50800" rIns="50800"/>
            <a:lstStyle/>
            <a:p>
              <a:pPr algn="ctr">
                <a:lnSpc>
                  <a:spcPts val="5599"/>
                </a:lnSpc>
              </a:pPr>
              <a:r>
                <a:rPr lang="en-US" b="true" sz="3999" spc="-99">
                  <a:solidFill>
                    <a:srgbClr val="FFFFFF"/>
                  </a:solidFill>
                  <a:latin typeface="Poppins Bold"/>
                  <a:ea typeface="Poppins Bold"/>
                  <a:cs typeface="Poppins Bold"/>
                  <a:sym typeface="Poppins Bold"/>
                </a:rPr>
                <a:t>IMPACTS</a:t>
              </a:r>
            </a:p>
          </p:txBody>
        </p:sp>
      </p:gr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856635" y="5143500"/>
            <a:ext cx="4380383" cy="908594"/>
            <a:chOff x="0" y="0"/>
            <a:chExt cx="5840511" cy="1211459"/>
          </a:xfrm>
        </p:grpSpPr>
        <p:grpSp>
          <p:nvGrpSpPr>
            <p:cNvPr name="Group 3" id="3"/>
            <p:cNvGrpSpPr/>
            <p:nvPr/>
          </p:nvGrpSpPr>
          <p:grpSpPr>
            <a:xfrm rot="0">
              <a:off x="0" y="0"/>
              <a:ext cx="5840511" cy="1211459"/>
              <a:chOff x="0" y="0"/>
              <a:chExt cx="1153681" cy="239300"/>
            </a:xfrm>
          </p:grpSpPr>
          <p:sp>
            <p:nvSpPr>
              <p:cNvPr name="Freeform 4" id="4"/>
              <p:cNvSpPr/>
              <p:nvPr/>
            </p:nvSpPr>
            <p:spPr>
              <a:xfrm flipH="false" flipV="false" rot="0">
                <a:off x="0" y="0"/>
                <a:ext cx="1153681" cy="239301"/>
              </a:xfrm>
              <a:custGeom>
                <a:avLst/>
                <a:gdLst/>
                <a:ahLst/>
                <a:cxnLst/>
                <a:rect r="r" b="b" t="t" l="l"/>
                <a:pathLst>
                  <a:path h="239301" w="1153681">
                    <a:moveTo>
                      <a:pt x="119650" y="0"/>
                    </a:moveTo>
                    <a:lnTo>
                      <a:pt x="1034031" y="0"/>
                    </a:lnTo>
                    <a:cubicBezTo>
                      <a:pt x="1100112" y="0"/>
                      <a:pt x="1153681" y="53569"/>
                      <a:pt x="1153681" y="119650"/>
                    </a:cubicBezTo>
                    <a:lnTo>
                      <a:pt x="1153681" y="119650"/>
                    </a:lnTo>
                    <a:cubicBezTo>
                      <a:pt x="1153681" y="185731"/>
                      <a:pt x="1100112" y="239301"/>
                      <a:pt x="1034031" y="239301"/>
                    </a:cubicBezTo>
                    <a:lnTo>
                      <a:pt x="119650" y="239301"/>
                    </a:lnTo>
                    <a:cubicBezTo>
                      <a:pt x="53569" y="239301"/>
                      <a:pt x="0" y="185731"/>
                      <a:pt x="0" y="119650"/>
                    </a:cubicBezTo>
                    <a:lnTo>
                      <a:pt x="0" y="119650"/>
                    </a:lnTo>
                    <a:cubicBezTo>
                      <a:pt x="0" y="53569"/>
                      <a:pt x="53569" y="0"/>
                      <a:pt x="119650" y="0"/>
                    </a:cubicBezTo>
                    <a:close/>
                  </a:path>
                </a:pathLst>
              </a:custGeom>
              <a:gradFill rotWithShape="true">
                <a:gsLst>
                  <a:gs pos="0">
                    <a:srgbClr val="FA4D4D">
                      <a:alpha val="100000"/>
                    </a:srgbClr>
                  </a:gs>
                  <a:gs pos="100000">
                    <a:srgbClr val="FF914D">
                      <a:alpha val="100000"/>
                    </a:srgbClr>
                  </a:gs>
                </a:gsLst>
                <a:lin ang="2700000"/>
              </a:gradFill>
            </p:spPr>
          </p:sp>
          <p:sp>
            <p:nvSpPr>
              <p:cNvPr name="TextBox 5" id="5"/>
              <p:cNvSpPr txBox="true"/>
              <p:nvPr/>
            </p:nvSpPr>
            <p:spPr>
              <a:xfrm>
                <a:off x="0" y="-38100"/>
                <a:ext cx="1153681" cy="27740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440653" y="367746"/>
              <a:ext cx="4807089" cy="566209"/>
            </a:xfrm>
            <a:prstGeom prst="rect">
              <a:avLst/>
            </a:prstGeom>
          </p:spPr>
          <p:txBody>
            <a:bodyPr anchor="t" rtlCol="false" tIns="0" lIns="0" bIns="0" rIns="0">
              <a:spAutoFit/>
            </a:bodyPr>
            <a:lstStyle/>
            <a:p>
              <a:pPr algn="ctr" marL="0" indent="0" lvl="0">
                <a:lnSpc>
                  <a:spcPts val="3499"/>
                </a:lnSpc>
                <a:spcBef>
                  <a:spcPct val="0"/>
                </a:spcBef>
              </a:pPr>
              <a:r>
                <a:rPr lang="en-US" b="true" sz="2499" spc="62">
                  <a:solidFill>
                    <a:srgbClr val="FFFFFF"/>
                  </a:solidFill>
                  <a:latin typeface="Poppins Semi-Bold"/>
                  <a:ea typeface="Poppins Semi-Bold"/>
                  <a:cs typeface="Poppins Semi-Bold"/>
                  <a:sym typeface="Poppins Semi-Bold"/>
                </a:rPr>
                <a:t>Next Steps:</a:t>
              </a:r>
            </a:p>
          </p:txBody>
        </p:sp>
      </p:grpSp>
      <p:grpSp>
        <p:nvGrpSpPr>
          <p:cNvPr name="Group 7" id="7"/>
          <p:cNvGrpSpPr/>
          <p:nvPr/>
        </p:nvGrpSpPr>
        <p:grpSpPr>
          <a:xfrm rot="0">
            <a:off x="7109258" y="5143500"/>
            <a:ext cx="5276965" cy="892322"/>
            <a:chOff x="0" y="0"/>
            <a:chExt cx="7035954" cy="1189763"/>
          </a:xfrm>
        </p:grpSpPr>
        <p:grpSp>
          <p:nvGrpSpPr>
            <p:cNvPr name="Group 8" id="8"/>
            <p:cNvGrpSpPr/>
            <p:nvPr/>
          </p:nvGrpSpPr>
          <p:grpSpPr>
            <a:xfrm rot="0">
              <a:off x="0" y="0"/>
              <a:ext cx="7035954" cy="1189763"/>
              <a:chOff x="0" y="0"/>
              <a:chExt cx="1389818" cy="235015"/>
            </a:xfrm>
          </p:grpSpPr>
          <p:sp>
            <p:nvSpPr>
              <p:cNvPr name="Freeform 9" id="9"/>
              <p:cNvSpPr/>
              <p:nvPr/>
            </p:nvSpPr>
            <p:spPr>
              <a:xfrm flipH="false" flipV="false" rot="0">
                <a:off x="0" y="0"/>
                <a:ext cx="1389818" cy="235015"/>
              </a:xfrm>
              <a:custGeom>
                <a:avLst/>
                <a:gdLst/>
                <a:ahLst/>
                <a:cxnLst/>
                <a:rect r="r" b="b" t="t" l="l"/>
                <a:pathLst>
                  <a:path h="235015" w="1389818">
                    <a:moveTo>
                      <a:pt x="117507" y="0"/>
                    </a:moveTo>
                    <a:lnTo>
                      <a:pt x="1272311" y="0"/>
                    </a:lnTo>
                    <a:cubicBezTo>
                      <a:pt x="1303475" y="0"/>
                      <a:pt x="1333364" y="12380"/>
                      <a:pt x="1355401" y="34417"/>
                    </a:cubicBezTo>
                    <a:cubicBezTo>
                      <a:pt x="1377438" y="56454"/>
                      <a:pt x="1389818" y="86343"/>
                      <a:pt x="1389818" y="117507"/>
                    </a:cubicBezTo>
                    <a:lnTo>
                      <a:pt x="1389818" y="117507"/>
                    </a:lnTo>
                    <a:cubicBezTo>
                      <a:pt x="1389818" y="148672"/>
                      <a:pt x="1377438" y="178561"/>
                      <a:pt x="1355401" y="200598"/>
                    </a:cubicBezTo>
                    <a:cubicBezTo>
                      <a:pt x="1333364" y="222635"/>
                      <a:pt x="1303475" y="235015"/>
                      <a:pt x="1272311" y="235015"/>
                    </a:cubicBezTo>
                    <a:lnTo>
                      <a:pt x="117507" y="235015"/>
                    </a:lnTo>
                    <a:cubicBezTo>
                      <a:pt x="86343" y="235015"/>
                      <a:pt x="56454" y="222635"/>
                      <a:pt x="34417" y="200598"/>
                    </a:cubicBezTo>
                    <a:cubicBezTo>
                      <a:pt x="12380" y="178561"/>
                      <a:pt x="0" y="148672"/>
                      <a:pt x="0" y="117507"/>
                    </a:cubicBezTo>
                    <a:lnTo>
                      <a:pt x="0" y="117507"/>
                    </a:lnTo>
                    <a:cubicBezTo>
                      <a:pt x="0" y="86343"/>
                      <a:pt x="12380" y="56454"/>
                      <a:pt x="34417" y="34417"/>
                    </a:cubicBezTo>
                    <a:cubicBezTo>
                      <a:pt x="56454" y="12380"/>
                      <a:pt x="86343" y="0"/>
                      <a:pt x="117507" y="0"/>
                    </a:cubicBezTo>
                    <a:close/>
                  </a:path>
                </a:pathLst>
              </a:custGeom>
              <a:gradFill rotWithShape="true">
                <a:gsLst>
                  <a:gs pos="0">
                    <a:srgbClr val="FA4D4D">
                      <a:alpha val="100000"/>
                    </a:srgbClr>
                  </a:gs>
                  <a:gs pos="100000">
                    <a:srgbClr val="FF914D">
                      <a:alpha val="100000"/>
                    </a:srgbClr>
                  </a:gs>
                </a:gsLst>
                <a:lin ang="2700000"/>
              </a:gradFill>
            </p:spPr>
          </p:sp>
          <p:sp>
            <p:nvSpPr>
              <p:cNvPr name="TextBox 10" id="10"/>
              <p:cNvSpPr txBox="true"/>
              <p:nvPr/>
            </p:nvSpPr>
            <p:spPr>
              <a:xfrm>
                <a:off x="0" y="-38100"/>
                <a:ext cx="1389818" cy="27311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036208" y="330543"/>
              <a:ext cx="4963538" cy="544513"/>
            </a:xfrm>
            <a:prstGeom prst="rect">
              <a:avLst/>
            </a:prstGeom>
          </p:spPr>
          <p:txBody>
            <a:bodyPr anchor="t" rtlCol="false" tIns="0" lIns="0" bIns="0" rIns="0">
              <a:spAutoFit/>
            </a:bodyPr>
            <a:lstStyle/>
            <a:p>
              <a:pPr algn="ctr">
                <a:lnSpc>
                  <a:spcPts val="3346"/>
                </a:lnSpc>
              </a:pPr>
              <a:r>
                <a:rPr lang="en-US" b="true" sz="2390" spc="59">
                  <a:solidFill>
                    <a:srgbClr val="FFFFFF"/>
                  </a:solidFill>
                  <a:latin typeface="Poppins Semi-Bold"/>
                  <a:ea typeface="Poppins Semi-Bold"/>
                  <a:cs typeface="Poppins Semi-Bold"/>
                  <a:sym typeface="Poppins Semi-Bold"/>
                </a:rPr>
                <a:t>Future Enhancements:</a:t>
              </a:r>
            </a:p>
          </p:txBody>
        </p:sp>
      </p:grpSp>
      <p:grpSp>
        <p:nvGrpSpPr>
          <p:cNvPr name="Group 12" id="12"/>
          <p:cNvGrpSpPr/>
          <p:nvPr/>
        </p:nvGrpSpPr>
        <p:grpSpPr>
          <a:xfrm rot="0">
            <a:off x="994410" y="5143500"/>
            <a:ext cx="4961023" cy="875574"/>
            <a:chOff x="0" y="0"/>
            <a:chExt cx="6614698" cy="1167432"/>
          </a:xfrm>
        </p:grpSpPr>
        <p:grpSp>
          <p:nvGrpSpPr>
            <p:cNvPr name="Group 13" id="13"/>
            <p:cNvGrpSpPr/>
            <p:nvPr/>
          </p:nvGrpSpPr>
          <p:grpSpPr>
            <a:xfrm rot="0">
              <a:off x="0" y="0"/>
              <a:ext cx="6614698" cy="1167432"/>
              <a:chOff x="0" y="0"/>
              <a:chExt cx="1306607" cy="230604"/>
            </a:xfrm>
          </p:grpSpPr>
          <p:sp>
            <p:nvSpPr>
              <p:cNvPr name="Freeform 14" id="14"/>
              <p:cNvSpPr/>
              <p:nvPr/>
            </p:nvSpPr>
            <p:spPr>
              <a:xfrm flipH="false" flipV="false" rot="0">
                <a:off x="0" y="0"/>
                <a:ext cx="1306607" cy="230604"/>
              </a:xfrm>
              <a:custGeom>
                <a:avLst/>
                <a:gdLst/>
                <a:ahLst/>
                <a:cxnLst/>
                <a:rect r="r" b="b" t="t" l="l"/>
                <a:pathLst>
                  <a:path h="230604" w="1306607">
                    <a:moveTo>
                      <a:pt x="115302" y="0"/>
                    </a:moveTo>
                    <a:lnTo>
                      <a:pt x="1191305" y="0"/>
                    </a:lnTo>
                    <a:cubicBezTo>
                      <a:pt x="1221885" y="0"/>
                      <a:pt x="1251212" y="12148"/>
                      <a:pt x="1272836" y="33771"/>
                    </a:cubicBezTo>
                    <a:cubicBezTo>
                      <a:pt x="1294459" y="55394"/>
                      <a:pt x="1306607" y="84722"/>
                      <a:pt x="1306607" y="115302"/>
                    </a:cubicBezTo>
                    <a:lnTo>
                      <a:pt x="1306607" y="115302"/>
                    </a:lnTo>
                    <a:cubicBezTo>
                      <a:pt x="1306607" y="145882"/>
                      <a:pt x="1294459" y="175209"/>
                      <a:pt x="1272836" y="196833"/>
                    </a:cubicBezTo>
                    <a:cubicBezTo>
                      <a:pt x="1251212" y="218456"/>
                      <a:pt x="1221885" y="230604"/>
                      <a:pt x="1191305" y="230604"/>
                    </a:cubicBezTo>
                    <a:lnTo>
                      <a:pt x="115302" y="230604"/>
                    </a:lnTo>
                    <a:cubicBezTo>
                      <a:pt x="84722" y="230604"/>
                      <a:pt x="55394" y="218456"/>
                      <a:pt x="33771" y="196833"/>
                    </a:cubicBezTo>
                    <a:cubicBezTo>
                      <a:pt x="12148" y="175209"/>
                      <a:pt x="0" y="145882"/>
                      <a:pt x="0" y="115302"/>
                    </a:cubicBezTo>
                    <a:lnTo>
                      <a:pt x="0" y="115302"/>
                    </a:lnTo>
                    <a:cubicBezTo>
                      <a:pt x="0" y="84722"/>
                      <a:pt x="12148" y="55394"/>
                      <a:pt x="33771" y="33771"/>
                    </a:cubicBezTo>
                    <a:cubicBezTo>
                      <a:pt x="55394" y="12148"/>
                      <a:pt x="84722" y="0"/>
                      <a:pt x="115302" y="0"/>
                    </a:cubicBezTo>
                    <a:close/>
                  </a:path>
                </a:pathLst>
              </a:custGeom>
              <a:gradFill rotWithShape="true">
                <a:gsLst>
                  <a:gs pos="0">
                    <a:srgbClr val="FA4D4D">
                      <a:alpha val="100000"/>
                    </a:srgbClr>
                  </a:gs>
                  <a:gs pos="100000">
                    <a:srgbClr val="FF914D">
                      <a:alpha val="100000"/>
                    </a:srgbClr>
                  </a:gs>
                </a:gsLst>
                <a:lin ang="2700000"/>
              </a:gradFill>
            </p:spPr>
          </p:sp>
          <p:sp>
            <p:nvSpPr>
              <p:cNvPr name="TextBox 15" id="15"/>
              <p:cNvSpPr txBox="true"/>
              <p:nvPr/>
            </p:nvSpPr>
            <p:spPr>
              <a:xfrm>
                <a:off x="0" y="-38100"/>
                <a:ext cx="1306607" cy="268704"/>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974168" y="349593"/>
              <a:ext cx="4666362" cy="503132"/>
            </a:xfrm>
            <a:prstGeom prst="rect">
              <a:avLst/>
            </a:prstGeom>
          </p:spPr>
          <p:txBody>
            <a:bodyPr anchor="t" rtlCol="false" tIns="0" lIns="0" bIns="0" rIns="0">
              <a:spAutoFit/>
            </a:bodyPr>
            <a:lstStyle/>
            <a:p>
              <a:pPr algn="ctr">
                <a:lnSpc>
                  <a:spcPts val="3219"/>
                </a:lnSpc>
              </a:pPr>
              <a:r>
                <a:rPr lang="en-US" b="true" sz="2299">
                  <a:solidFill>
                    <a:srgbClr val="FFFFFF"/>
                  </a:solidFill>
                  <a:latin typeface="Poppins Bold"/>
                  <a:ea typeface="Poppins Bold"/>
                  <a:cs typeface="Poppins Bold"/>
                  <a:sym typeface="Poppins Bold"/>
                </a:rPr>
                <a:t>Expected Outcomes:</a:t>
              </a:r>
            </a:p>
          </p:txBody>
        </p:sp>
      </p:grpSp>
      <p:grpSp>
        <p:nvGrpSpPr>
          <p:cNvPr name="Group 17" id="17"/>
          <p:cNvGrpSpPr/>
          <p:nvPr/>
        </p:nvGrpSpPr>
        <p:grpSpPr>
          <a:xfrm rot="0">
            <a:off x="15165392" y="296779"/>
            <a:ext cx="2740564" cy="417429"/>
            <a:chOff x="0" y="0"/>
            <a:chExt cx="3654086" cy="556572"/>
          </a:xfrm>
        </p:grpSpPr>
        <p:grpSp>
          <p:nvGrpSpPr>
            <p:cNvPr name="Group 18" id="18"/>
            <p:cNvGrpSpPr/>
            <p:nvPr/>
          </p:nvGrpSpPr>
          <p:grpSpPr>
            <a:xfrm rot="0">
              <a:off x="1919089" y="0"/>
              <a:ext cx="1560408" cy="556572"/>
              <a:chOff x="0" y="0"/>
              <a:chExt cx="366345" cy="130669"/>
            </a:xfrm>
          </p:grpSpPr>
          <p:sp>
            <p:nvSpPr>
              <p:cNvPr name="Freeform 19" id="19"/>
              <p:cNvSpPr/>
              <p:nvPr/>
            </p:nvSpPr>
            <p:spPr>
              <a:xfrm flipH="false" flipV="false" rot="0">
                <a:off x="0" y="0"/>
                <a:ext cx="366345" cy="130669"/>
              </a:xfrm>
              <a:custGeom>
                <a:avLst/>
                <a:gdLst/>
                <a:ahLst/>
                <a:cxnLst/>
                <a:rect r="r" b="b" t="t" l="l"/>
                <a:pathLst>
                  <a:path h="130669" w="366345">
                    <a:moveTo>
                      <a:pt x="0" y="0"/>
                    </a:moveTo>
                    <a:lnTo>
                      <a:pt x="366345" y="0"/>
                    </a:lnTo>
                    <a:lnTo>
                      <a:pt x="366345" y="130669"/>
                    </a:lnTo>
                    <a:lnTo>
                      <a:pt x="0" y="130669"/>
                    </a:lnTo>
                    <a:close/>
                  </a:path>
                </a:pathLst>
              </a:custGeom>
              <a:solidFill>
                <a:srgbClr val="EE1919"/>
              </a:solidFill>
            </p:spPr>
          </p:sp>
          <p:sp>
            <p:nvSpPr>
              <p:cNvPr name="TextBox 20" id="20"/>
              <p:cNvSpPr txBox="true"/>
              <p:nvPr/>
            </p:nvSpPr>
            <p:spPr>
              <a:xfrm>
                <a:off x="0" y="-38100"/>
                <a:ext cx="366345" cy="168769"/>
              </a:xfrm>
              <a:prstGeom prst="rect">
                <a:avLst/>
              </a:prstGeom>
            </p:spPr>
            <p:txBody>
              <a:bodyPr anchor="ctr" rtlCol="false" tIns="42741" lIns="42741" bIns="42741" rIns="42741"/>
              <a:lstStyle/>
              <a:p>
                <a:pPr algn="ctr">
                  <a:lnSpc>
                    <a:spcPts val="2659"/>
                  </a:lnSpc>
                </a:pPr>
              </a:p>
            </p:txBody>
          </p:sp>
        </p:grpSp>
        <p:sp>
          <p:nvSpPr>
            <p:cNvPr name="TextBox 21" id="21"/>
            <p:cNvSpPr txBox="true"/>
            <p:nvPr/>
          </p:nvSpPr>
          <p:spPr>
            <a:xfrm rot="0">
              <a:off x="0" y="-57150"/>
              <a:ext cx="3654086" cy="610820"/>
            </a:xfrm>
            <a:prstGeom prst="rect">
              <a:avLst/>
            </a:prstGeom>
          </p:spPr>
          <p:txBody>
            <a:bodyPr anchor="t" rtlCol="false" tIns="0" lIns="0" bIns="0" rIns="0">
              <a:spAutoFit/>
            </a:bodyPr>
            <a:lstStyle/>
            <a:p>
              <a:pPr algn="ctr">
                <a:lnSpc>
                  <a:spcPts val="3887"/>
                </a:lnSpc>
                <a:spcBef>
                  <a:spcPct val="0"/>
                </a:spcBef>
              </a:pPr>
              <a:r>
                <a:rPr lang="en-US" b="true" sz="2776">
                  <a:solidFill>
                    <a:srgbClr val="2E2E2E"/>
                  </a:solidFill>
                  <a:latin typeface="Poppins Bold"/>
                  <a:ea typeface="Poppins Bold"/>
                  <a:cs typeface="Poppins Bold"/>
                  <a:sym typeface="Poppins Bold"/>
                </a:rPr>
                <a:t>CYBER</a:t>
              </a:r>
              <a:r>
                <a:rPr lang="en-US" b="true" sz="2776">
                  <a:solidFill>
                    <a:srgbClr val="434343"/>
                  </a:solidFill>
                  <a:latin typeface="Poppins Bold"/>
                  <a:ea typeface="Poppins Bold"/>
                  <a:cs typeface="Poppins Bold"/>
                  <a:sym typeface="Poppins Bold"/>
                </a:rPr>
                <a:t> </a:t>
              </a:r>
              <a:r>
                <a:rPr lang="en-US" b="true" sz="2776">
                  <a:solidFill>
                    <a:srgbClr val="FFFEFE"/>
                  </a:solidFill>
                  <a:latin typeface="Poppins Bold"/>
                  <a:ea typeface="Poppins Bold"/>
                  <a:cs typeface="Poppins Bold"/>
                  <a:sym typeface="Poppins Bold"/>
                </a:rPr>
                <a:t>HACK</a:t>
              </a:r>
            </a:p>
          </p:txBody>
        </p:sp>
      </p:grpSp>
      <p:grpSp>
        <p:nvGrpSpPr>
          <p:cNvPr name="Group 22" id="22"/>
          <p:cNvGrpSpPr/>
          <p:nvPr/>
        </p:nvGrpSpPr>
        <p:grpSpPr>
          <a:xfrm rot="0">
            <a:off x="0" y="73118"/>
            <a:ext cx="13851609" cy="1543050"/>
            <a:chOff x="0" y="0"/>
            <a:chExt cx="3648161" cy="406400"/>
          </a:xfrm>
        </p:grpSpPr>
        <p:sp>
          <p:nvSpPr>
            <p:cNvPr name="Freeform 23" id="23"/>
            <p:cNvSpPr/>
            <p:nvPr/>
          </p:nvSpPr>
          <p:spPr>
            <a:xfrm flipH="false" flipV="false" rot="0">
              <a:off x="0" y="0"/>
              <a:ext cx="3648161" cy="406400"/>
            </a:xfrm>
            <a:custGeom>
              <a:avLst/>
              <a:gdLst/>
              <a:ahLst/>
              <a:cxnLst/>
              <a:rect r="r" b="b" t="t" l="l"/>
              <a:pathLst>
                <a:path h="406400" w="3648161">
                  <a:moveTo>
                    <a:pt x="3444961" y="0"/>
                  </a:moveTo>
                  <a:lnTo>
                    <a:pt x="0" y="0"/>
                  </a:lnTo>
                  <a:lnTo>
                    <a:pt x="0" y="406400"/>
                  </a:lnTo>
                  <a:lnTo>
                    <a:pt x="3444961" y="406400"/>
                  </a:lnTo>
                  <a:lnTo>
                    <a:pt x="3648161" y="203200"/>
                  </a:lnTo>
                  <a:lnTo>
                    <a:pt x="3444961" y="0"/>
                  </a:lnTo>
                  <a:close/>
                </a:path>
              </a:pathLst>
            </a:custGeom>
            <a:gradFill rotWithShape="true">
              <a:gsLst>
                <a:gs pos="0">
                  <a:srgbClr val="FA4D4D">
                    <a:alpha val="100000"/>
                  </a:srgbClr>
                </a:gs>
                <a:gs pos="100000">
                  <a:srgbClr val="FF914D">
                    <a:alpha val="100000"/>
                  </a:srgbClr>
                </a:gs>
              </a:gsLst>
              <a:lin ang="0"/>
            </a:gradFill>
          </p:spPr>
        </p:sp>
        <p:sp>
          <p:nvSpPr>
            <p:cNvPr name="TextBox 24" id="24"/>
            <p:cNvSpPr txBox="true"/>
            <p:nvPr/>
          </p:nvSpPr>
          <p:spPr>
            <a:xfrm>
              <a:off x="0" y="-38100"/>
              <a:ext cx="3533861" cy="444500"/>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795077" y="366084"/>
            <a:ext cx="11591146" cy="861868"/>
          </a:xfrm>
          <a:prstGeom prst="rect">
            <a:avLst/>
          </a:prstGeom>
        </p:spPr>
        <p:txBody>
          <a:bodyPr anchor="t" rtlCol="false" tIns="0" lIns="0" bIns="0" rIns="0">
            <a:spAutoFit/>
          </a:bodyPr>
          <a:lstStyle/>
          <a:p>
            <a:pPr algn="l">
              <a:lnSpc>
                <a:spcPts val="7095"/>
              </a:lnSpc>
            </a:pPr>
            <a:r>
              <a:rPr lang="en-US" b="true" sz="5068" spc="-126">
                <a:solidFill>
                  <a:srgbClr val="FFFFFE"/>
                </a:solidFill>
                <a:latin typeface="Poppins Bold"/>
                <a:ea typeface="Poppins Bold"/>
                <a:cs typeface="Poppins Bold"/>
                <a:sym typeface="Poppins Bold"/>
              </a:rPr>
              <a:t>Expected Outcomes &amp; Future Scope</a:t>
            </a:r>
          </a:p>
        </p:txBody>
      </p:sp>
      <p:sp>
        <p:nvSpPr>
          <p:cNvPr name="TextBox 26" id="26"/>
          <p:cNvSpPr txBox="true"/>
          <p:nvPr/>
        </p:nvSpPr>
        <p:spPr>
          <a:xfrm rot="0">
            <a:off x="1028700" y="6464516"/>
            <a:ext cx="5088389" cy="3125470"/>
          </a:xfrm>
          <a:prstGeom prst="rect">
            <a:avLst/>
          </a:prstGeom>
        </p:spPr>
        <p:txBody>
          <a:bodyPr anchor="t" rtlCol="false" tIns="0" lIns="0" bIns="0" rIns="0">
            <a:spAutoFit/>
          </a:bodyPr>
          <a:lstStyle/>
          <a:p>
            <a:pPr algn="l" marL="474979" indent="-237490" lvl="1">
              <a:lnSpc>
                <a:spcPts val="3079"/>
              </a:lnSpc>
              <a:buFont typeface="Arial"/>
              <a:buChar char="•"/>
            </a:pPr>
            <a:r>
              <a:rPr lang="en-US" b="true" sz="2199" spc="54">
                <a:solidFill>
                  <a:srgbClr val="000000"/>
                </a:solidFill>
                <a:latin typeface="Poppins Medium"/>
                <a:ea typeface="Poppins Medium"/>
                <a:cs typeface="Poppins Medium"/>
                <a:sym typeface="Poppins Medium"/>
              </a:rPr>
              <a:t> Enhanced Security for Online Banking</a:t>
            </a:r>
          </a:p>
          <a:p>
            <a:pPr algn="l" marL="474979" indent="-237490" lvl="1">
              <a:lnSpc>
                <a:spcPts val="3079"/>
              </a:lnSpc>
              <a:buFont typeface="Arial"/>
              <a:buChar char="•"/>
            </a:pPr>
            <a:r>
              <a:rPr lang="en-US" b="true" sz="2199" spc="54">
                <a:solidFill>
                  <a:srgbClr val="000000"/>
                </a:solidFill>
                <a:latin typeface="Poppins Medium"/>
                <a:ea typeface="Poppins Medium"/>
                <a:cs typeface="Poppins Medium"/>
                <a:sym typeface="Poppins Medium"/>
              </a:rPr>
              <a:t> Reduction in Financial Frauds</a:t>
            </a:r>
          </a:p>
          <a:p>
            <a:pPr algn="l" marL="474979" indent="-237490" lvl="1">
              <a:lnSpc>
                <a:spcPts val="3079"/>
              </a:lnSpc>
              <a:buFont typeface="Arial"/>
              <a:buChar char="•"/>
            </a:pPr>
            <a:r>
              <a:rPr lang="en-US" b="true" sz="2199" spc="54">
                <a:solidFill>
                  <a:srgbClr val="000000"/>
                </a:solidFill>
                <a:latin typeface="Poppins Medium"/>
                <a:ea typeface="Poppins Medium"/>
                <a:cs typeface="Poppins Medium"/>
                <a:sym typeface="Poppins Medium"/>
              </a:rPr>
              <a:t> Real-Time AI Fraud Prevention System</a:t>
            </a:r>
          </a:p>
          <a:p>
            <a:pPr algn="l" marL="474979" indent="-237490" lvl="1">
              <a:lnSpc>
                <a:spcPts val="3079"/>
              </a:lnSpc>
              <a:buFont typeface="Arial"/>
              <a:buChar char="•"/>
            </a:pPr>
            <a:r>
              <a:rPr lang="en-US" b="true" sz="2199" spc="54">
                <a:solidFill>
                  <a:srgbClr val="000000"/>
                </a:solidFill>
                <a:latin typeface="Poppins Medium"/>
                <a:ea typeface="Poppins Medium"/>
                <a:cs typeface="Poppins Medium"/>
                <a:sym typeface="Poppins Medium"/>
              </a:rPr>
              <a:t>Increased Trust Between Banks &amp; Customers</a:t>
            </a:r>
          </a:p>
          <a:p>
            <a:pPr algn="l">
              <a:lnSpc>
                <a:spcPts val="3079"/>
              </a:lnSpc>
            </a:pPr>
          </a:p>
        </p:txBody>
      </p:sp>
      <p:sp>
        <p:nvSpPr>
          <p:cNvPr name="TextBox 27" id="27"/>
          <p:cNvSpPr txBox="true"/>
          <p:nvPr/>
        </p:nvSpPr>
        <p:spPr>
          <a:xfrm rot="0">
            <a:off x="7109258" y="6464516"/>
            <a:ext cx="5460419" cy="2734945"/>
          </a:xfrm>
          <a:prstGeom prst="rect">
            <a:avLst/>
          </a:prstGeom>
        </p:spPr>
        <p:txBody>
          <a:bodyPr anchor="t" rtlCol="false" tIns="0" lIns="0" bIns="0" rIns="0">
            <a:spAutoFit/>
          </a:bodyPr>
          <a:lstStyle/>
          <a:p>
            <a:pPr algn="l" marL="474979" indent="-237490" lvl="1">
              <a:lnSpc>
                <a:spcPts val="3079"/>
              </a:lnSpc>
              <a:buFont typeface="Arial"/>
              <a:buChar char="•"/>
            </a:pPr>
            <a:r>
              <a:rPr lang="en-US" b="true" sz="2199" spc="54">
                <a:solidFill>
                  <a:srgbClr val="000000"/>
                </a:solidFill>
                <a:latin typeface="Poppins Medium"/>
                <a:ea typeface="Poppins Medium"/>
                <a:cs typeface="Poppins Medium"/>
                <a:sym typeface="Poppins Medium"/>
              </a:rPr>
              <a:t>Blockchain-Based Identity Verification for Secure KYC</a:t>
            </a:r>
          </a:p>
          <a:p>
            <a:pPr algn="l" marL="474979" indent="-237490" lvl="1">
              <a:lnSpc>
                <a:spcPts val="3079"/>
              </a:lnSpc>
              <a:buFont typeface="Arial"/>
              <a:buChar char="•"/>
            </a:pPr>
            <a:r>
              <a:rPr lang="en-US" b="true" sz="2199" spc="54">
                <a:solidFill>
                  <a:srgbClr val="000000"/>
                </a:solidFill>
                <a:latin typeface="Poppins Medium"/>
                <a:ea typeface="Poppins Medium"/>
                <a:cs typeface="Poppins Medium"/>
                <a:sym typeface="Poppins Medium"/>
              </a:rPr>
              <a:t>Advanced AI for Faster Fraud Detection</a:t>
            </a:r>
          </a:p>
          <a:p>
            <a:pPr algn="l" marL="474979" indent="-237490" lvl="1">
              <a:lnSpc>
                <a:spcPts val="3079"/>
              </a:lnSpc>
              <a:buFont typeface="Arial"/>
              <a:buChar char="•"/>
            </a:pPr>
            <a:r>
              <a:rPr lang="en-US" b="true" sz="2199" spc="54">
                <a:solidFill>
                  <a:srgbClr val="000000"/>
                </a:solidFill>
                <a:latin typeface="Poppins Medium"/>
                <a:ea typeface="Poppins Medium"/>
                <a:cs typeface="Poppins Medium"/>
                <a:sym typeface="Poppins Medium"/>
              </a:rPr>
              <a:t>Integration with RBI &amp; Other Financial Regulators</a:t>
            </a:r>
          </a:p>
          <a:p>
            <a:pPr algn="l">
              <a:lnSpc>
                <a:spcPts val="3079"/>
              </a:lnSpc>
            </a:pPr>
          </a:p>
        </p:txBody>
      </p:sp>
      <p:sp>
        <p:nvSpPr>
          <p:cNvPr name="TextBox 28" id="28"/>
          <p:cNvSpPr txBox="true"/>
          <p:nvPr/>
        </p:nvSpPr>
        <p:spPr>
          <a:xfrm rot="0">
            <a:off x="12856635" y="6566444"/>
            <a:ext cx="4402665" cy="1953895"/>
          </a:xfrm>
          <a:prstGeom prst="rect">
            <a:avLst/>
          </a:prstGeom>
        </p:spPr>
        <p:txBody>
          <a:bodyPr anchor="t" rtlCol="false" tIns="0" lIns="0" bIns="0" rIns="0">
            <a:spAutoFit/>
          </a:bodyPr>
          <a:lstStyle/>
          <a:p>
            <a:pPr algn="l" marL="474979" indent="-237490" lvl="1">
              <a:lnSpc>
                <a:spcPts val="3079"/>
              </a:lnSpc>
              <a:buFont typeface="Arial"/>
              <a:buChar char="•"/>
            </a:pPr>
            <a:r>
              <a:rPr lang="en-US" b="true" sz="2199" spc="54">
                <a:solidFill>
                  <a:srgbClr val="000000"/>
                </a:solidFill>
                <a:latin typeface="Poppins Medium"/>
                <a:ea typeface="Poppins Medium"/>
                <a:cs typeface="Poppins Medium"/>
                <a:sym typeface="Poppins Medium"/>
              </a:rPr>
              <a:t>Prototype Development</a:t>
            </a:r>
          </a:p>
          <a:p>
            <a:pPr algn="l" marL="474979" indent="-237490" lvl="1">
              <a:lnSpc>
                <a:spcPts val="3079"/>
              </a:lnSpc>
              <a:buFont typeface="Arial"/>
              <a:buChar char="•"/>
            </a:pPr>
            <a:r>
              <a:rPr lang="en-US" b="true" sz="2199" spc="54">
                <a:solidFill>
                  <a:srgbClr val="000000"/>
                </a:solidFill>
                <a:latin typeface="Poppins Medium"/>
                <a:ea typeface="Poppins Medium"/>
                <a:cs typeface="Poppins Medium"/>
                <a:sym typeface="Poppins Medium"/>
              </a:rPr>
              <a:t>Testing with Bank APIs</a:t>
            </a:r>
          </a:p>
          <a:p>
            <a:pPr algn="l" marL="474979" indent="-237490" lvl="1">
              <a:lnSpc>
                <a:spcPts val="3079"/>
              </a:lnSpc>
              <a:buFont typeface="Arial"/>
              <a:buChar char="•"/>
            </a:pPr>
            <a:r>
              <a:rPr lang="en-US" b="true" sz="2199" spc="54">
                <a:solidFill>
                  <a:srgbClr val="000000"/>
                </a:solidFill>
                <a:latin typeface="Poppins Medium"/>
                <a:ea typeface="Poppins Medium"/>
                <a:cs typeface="Poppins Medium"/>
                <a:sym typeface="Poppins Medium"/>
              </a:rPr>
              <a:t>Pilot Implementation with Partner Banks</a:t>
            </a:r>
          </a:p>
          <a:p>
            <a:pPr algn="l">
              <a:lnSpc>
                <a:spcPts val="3079"/>
              </a:lnSpc>
            </a:pPr>
          </a:p>
        </p:txBody>
      </p:sp>
      <p:sp>
        <p:nvSpPr>
          <p:cNvPr name="TextBox 29" id="29"/>
          <p:cNvSpPr txBox="true"/>
          <p:nvPr/>
        </p:nvSpPr>
        <p:spPr>
          <a:xfrm rot="0">
            <a:off x="1354455" y="1870074"/>
            <a:ext cx="14738985" cy="2607946"/>
          </a:xfrm>
          <a:prstGeom prst="rect">
            <a:avLst/>
          </a:prstGeom>
        </p:spPr>
        <p:txBody>
          <a:bodyPr anchor="t" rtlCol="false" tIns="0" lIns="0" bIns="0" rIns="0">
            <a:spAutoFit/>
          </a:bodyPr>
          <a:lstStyle/>
          <a:p>
            <a:pPr algn="l">
              <a:lnSpc>
                <a:spcPts val="4199"/>
              </a:lnSpc>
            </a:pPr>
            <a:r>
              <a:rPr lang="en-US" b="true" sz="2999">
                <a:solidFill>
                  <a:srgbClr val="FD6220"/>
                </a:solidFill>
                <a:latin typeface="Poppins Bold"/>
                <a:ea typeface="Poppins Bold"/>
                <a:cs typeface="Poppins Bold"/>
                <a:sym typeface="Poppins Bold"/>
              </a:rPr>
              <a:t>Introduction</a:t>
            </a:r>
          </a:p>
          <a:p>
            <a:pPr algn="l">
              <a:lnSpc>
                <a:spcPts val="3359"/>
              </a:lnSpc>
              <a:spcBef>
                <a:spcPct val="0"/>
              </a:spcBef>
            </a:pPr>
            <a:r>
              <a:rPr lang="en-US" b="true" sz="2399" spc="59">
                <a:solidFill>
                  <a:srgbClr val="000000"/>
                </a:solidFill>
                <a:latin typeface="Poppins Medium"/>
                <a:ea typeface="Poppins Medium"/>
                <a:cs typeface="Poppins Medium"/>
                <a:sym typeface="Poppins Medium"/>
              </a:rPr>
              <a:t>Our AI-powered web app enhances online banking security by detecting and preventing financial fraud in real time. By integrating advanced fraud detection models and multi-factor authentication, the system minimizes the risk of rented accounts being misused. Future enhancements will leverage blockchain for secure identity verification and collaborate with financial regulators to strengthen fraud prevention measures.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DAGdmGxVPuM</dc:identifier>
  <dcterms:modified xsi:type="dcterms:W3CDTF">2011-08-01T06:04:30Z</dcterms:modified>
  <cp:revision>1</cp:revision>
  <dc:title>Creative and Minimal Portfolio Presentation</dc:title>
</cp:coreProperties>
</file>