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63" r:id="rId5"/>
    <p:sldId id="259" r:id="rId6"/>
    <p:sldId id="266" r:id="rId7"/>
    <p:sldId id="262" r:id="rId8"/>
    <p:sldId id="260" r:id="rId9"/>
    <p:sldId id="264" r:id="rId10"/>
    <p:sldId id="265" r:id="rId11"/>
    <p:sldId id="261" r:id="rId12"/>
    <p:sldId id="268" r:id="rId13"/>
    <p:sldId id="269" r:id="rId14"/>
    <p:sldId id="270" r:id="rId15"/>
    <p:sldId id="274" r:id="rId16"/>
    <p:sldId id="275" r:id="rId17"/>
    <p:sldId id="276" r:id="rId18"/>
    <p:sldId id="272" r:id="rId19"/>
    <p:sldId id="267" r:id="rId20"/>
    <p:sldId id="277" r:id="rId21"/>
    <p:sldId id="278"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95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Lanjewar" userId="028fccc61c680dcd" providerId="LiveId" clId="{C85E32D6-4FF9-4CB8-99B0-75CA82B95B59}"/>
    <pc:docChg chg="undo custSel addSld delSld modSld">
      <pc:chgData name="Piyush Lanjewar" userId="028fccc61c680dcd" providerId="LiveId" clId="{C85E32D6-4FF9-4CB8-99B0-75CA82B95B59}" dt="2022-01-04T07:34:35.687" v="466" actId="20577"/>
      <pc:docMkLst>
        <pc:docMk/>
      </pc:docMkLst>
      <pc:sldChg chg="modSp mod">
        <pc:chgData name="Piyush Lanjewar" userId="028fccc61c680dcd" providerId="LiveId" clId="{C85E32D6-4FF9-4CB8-99B0-75CA82B95B59}" dt="2022-01-04T07:34:35.687" v="466" actId="20577"/>
        <pc:sldMkLst>
          <pc:docMk/>
          <pc:sldMk cId="0" sldId="256"/>
        </pc:sldMkLst>
        <pc:spChg chg="mod">
          <ac:chgData name="Piyush Lanjewar" userId="028fccc61c680dcd" providerId="LiveId" clId="{C85E32D6-4FF9-4CB8-99B0-75CA82B95B59}" dt="2022-01-04T07:34:35.687" v="466" actId="20577"/>
          <ac:spMkLst>
            <pc:docMk/>
            <pc:sldMk cId="0" sldId="256"/>
            <ac:spMk id="55" creationId="{00000000-0000-0000-0000-000000000000}"/>
          </ac:spMkLst>
        </pc:spChg>
      </pc:sldChg>
      <pc:sldChg chg="modSp mod">
        <pc:chgData name="Piyush Lanjewar" userId="028fccc61c680dcd" providerId="LiveId" clId="{C85E32D6-4FF9-4CB8-99B0-75CA82B95B59}" dt="2022-01-01T06:27:14.810" v="434" actId="20577"/>
        <pc:sldMkLst>
          <pc:docMk/>
          <pc:sldMk cId="0" sldId="257"/>
        </pc:sldMkLst>
        <pc:spChg chg="mod">
          <ac:chgData name="Piyush Lanjewar" userId="028fccc61c680dcd" providerId="LiveId" clId="{C85E32D6-4FF9-4CB8-99B0-75CA82B95B59}" dt="2022-01-01T06:27:14.810" v="434" actId="20577"/>
          <ac:spMkLst>
            <pc:docMk/>
            <pc:sldMk cId="0" sldId="257"/>
            <ac:spMk id="3" creationId="{69088B59-EBD5-41E5-A920-83FB4B790AFC}"/>
          </ac:spMkLst>
        </pc:spChg>
        <pc:picChg chg="mod">
          <ac:chgData name="Piyush Lanjewar" userId="028fccc61c680dcd" providerId="LiveId" clId="{C85E32D6-4FF9-4CB8-99B0-75CA82B95B59}" dt="2022-01-01T06:00:33.216" v="234" actId="1076"/>
          <ac:picMkLst>
            <pc:docMk/>
            <pc:sldMk cId="0" sldId="257"/>
            <ac:picMk id="5" creationId="{533A7FA3-EDB8-4188-9E9B-F6921E0AC02D}"/>
          </ac:picMkLst>
        </pc:picChg>
      </pc:sldChg>
      <pc:sldChg chg="modSp mod">
        <pc:chgData name="Piyush Lanjewar" userId="028fccc61c680dcd" providerId="LiveId" clId="{C85E32D6-4FF9-4CB8-99B0-75CA82B95B59}" dt="2022-01-01T06:00:44.119" v="235" actId="14100"/>
        <pc:sldMkLst>
          <pc:docMk/>
          <pc:sldMk cId="1406263756" sldId="258"/>
        </pc:sldMkLst>
        <pc:picChg chg="mod">
          <ac:chgData name="Piyush Lanjewar" userId="028fccc61c680dcd" providerId="LiveId" clId="{C85E32D6-4FF9-4CB8-99B0-75CA82B95B59}" dt="2022-01-01T06:00:44.119" v="235" actId="14100"/>
          <ac:picMkLst>
            <pc:docMk/>
            <pc:sldMk cId="1406263756" sldId="258"/>
            <ac:picMk id="3" creationId="{9688A817-4BF7-43B4-AE36-AB643371B9BD}"/>
          </ac:picMkLst>
        </pc:picChg>
      </pc:sldChg>
      <pc:sldChg chg="modSp mod">
        <pc:chgData name="Piyush Lanjewar" userId="028fccc61c680dcd" providerId="LiveId" clId="{C85E32D6-4FF9-4CB8-99B0-75CA82B95B59}" dt="2022-01-01T06:06:43.455" v="266" actId="20577"/>
        <pc:sldMkLst>
          <pc:docMk/>
          <pc:sldMk cId="1350427839" sldId="262"/>
        </pc:sldMkLst>
        <pc:spChg chg="mod">
          <ac:chgData name="Piyush Lanjewar" userId="028fccc61c680dcd" providerId="LiveId" clId="{C85E32D6-4FF9-4CB8-99B0-75CA82B95B59}" dt="2022-01-01T06:06:34.021" v="257" actId="1076"/>
          <ac:spMkLst>
            <pc:docMk/>
            <pc:sldMk cId="1350427839" sldId="262"/>
            <ac:spMk id="2" creationId="{8FE42A72-8057-4AEF-AC62-F61223B19B1D}"/>
          </ac:spMkLst>
        </pc:spChg>
        <pc:spChg chg="mod">
          <ac:chgData name="Piyush Lanjewar" userId="028fccc61c680dcd" providerId="LiveId" clId="{C85E32D6-4FF9-4CB8-99B0-75CA82B95B59}" dt="2022-01-01T06:06:43.455" v="266" actId="20577"/>
          <ac:spMkLst>
            <pc:docMk/>
            <pc:sldMk cId="1350427839" sldId="262"/>
            <ac:spMk id="3" creationId="{F862E831-ECBA-4142-B75A-B66A275DA42E}"/>
          </ac:spMkLst>
        </pc:spChg>
      </pc:sldChg>
      <pc:sldChg chg="modSp mod">
        <pc:chgData name="Piyush Lanjewar" userId="028fccc61c680dcd" providerId="LiveId" clId="{C85E32D6-4FF9-4CB8-99B0-75CA82B95B59}" dt="2022-01-01T06:00:51.211" v="236" actId="14100"/>
        <pc:sldMkLst>
          <pc:docMk/>
          <pc:sldMk cId="1149646363" sldId="263"/>
        </pc:sldMkLst>
        <pc:picChg chg="mod">
          <ac:chgData name="Piyush Lanjewar" userId="028fccc61c680dcd" providerId="LiveId" clId="{C85E32D6-4FF9-4CB8-99B0-75CA82B95B59}" dt="2022-01-01T06:00:51.211" v="236" actId="14100"/>
          <ac:picMkLst>
            <pc:docMk/>
            <pc:sldMk cId="1149646363" sldId="263"/>
            <ac:picMk id="5" creationId="{4A0A79DA-4570-4A49-8E79-C749D184D203}"/>
          </ac:picMkLst>
        </pc:picChg>
      </pc:sldChg>
      <pc:sldChg chg="modSp mod">
        <pc:chgData name="Piyush Lanjewar" userId="028fccc61c680dcd" providerId="LiveId" clId="{C85E32D6-4FF9-4CB8-99B0-75CA82B95B59}" dt="2022-01-01T06:08:48.047" v="289" actId="20577"/>
        <pc:sldMkLst>
          <pc:docMk/>
          <pc:sldMk cId="316420681" sldId="267"/>
        </pc:sldMkLst>
        <pc:spChg chg="mod">
          <ac:chgData name="Piyush Lanjewar" userId="028fccc61c680dcd" providerId="LiveId" clId="{C85E32D6-4FF9-4CB8-99B0-75CA82B95B59}" dt="2022-01-01T06:08:48.047" v="289" actId="20577"/>
          <ac:spMkLst>
            <pc:docMk/>
            <pc:sldMk cId="316420681" sldId="267"/>
            <ac:spMk id="3" creationId="{29F0F5DD-478E-47D3-8AE2-32898B880DB5}"/>
          </ac:spMkLst>
        </pc:spChg>
      </pc:sldChg>
      <pc:sldChg chg="addSp modSp mod modClrScheme chgLayout">
        <pc:chgData name="Piyush Lanjewar" userId="028fccc61c680dcd" providerId="LiveId" clId="{C85E32D6-4FF9-4CB8-99B0-75CA82B95B59}" dt="2022-01-01T06:29:12.521" v="463" actId="20577"/>
        <pc:sldMkLst>
          <pc:docMk/>
          <pc:sldMk cId="3006023745" sldId="269"/>
        </pc:sldMkLst>
        <pc:spChg chg="add mod ord">
          <ac:chgData name="Piyush Lanjewar" userId="028fccc61c680dcd" providerId="LiveId" clId="{C85E32D6-4FF9-4CB8-99B0-75CA82B95B59}" dt="2022-01-01T06:29:12.521" v="463" actId="20577"/>
          <ac:spMkLst>
            <pc:docMk/>
            <pc:sldMk cId="3006023745" sldId="269"/>
            <ac:spMk id="2" creationId="{0B532CE1-0ADB-4DD8-A84E-3F73BBC058A8}"/>
          </ac:spMkLst>
        </pc:spChg>
        <pc:spChg chg="mod ord">
          <ac:chgData name="Piyush Lanjewar" userId="028fccc61c680dcd" providerId="LiveId" clId="{C85E32D6-4FF9-4CB8-99B0-75CA82B95B59}" dt="2022-01-01T06:28:41.831" v="446" actId="1076"/>
          <ac:spMkLst>
            <pc:docMk/>
            <pc:sldMk cId="3006023745" sldId="269"/>
            <ac:spMk id="3" creationId="{4A96F124-6499-4031-9CB3-F5E63581275D}"/>
          </ac:spMkLst>
        </pc:spChg>
        <pc:picChg chg="mod">
          <ac:chgData name="Piyush Lanjewar" userId="028fccc61c680dcd" providerId="LiveId" clId="{C85E32D6-4FF9-4CB8-99B0-75CA82B95B59}" dt="2022-01-01T06:28:46.063" v="447" actId="1076"/>
          <ac:picMkLst>
            <pc:docMk/>
            <pc:sldMk cId="3006023745" sldId="269"/>
            <ac:picMk id="7" creationId="{21A2EDD7-31F4-46A6-8A92-CA747BF83B96}"/>
          </ac:picMkLst>
        </pc:picChg>
      </pc:sldChg>
      <pc:sldChg chg="modSp mod">
        <pc:chgData name="Piyush Lanjewar" userId="028fccc61c680dcd" providerId="LiveId" clId="{C85E32D6-4FF9-4CB8-99B0-75CA82B95B59}" dt="2022-01-01T06:08:37.117" v="285" actId="20577"/>
        <pc:sldMkLst>
          <pc:docMk/>
          <pc:sldMk cId="2830775384" sldId="272"/>
        </pc:sldMkLst>
        <pc:spChg chg="mod">
          <ac:chgData name="Piyush Lanjewar" userId="028fccc61c680dcd" providerId="LiveId" clId="{C85E32D6-4FF9-4CB8-99B0-75CA82B95B59}" dt="2022-01-01T05:54:24.360" v="141" actId="1076"/>
          <ac:spMkLst>
            <pc:docMk/>
            <pc:sldMk cId="2830775384" sldId="272"/>
            <ac:spMk id="2" creationId="{88F461E9-88EB-4015-8F28-F4E1ED4040FB}"/>
          </ac:spMkLst>
        </pc:spChg>
        <pc:spChg chg="mod">
          <ac:chgData name="Piyush Lanjewar" userId="028fccc61c680dcd" providerId="LiveId" clId="{C85E32D6-4FF9-4CB8-99B0-75CA82B95B59}" dt="2022-01-01T06:08:37.117" v="285" actId="20577"/>
          <ac:spMkLst>
            <pc:docMk/>
            <pc:sldMk cId="2830775384" sldId="272"/>
            <ac:spMk id="3" creationId="{7F5FA93F-EA04-472B-B326-AEDB193793D9}"/>
          </ac:spMkLst>
        </pc:spChg>
      </pc:sldChg>
      <pc:sldChg chg="modSp mod">
        <pc:chgData name="Piyush Lanjewar" userId="028fccc61c680dcd" providerId="LiveId" clId="{C85E32D6-4FF9-4CB8-99B0-75CA82B95B59}" dt="2022-01-01T05:59:46.592" v="231" actId="20577"/>
        <pc:sldMkLst>
          <pc:docMk/>
          <pc:sldMk cId="3648157519" sldId="276"/>
        </pc:sldMkLst>
        <pc:spChg chg="mod">
          <ac:chgData name="Piyush Lanjewar" userId="028fccc61c680dcd" providerId="LiveId" clId="{C85E32D6-4FF9-4CB8-99B0-75CA82B95B59}" dt="2022-01-01T05:59:46.592" v="231" actId="20577"/>
          <ac:spMkLst>
            <pc:docMk/>
            <pc:sldMk cId="3648157519" sldId="276"/>
            <ac:spMk id="3" creationId="{E7DBF007-3985-481C-B654-8D3B44D20C30}"/>
          </ac:spMkLst>
        </pc:spChg>
      </pc:sldChg>
      <pc:sldChg chg="delSp modSp new mod">
        <pc:chgData name="Piyush Lanjewar" userId="028fccc61c680dcd" providerId="LiveId" clId="{C85E32D6-4FF9-4CB8-99B0-75CA82B95B59}" dt="2022-01-01T05:58:14.883" v="199" actId="20577"/>
        <pc:sldMkLst>
          <pc:docMk/>
          <pc:sldMk cId="2755060718" sldId="277"/>
        </pc:sldMkLst>
        <pc:spChg chg="del">
          <ac:chgData name="Piyush Lanjewar" userId="028fccc61c680dcd" providerId="LiveId" clId="{C85E32D6-4FF9-4CB8-99B0-75CA82B95B59}" dt="2022-01-01T05:57:47.313" v="185" actId="478"/>
          <ac:spMkLst>
            <pc:docMk/>
            <pc:sldMk cId="2755060718" sldId="277"/>
            <ac:spMk id="2" creationId="{DE2D89A0-F2B6-4913-BD60-4095CBAE9E9E}"/>
          </ac:spMkLst>
        </pc:spChg>
        <pc:spChg chg="mod">
          <ac:chgData name="Piyush Lanjewar" userId="028fccc61c680dcd" providerId="LiveId" clId="{C85E32D6-4FF9-4CB8-99B0-75CA82B95B59}" dt="2022-01-01T05:58:14.883" v="199" actId="20577"/>
          <ac:spMkLst>
            <pc:docMk/>
            <pc:sldMk cId="2755060718" sldId="277"/>
            <ac:spMk id="3" creationId="{F724044F-63AD-4D5D-9B42-9692A19BF5A6}"/>
          </ac:spMkLst>
        </pc:spChg>
      </pc:sldChg>
      <pc:sldChg chg="delSp modSp new mod">
        <pc:chgData name="Piyush Lanjewar" userId="028fccc61c680dcd" providerId="LiveId" clId="{C85E32D6-4FF9-4CB8-99B0-75CA82B95B59}" dt="2022-01-01T06:24:24.929" v="410" actId="2711"/>
        <pc:sldMkLst>
          <pc:docMk/>
          <pc:sldMk cId="85715917" sldId="278"/>
        </pc:sldMkLst>
        <pc:spChg chg="mod">
          <ac:chgData name="Piyush Lanjewar" userId="028fccc61c680dcd" providerId="LiveId" clId="{C85E32D6-4FF9-4CB8-99B0-75CA82B95B59}" dt="2022-01-01T06:24:24.929" v="410" actId="2711"/>
          <ac:spMkLst>
            <pc:docMk/>
            <pc:sldMk cId="85715917" sldId="278"/>
            <ac:spMk id="2" creationId="{A1B5DE94-DD21-4C3A-B802-BBA013B10559}"/>
          </ac:spMkLst>
        </pc:spChg>
        <pc:spChg chg="del">
          <ac:chgData name="Piyush Lanjewar" userId="028fccc61c680dcd" providerId="LiveId" clId="{C85E32D6-4FF9-4CB8-99B0-75CA82B95B59}" dt="2022-01-01T06:23:40.614" v="399" actId="478"/>
          <ac:spMkLst>
            <pc:docMk/>
            <pc:sldMk cId="85715917" sldId="278"/>
            <ac:spMk id="3" creationId="{D1D3A665-98F3-44E5-A426-5B3775C26284}"/>
          </ac:spMkLst>
        </pc:spChg>
      </pc:sldChg>
      <pc:sldChg chg="modSp new del mod">
        <pc:chgData name="Piyush Lanjewar" userId="028fccc61c680dcd" providerId="LiveId" clId="{C85E32D6-4FF9-4CB8-99B0-75CA82B95B59}" dt="2022-01-01T06:23:16.429" v="386" actId="2696"/>
        <pc:sldMkLst>
          <pc:docMk/>
          <pc:sldMk cId="1146824799" sldId="278"/>
        </pc:sldMkLst>
        <pc:spChg chg="mod">
          <ac:chgData name="Piyush Lanjewar" userId="028fccc61c680dcd" providerId="LiveId" clId="{C85E32D6-4FF9-4CB8-99B0-75CA82B95B59}" dt="2022-01-01T06:13:41.629" v="300" actId="20577"/>
          <ac:spMkLst>
            <pc:docMk/>
            <pc:sldMk cId="1146824799" sldId="278"/>
            <ac:spMk id="2" creationId="{EF6125C4-068D-4806-A153-5BDC98A571AB}"/>
          </ac:spMkLst>
        </pc:spChg>
        <pc:spChg chg="mod">
          <ac:chgData name="Piyush Lanjewar" userId="028fccc61c680dcd" providerId="LiveId" clId="{C85E32D6-4FF9-4CB8-99B0-75CA82B95B59}" dt="2022-01-01T06:17:54.078" v="385" actId="2710"/>
          <ac:spMkLst>
            <pc:docMk/>
            <pc:sldMk cId="1146824799" sldId="278"/>
            <ac:spMk id="3" creationId="{B7C36861-5CA5-4078-98C9-29BCE48F3616}"/>
          </ac:spMkLst>
        </pc:spChg>
      </pc:sldChg>
    </pc:docChg>
  </pc:docChgLst>
  <pc:docChgLst>
    <pc:chgData name="Piyush Lanjewar" userId="028fccc61c680dcd" providerId="LiveId" clId="{8D8768AC-EA42-0440-B3A7-F7B0396702B2}"/>
    <pc:docChg chg="modSld">
      <pc:chgData name="Piyush Lanjewar" userId="028fccc61c680dcd" providerId="LiveId" clId="{8D8768AC-EA42-0440-B3A7-F7B0396702B2}" dt="2022-01-03T15:32:45.317" v="14" actId="1076"/>
      <pc:docMkLst>
        <pc:docMk/>
      </pc:docMkLst>
      <pc:sldChg chg="modSp">
        <pc:chgData name="Piyush Lanjewar" userId="028fccc61c680dcd" providerId="LiveId" clId="{8D8768AC-EA42-0440-B3A7-F7B0396702B2}" dt="2022-01-03T15:32:45.317" v="14" actId="1076"/>
        <pc:sldMkLst>
          <pc:docMk/>
          <pc:sldMk cId="0" sldId="256"/>
        </pc:sldMkLst>
        <pc:spChg chg="mod">
          <ac:chgData name="Piyush Lanjewar" userId="028fccc61c680dcd" providerId="LiveId" clId="{8D8768AC-EA42-0440-B3A7-F7B0396702B2}" dt="2022-01-03T15:32:45.317" v="14" actId="1076"/>
          <ac:spMkLst>
            <pc:docMk/>
            <pc:sldMk cId="0" sldId="256"/>
            <ac:spMk id="55" creationId="{00000000-0000-0000-0000-000000000000}"/>
          </ac:spMkLst>
        </pc:spChg>
      </pc:sldChg>
      <pc:sldChg chg="modSp">
        <pc:chgData name="Piyush Lanjewar" userId="028fccc61c680dcd" providerId="LiveId" clId="{8D8768AC-EA42-0440-B3A7-F7B0396702B2}" dt="2022-01-03T15:32:02.172" v="12" actId="20577"/>
        <pc:sldMkLst>
          <pc:docMk/>
          <pc:sldMk cId="2830775384" sldId="272"/>
        </pc:sldMkLst>
        <pc:spChg chg="mod">
          <ac:chgData name="Piyush Lanjewar" userId="028fccc61c680dcd" providerId="LiveId" clId="{8D8768AC-EA42-0440-B3A7-F7B0396702B2}" dt="2022-01-03T15:32:02.172" v="12" actId="20577"/>
          <ac:spMkLst>
            <pc:docMk/>
            <pc:sldMk cId="2830775384" sldId="272"/>
            <ac:spMk id="3" creationId="{7F5FA93F-EA04-472B-B326-AEDB193793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6440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9999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AA34-D251-4A61-8041-79E6801E1A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EABC0D-8670-4F65-90B7-98ADDBB6B4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29658-232A-4013-B25E-452C65AEC030}"/>
              </a:ext>
            </a:extLst>
          </p:cNvPr>
          <p:cNvSpPr>
            <a:spLocks noGrp="1"/>
          </p:cNvSpPr>
          <p:nvPr>
            <p:ph type="dt" sz="half" idx="10"/>
          </p:nvPr>
        </p:nvSpPr>
        <p:spPr/>
        <p:txBody>
          <a:bodyPr/>
          <a:lstStyle/>
          <a:p>
            <a:fld id="{7AC41FC1-6218-4EE7-B060-056369208750}" type="datetimeFigureOut">
              <a:rPr lang="en-US" smtClean="0"/>
              <a:t>1/4/2022</a:t>
            </a:fld>
            <a:endParaRPr lang="en-US"/>
          </a:p>
        </p:txBody>
      </p:sp>
      <p:sp>
        <p:nvSpPr>
          <p:cNvPr id="5" name="Footer Placeholder 4">
            <a:extLst>
              <a:ext uri="{FF2B5EF4-FFF2-40B4-BE49-F238E27FC236}">
                <a16:creationId xmlns:a16="http://schemas.microsoft.com/office/drawing/2014/main" id="{D1874549-1DD9-47DA-9475-FED3BCC8C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6B3EF-B2DB-4954-8319-4A2D58777231}"/>
              </a:ext>
            </a:extLst>
          </p:cNvPr>
          <p:cNvSpPr>
            <a:spLocks noGrp="1"/>
          </p:cNvSpPr>
          <p:nvPr>
            <p:ph type="sldNum" sz="quarter" idx="12"/>
          </p:nvPr>
        </p:nvSpPr>
        <p:spPr/>
        <p:txBody>
          <a:bodyPr/>
          <a:lstStyle/>
          <a:p>
            <a:fld id="{1002A510-FC9D-421D-9B57-B66D267B6FC5}" type="slidenum">
              <a:rPr lang="en-US" smtClean="0"/>
              <a:t>‹#›</a:t>
            </a:fld>
            <a:endParaRPr lang="en-US"/>
          </a:p>
        </p:txBody>
      </p:sp>
    </p:spTree>
    <p:extLst>
      <p:ext uri="{BB962C8B-B14F-4D97-AF65-F5344CB8AC3E}">
        <p14:creationId xmlns:p14="http://schemas.microsoft.com/office/powerpoint/2010/main" val="104269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4">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24786" y="518536"/>
            <a:ext cx="8512500" cy="4062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1</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Airbnb Booking Analysis</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br>
              <a:rPr lang="en-US" sz="3200" b="1" u="sng" dirty="0">
                <a:solidFill>
                  <a:schemeClr val="lt1"/>
                </a:solidFill>
                <a:latin typeface="Montserrat"/>
                <a:ea typeface="Montserrat"/>
                <a:cs typeface="Montserrat"/>
                <a:sym typeface="Montserrat"/>
              </a:rPr>
            </a:br>
            <a:r>
              <a:rPr lang="en-US" sz="3200" b="1" u="sng" dirty="0">
                <a:solidFill>
                  <a:schemeClr val="lt1"/>
                </a:solidFill>
                <a:latin typeface="Montserrat"/>
                <a:ea typeface="Montserrat"/>
                <a:cs typeface="Montserrat"/>
                <a:sym typeface="Montserrat"/>
              </a:rPr>
              <a:t>Team Members</a:t>
            </a:r>
            <a:endParaRPr sz="3200" b="1" u="sng"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br>
              <a:rPr lang="en-US" sz="16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Piyush Lanjewar</a:t>
            </a:r>
            <a:br>
              <a:rPr lang="en-US" sz="20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Pruthvi Raj</a:t>
            </a:r>
            <a:br>
              <a:rPr lang="en-US" sz="20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Yogesh Reddy</a:t>
            </a:r>
            <a:endParaRPr sz="20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C3E8B5-A7D9-44E4-A909-A9FD4183D0E4}"/>
              </a:ext>
            </a:extLst>
          </p:cNvPr>
          <p:cNvSpPr>
            <a:spLocks noGrp="1"/>
          </p:cNvSpPr>
          <p:nvPr>
            <p:ph type="body" idx="1"/>
          </p:nvPr>
        </p:nvSpPr>
        <p:spPr>
          <a:xfrm>
            <a:off x="311700" y="457200"/>
            <a:ext cx="8520600" cy="4434881"/>
          </a:xfrm>
        </p:spPr>
        <p:txBody>
          <a:bodyPr/>
          <a:lstStyle/>
          <a:p>
            <a:pPr marL="114300" indent="0">
              <a:buNone/>
            </a:pPr>
            <a:r>
              <a:rPr lang="en-US" sz="2000" dirty="0">
                <a:solidFill>
                  <a:schemeClr val="accent2"/>
                </a:solidFill>
              </a:rPr>
              <a:t>The list represents the average value of </a:t>
            </a:r>
          </a:p>
          <a:p>
            <a:pPr marL="114300" indent="0">
              <a:buNone/>
            </a:pPr>
            <a:r>
              <a:rPr lang="en-US" sz="2000" dirty="0">
                <a:solidFill>
                  <a:schemeClr val="accent2"/>
                </a:solidFill>
              </a:rPr>
              <a:t>The room types corresponding to the </a:t>
            </a:r>
          </a:p>
          <a:p>
            <a:pPr marL="114300" indent="0">
              <a:buNone/>
            </a:pPr>
            <a:r>
              <a:rPr lang="en-US" sz="2000" dirty="0">
                <a:solidFill>
                  <a:schemeClr val="accent2"/>
                </a:solidFill>
              </a:rPr>
              <a:t>Neighborhood group. The list can give </a:t>
            </a:r>
          </a:p>
          <a:p>
            <a:pPr marL="114300" indent="0">
              <a:buNone/>
            </a:pPr>
            <a:r>
              <a:rPr lang="en-US" sz="2000" dirty="0">
                <a:solidFill>
                  <a:schemeClr val="accent2"/>
                </a:solidFill>
              </a:rPr>
              <a:t>us the estimate of price listing in</a:t>
            </a:r>
          </a:p>
          <a:p>
            <a:pPr marL="114300" indent="0">
              <a:buNone/>
            </a:pPr>
            <a:r>
              <a:rPr lang="en-US" sz="2000" dirty="0">
                <a:solidFill>
                  <a:schemeClr val="accent2"/>
                </a:solidFill>
              </a:rPr>
              <a:t>different areas.</a:t>
            </a:r>
          </a:p>
        </p:txBody>
      </p:sp>
      <p:pic>
        <p:nvPicPr>
          <p:cNvPr id="5" name="Picture 4">
            <a:extLst>
              <a:ext uri="{FF2B5EF4-FFF2-40B4-BE49-F238E27FC236}">
                <a16:creationId xmlns:a16="http://schemas.microsoft.com/office/drawing/2014/main" id="{FA63054D-23FB-47E3-8F01-80017B0863A7}"/>
              </a:ext>
            </a:extLst>
          </p:cNvPr>
          <p:cNvPicPr>
            <a:picLocks noChangeAspect="1"/>
          </p:cNvPicPr>
          <p:nvPr/>
        </p:nvPicPr>
        <p:blipFill>
          <a:blip r:embed="rId2"/>
          <a:stretch>
            <a:fillRect/>
          </a:stretch>
        </p:blipFill>
        <p:spPr>
          <a:xfrm>
            <a:off x="5197573" y="0"/>
            <a:ext cx="3272727" cy="3333963"/>
          </a:xfrm>
          <a:prstGeom prst="rect">
            <a:avLst/>
          </a:prstGeom>
        </p:spPr>
      </p:pic>
      <p:pic>
        <p:nvPicPr>
          <p:cNvPr id="7" name="Picture 6">
            <a:extLst>
              <a:ext uri="{FF2B5EF4-FFF2-40B4-BE49-F238E27FC236}">
                <a16:creationId xmlns:a16="http://schemas.microsoft.com/office/drawing/2014/main" id="{BDCA2AB2-1040-4AEA-9C64-86940591A184}"/>
              </a:ext>
            </a:extLst>
          </p:cNvPr>
          <p:cNvPicPr>
            <a:picLocks noChangeAspect="1"/>
          </p:cNvPicPr>
          <p:nvPr/>
        </p:nvPicPr>
        <p:blipFill>
          <a:blip r:embed="rId3"/>
          <a:stretch>
            <a:fillRect/>
          </a:stretch>
        </p:blipFill>
        <p:spPr>
          <a:xfrm>
            <a:off x="5170357" y="3333963"/>
            <a:ext cx="3299943" cy="1558118"/>
          </a:xfrm>
          <a:prstGeom prst="rect">
            <a:avLst/>
          </a:prstGeom>
        </p:spPr>
      </p:pic>
    </p:spTree>
    <p:extLst>
      <p:ext uri="{BB962C8B-B14F-4D97-AF65-F5344CB8AC3E}">
        <p14:creationId xmlns:p14="http://schemas.microsoft.com/office/powerpoint/2010/main" val="208856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A6C2-F5D5-44FD-AEA9-94FD43578E48}"/>
              </a:ext>
            </a:extLst>
          </p:cNvPr>
          <p:cNvSpPr>
            <a:spLocks noGrp="1"/>
          </p:cNvSpPr>
          <p:nvPr>
            <p:ph type="title"/>
          </p:nvPr>
        </p:nvSpPr>
        <p:spPr>
          <a:xfrm>
            <a:off x="311700" y="192022"/>
            <a:ext cx="8520600" cy="572700"/>
          </a:xfrm>
        </p:spPr>
        <p:txBody>
          <a:bodyPr/>
          <a:lstStyle/>
          <a:p>
            <a:r>
              <a:rPr lang="en-US" dirty="0"/>
              <a:t>EDA</a:t>
            </a:r>
          </a:p>
        </p:txBody>
      </p:sp>
      <p:sp>
        <p:nvSpPr>
          <p:cNvPr id="3" name="Text Placeholder 2">
            <a:extLst>
              <a:ext uri="{FF2B5EF4-FFF2-40B4-BE49-F238E27FC236}">
                <a16:creationId xmlns:a16="http://schemas.microsoft.com/office/drawing/2014/main" id="{CC69CC2A-6B55-4C60-801C-019C2A527D51}"/>
              </a:ext>
            </a:extLst>
          </p:cNvPr>
          <p:cNvSpPr>
            <a:spLocks noGrp="1"/>
          </p:cNvSpPr>
          <p:nvPr>
            <p:ph type="body" idx="1"/>
          </p:nvPr>
        </p:nvSpPr>
        <p:spPr>
          <a:xfrm>
            <a:off x="311700" y="764722"/>
            <a:ext cx="8520600" cy="4260502"/>
          </a:xfrm>
        </p:spPr>
        <p:txBody>
          <a:bodyPr/>
          <a:lstStyle/>
          <a:p>
            <a:pPr marL="0" indent="0">
              <a:buNone/>
            </a:pPr>
            <a:r>
              <a:rPr lang="en-US" sz="2000" dirty="0">
                <a:solidFill>
                  <a:schemeClr val="accent2"/>
                </a:solidFill>
                <a:latin typeface="Montserrat" panose="00000500000000000000" pitchFamily="2" charset="0"/>
              </a:rPr>
              <a:t>What is EDA?</a:t>
            </a:r>
          </a:p>
          <a:p>
            <a:pPr marL="0" indent="0">
              <a:buNone/>
            </a:pPr>
            <a:endParaRPr lang="en-US" sz="2000" dirty="0">
              <a:solidFill>
                <a:schemeClr val="accent2"/>
              </a:solidFill>
              <a:latin typeface="Montserrat" panose="00000500000000000000" pitchFamily="2" charset="0"/>
            </a:endParaRPr>
          </a:p>
          <a:p>
            <a:pPr marL="0" indent="0">
              <a:buNone/>
            </a:pPr>
            <a:r>
              <a:rPr lang="en-US" sz="2000" dirty="0">
                <a:solidFill>
                  <a:schemeClr val="accent2"/>
                </a:solidFill>
                <a:latin typeface="Montserrat" panose="00000500000000000000" pitchFamily="2" charset="0"/>
              </a:rPr>
              <a:t>	</a:t>
            </a:r>
            <a:r>
              <a:rPr lang="en-US" sz="1900" dirty="0">
                <a:solidFill>
                  <a:schemeClr val="accent2"/>
                </a:solidFill>
                <a:latin typeface="Montserrat" panose="00000500000000000000" pitchFamily="2" charset="0"/>
              </a:rPr>
              <a:t>EDA is an approach to analyzing data sets using statistical graphs and many visualizations tools. EDA shows us what data can tell beyond its formal modeling or hypothesis testing task. It provides a better understanding of the data and the dependence of its features over each other. It helps us to find and handle missing values and outliers. It helps us to manipulate the data sources and get the answers we need from the data. We get a better understanding of the problem statement.</a:t>
            </a:r>
          </a:p>
          <a:p>
            <a:pPr marL="0" indent="0">
              <a:buNone/>
            </a:pPr>
            <a:r>
              <a:rPr lang="en-US" sz="1900" dirty="0">
                <a:solidFill>
                  <a:schemeClr val="accent2"/>
                </a:solidFill>
                <a:latin typeface="Montserrat" panose="00000500000000000000" pitchFamily="2" charset="0"/>
              </a:rPr>
              <a:t>	Here in our problem, we have done some visualizations to understand the data.</a:t>
            </a:r>
          </a:p>
          <a:p>
            <a:pPr marL="114300" indent="0">
              <a:buNone/>
            </a:pPr>
            <a:endParaRPr lang="en-US" dirty="0">
              <a:solidFill>
                <a:schemeClr val="accent2"/>
              </a:solidFill>
            </a:endParaRPr>
          </a:p>
        </p:txBody>
      </p:sp>
    </p:spTree>
    <p:extLst>
      <p:ext uri="{BB962C8B-B14F-4D97-AF65-F5344CB8AC3E}">
        <p14:creationId xmlns:p14="http://schemas.microsoft.com/office/powerpoint/2010/main" val="1745026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AEAE8-D092-4DAD-AE26-A0E28D073FE6}"/>
              </a:ext>
            </a:extLst>
          </p:cNvPr>
          <p:cNvSpPr>
            <a:spLocks noGrp="1"/>
          </p:cNvSpPr>
          <p:nvPr>
            <p:ph idx="1"/>
          </p:nvPr>
        </p:nvSpPr>
        <p:spPr>
          <a:xfrm>
            <a:off x="302149" y="164990"/>
            <a:ext cx="8468139" cy="4709160"/>
          </a:xfrm>
        </p:spPr>
        <p:txBody>
          <a:bodyPr/>
          <a:lstStyle/>
          <a:p>
            <a:pPr marL="0" indent="0">
              <a:buNone/>
            </a:pPr>
            <a:r>
              <a:rPr lang="en-US" dirty="0">
                <a:solidFill>
                  <a:schemeClr val="accent2"/>
                </a:solidFill>
              </a:rPr>
              <a:t>Outlier Data:</a:t>
            </a:r>
          </a:p>
          <a:p>
            <a:pPr marL="0" indent="0">
              <a:buNone/>
            </a:pPr>
            <a:r>
              <a:rPr lang="en-US" dirty="0">
                <a:solidFill>
                  <a:schemeClr val="accent2"/>
                </a:solidFill>
              </a:rPr>
              <a:t>	</a:t>
            </a:r>
            <a:r>
              <a:rPr lang="en-US" sz="1500" dirty="0">
                <a:solidFill>
                  <a:schemeClr val="accent2"/>
                </a:solidFill>
              </a:rPr>
              <a:t>Outliers are the data points that affect the data at the model building which gives wrong predictions. The accuracy of the model is affected.</a:t>
            </a:r>
          </a:p>
          <a:p>
            <a:pPr marL="0" indent="0">
              <a:buNone/>
            </a:pPr>
            <a:r>
              <a:rPr lang="en-US" sz="1500" dirty="0">
                <a:solidFill>
                  <a:schemeClr val="accent2"/>
                </a:solidFill>
              </a:rPr>
              <a:t>	Here in our data, we are taking price and availability_365 for checking outliers.</a:t>
            </a:r>
          </a:p>
          <a:p>
            <a:pPr marL="0" indent="0">
              <a:buNone/>
            </a:pPr>
            <a:endParaRPr lang="en-US" sz="1500" dirty="0">
              <a:solidFill>
                <a:schemeClr val="accent2"/>
              </a:solidFill>
            </a:endParaRPr>
          </a:p>
          <a:p>
            <a:pPr marL="0" indent="0">
              <a:buNone/>
            </a:pPr>
            <a:endParaRPr lang="en-US" sz="1500" dirty="0">
              <a:solidFill>
                <a:schemeClr val="accent2"/>
              </a:solidFill>
            </a:endParaRPr>
          </a:p>
          <a:p>
            <a:pPr marL="0" indent="0">
              <a:buNone/>
            </a:pPr>
            <a:endParaRPr lang="en-US" sz="1500" dirty="0">
              <a:solidFill>
                <a:schemeClr val="accent2"/>
              </a:solidFill>
            </a:endParaRPr>
          </a:p>
          <a:p>
            <a:pPr marL="0" indent="0">
              <a:buNone/>
            </a:pPr>
            <a:endParaRPr lang="en-US" sz="1500" dirty="0">
              <a:solidFill>
                <a:schemeClr val="accent2"/>
              </a:solidFill>
            </a:endParaRPr>
          </a:p>
          <a:p>
            <a:pPr marL="0" indent="0">
              <a:buNone/>
            </a:pPr>
            <a:endParaRPr lang="en-US" sz="1500" dirty="0">
              <a:solidFill>
                <a:schemeClr val="accent2"/>
              </a:solidFill>
            </a:endParaRPr>
          </a:p>
          <a:p>
            <a:pPr marL="0" indent="0">
              <a:buNone/>
            </a:pPr>
            <a:endParaRPr lang="en-US" sz="1500" dirty="0">
              <a:solidFill>
                <a:schemeClr val="accent2"/>
              </a:solidFill>
            </a:endParaRPr>
          </a:p>
          <a:p>
            <a:pPr marL="0" indent="0">
              <a:buNone/>
            </a:pPr>
            <a:r>
              <a:rPr lang="en-US" sz="1500" dirty="0">
                <a:solidFill>
                  <a:schemeClr val="accent2"/>
                </a:solidFill>
              </a:rPr>
              <a:t>	   </a:t>
            </a:r>
          </a:p>
          <a:p>
            <a:pPr marL="0" indent="0">
              <a:buNone/>
            </a:pPr>
            <a:r>
              <a:rPr lang="en-US" sz="1500" dirty="0">
                <a:solidFill>
                  <a:schemeClr val="accent2"/>
                </a:solidFill>
              </a:rPr>
              <a:t>   	 BOX PLOT				SCATTER PLOT</a:t>
            </a:r>
          </a:p>
          <a:p>
            <a:pPr marL="0" indent="0">
              <a:buNone/>
            </a:pPr>
            <a:endParaRPr lang="en-US" sz="1500" dirty="0">
              <a:solidFill>
                <a:schemeClr val="accent2"/>
              </a:solidFill>
            </a:endParaRPr>
          </a:p>
          <a:p>
            <a:pPr marL="0" indent="0">
              <a:buNone/>
            </a:pPr>
            <a:endParaRPr lang="en-US" sz="1500" dirty="0">
              <a:solidFill>
                <a:schemeClr val="accent2"/>
              </a:solidFill>
            </a:endParaRPr>
          </a:p>
          <a:p>
            <a:pPr marL="0" indent="0">
              <a:buNone/>
            </a:pPr>
            <a:endParaRPr lang="en-US" sz="1500" dirty="0">
              <a:solidFill>
                <a:schemeClr val="accent2"/>
              </a:solidFill>
            </a:endParaRPr>
          </a:p>
          <a:p>
            <a:pPr marL="0" indent="0">
              <a:buNone/>
            </a:pPr>
            <a:r>
              <a:rPr lang="en-US" sz="1500" dirty="0">
                <a:solidFill>
                  <a:schemeClr val="accent2"/>
                </a:solidFill>
              </a:rPr>
              <a:t>In the above two plots, we can see there are some outliers in the price feature.</a:t>
            </a:r>
          </a:p>
          <a:p>
            <a:pPr marL="0" indent="0">
              <a:buNone/>
            </a:pPr>
            <a:endParaRPr lang="en-US" dirty="0">
              <a:solidFill>
                <a:schemeClr val="accent2"/>
              </a:solidFill>
            </a:endParaRPr>
          </a:p>
        </p:txBody>
      </p:sp>
      <p:pic>
        <p:nvPicPr>
          <p:cNvPr id="5" name="Picture 4">
            <a:extLst>
              <a:ext uri="{FF2B5EF4-FFF2-40B4-BE49-F238E27FC236}">
                <a16:creationId xmlns:a16="http://schemas.microsoft.com/office/drawing/2014/main" id="{0797F6F9-6E03-48C1-AF02-18997842C241}"/>
              </a:ext>
            </a:extLst>
          </p:cNvPr>
          <p:cNvPicPr>
            <a:picLocks noChangeAspect="1"/>
          </p:cNvPicPr>
          <p:nvPr/>
        </p:nvPicPr>
        <p:blipFill rotWithShape="1">
          <a:blip r:embed="rId2"/>
          <a:srcRect/>
          <a:stretch/>
        </p:blipFill>
        <p:spPr>
          <a:xfrm>
            <a:off x="861075" y="1713613"/>
            <a:ext cx="2995799" cy="2146942"/>
          </a:xfrm>
          <a:prstGeom prst="rect">
            <a:avLst/>
          </a:prstGeom>
        </p:spPr>
      </p:pic>
      <p:pic>
        <p:nvPicPr>
          <p:cNvPr id="7" name="Picture 6">
            <a:extLst>
              <a:ext uri="{FF2B5EF4-FFF2-40B4-BE49-F238E27FC236}">
                <a16:creationId xmlns:a16="http://schemas.microsoft.com/office/drawing/2014/main" id="{B511171C-CE84-46D5-878B-1B9265ECF7D1}"/>
              </a:ext>
            </a:extLst>
          </p:cNvPr>
          <p:cNvPicPr>
            <a:picLocks noChangeAspect="1"/>
          </p:cNvPicPr>
          <p:nvPr/>
        </p:nvPicPr>
        <p:blipFill>
          <a:blip r:embed="rId3"/>
          <a:stretch>
            <a:fillRect/>
          </a:stretch>
        </p:blipFill>
        <p:spPr>
          <a:xfrm>
            <a:off x="4572000" y="1713613"/>
            <a:ext cx="3649785" cy="2146942"/>
          </a:xfrm>
          <a:prstGeom prst="rect">
            <a:avLst/>
          </a:prstGeom>
        </p:spPr>
      </p:pic>
    </p:spTree>
    <p:extLst>
      <p:ext uri="{BB962C8B-B14F-4D97-AF65-F5344CB8AC3E}">
        <p14:creationId xmlns:p14="http://schemas.microsoft.com/office/powerpoint/2010/main" val="426487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CE1-0ADB-4DD8-A84E-3F73BBC058A8}"/>
              </a:ext>
            </a:extLst>
          </p:cNvPr>
          <p:cNvSpPr>
            <a:spLocks noGrp="1"/>
          </p:cNvSpPr>
          <p:nvPr>
            <p:ph type="title"/>
          </p:nvPr>
        </p:nvSpPr>
        <p:spPr>
          <a:xfrm>
            <a:off x="144723" y="190888"/>
            <a:ext cx="8520600" cy="572700"/>
          </a:xfrm>
        </p:spPr>
        <p:txBody>
          <a:bodyPr/>
          <a:lstStyle/>
          <a:p>
            <a:r>
              <a:rPr lang="en-US" dirty="0"/>
              <a:t>Visualizations</a:t>
            </a:r>
          </a:p>
        </p:txBody>
      </p:sp>
      <p:sp>
        <p:nvSpPr>
          <p:cNvPr id="3" name="Content Placeholder 2">
            <a:extLst>
              <a:ext uri="{FF2B5EF4-FFF2-40B4-BE49-F238E27FC236}">
                <a16:creationId xmlns:a16="http://schemas.microsoft.com/office/drawing/2014/main" id="{4A96F124-6499-4031-9CB3-F5E63581275D}"/>
              </a:ext>
            </a:extLst>
          </p:cNvPr>
          <p:cNvSpPr>
            <a:spLocks noGrp="1"/>
          </p:cNvSpPr>
          <p:nvPr>
            <p:ph idx="4294967295"/>
          </p:nvPr>
        </p:nvSpPr>
        <p:spPr>
          <a:xfrm>
            <a:off x="144723" y="906448"/>
            <a:ext cx="8402930" cy="3728775"/>
          </a:xfrm>
        </p:spPr>
        <p:txBody>
          <a:bodyPr/>
          <a:lstStyle/>
          <a:p>
            <a:pPr marL="0" indent="0">
              <a:buNone/>
            </a:pPr>
            <a:r>
              <a:rPr lang="en-US" sz="2000" dirty="0">
                <a:solidFill>
                  <a:schemeClr val="accent2"/>
                </a:solidFill>
                <a:latin typeface="Montserrat" panose="00000500000000000000" pitchFamily="2" charset="0"/>
              </a:rPr>
              <a:t>In this bar plot, we have visually shown the average price of the different rooms for different  Neighborhood Groups.</a:t>
            </a:r>
          </a:p>
          <a:p>
            <a:pPr marL="0" indent="0">
              <a:buNone/>
            </a:pPr>
            <a:r>
              <a:rPr lang="en-US" sz="2000" dirty="0">
                <a:solidFill>
                  <a:schemeClr val="accent2"/>
                </a:solidFill>
                <a:latin typeface="Montserrat" panose="00000500000000000000" pitchFamily="2" charset="0"/>
              </a:rPr>
              <a:t>We found an Entire apt in </a:t>
            </a:r>
          </a:p>
          <a:p>
            <a:pPr marL="0" indent="0">
              <a:buNone/>
            </a:pPr>
            <a:r>
              <a:rPr lang="en-US" sz="2000" dirty="0">
                <a:solidFill>
                  <a:schemeClr val="accent2"/>
                </a:solidFill>
                <a:latin typeface="Montserrat" panose="00000500000000000000" pitchFamily="2" charset="0"/>
              </a:rPr>
              <a:t>Manhattan has the highest </a:t>
            </a:r>
          </a:p>
          <a:p>
            <a:pPr marL="0" indent="0">
              <a:buNone/>
            </a:pPr>
            <a:r>
              <a:rPr lang="en-US" sz="2000" dirty="0">
                <a:solidFill>
                  <a:schemeClr val="accent2"/>
                </a:solidFill>
                <a:latin typeface="Montserrat" panose="00000500000000000000" pitchFamily="2" charset="0"/>
              </a:rPr>
              <a:t>The average price of $291 and </a:t>
            </a:r>
          </a:p>
          <a:p>
            <a:pPr marL="0" indent="0">
              <a:buNone/>
            </a:pPr>
            <a:r>
              <a:rPr lang="en-US" sz="2000" dirty="0">
                <a:solidFill>
                  <a:schemeClr val="accent2"/>
                </a:solidFill>
                <a:latin typeface="Montserrat" panose="00000500000000000000" pitchFamily="2" charset="0"/>
              </a:rPr>
              <a:t>shared room in Staten Island </a:t>
            </a:r>
          </a:p>
          <a:p>
            <a:pPr marL="0" indent="0">
              <a:buNone/>
            </a:pPr>
            <a:r>
              <a:rPr lang="en-US" sz="2000" dirty="0">
                <a:solidFill>
                  <a:schemeClr val="accent2"/>
                </a:solidFill>
                <a:latin typeface="Montserrat" panose="00000500000000000000" pitchFamily="2" charset="0"/>
              </a:rPr>
              <a:t>has the less average price of</a:t>
            </a:r>
          </a:p>
          <a:p>
            <a:pPr marL="0" indent="0">
              <a:buNone/>
            </a:pPr>
            <a:r>
              <a:rPr lang="en-US" sz="2000" dirty="0">
                <a:solidFill>
                  <a:schemeClr val="accent2"/>
                </a:solidFill>
                <a:latin typeface="Montserrat" panose="00000500000000000000" pitchFamily="2" charset="0"/>
              </a:rPr>
              <a:t> $21.</a:t>
            </a:r>
          </a:p>
          <a:p>
            <a:pPr marL="0" indent="0">
              <a:buNone/>
            </a:pPr>
            <a:endParaRPr lang="en-US" sz="2000" dirty="0">
              <a:solidFill>
                <a:schemeClr val="accent2"/>
              </a:solidFill>
              <a:latin typeface="Montserrat" panose="00000500000000000000" pitchFamily="2" charset="0"/>
            </a:endParaRPr>
          </a:p>
          <a:p>
            <a:pPr marL="0" indent="0">
              <a:buNone/>
            </a:pPr>
            <a:endParaRPr lang="en-US" sz="2000" dirty="0">
              <a:solidFill>
                <a:schemeClr val="accent2"/>
              </a:solidFill>
              <a:latin typeface="Montserrat" panose="00000500000000000000" pitchFamily="2" charset="0"/>
            </a:endParaRPr>
          </a:p>
        </p:txBody>
      </p:sp>
      <p:pic>
        <p:nvPicPr>
          <p:cNvPr id="7" name="Picture 6">
            <a:extLst>
              <a:ext uri="{FF2B5EF4-FFF2-40B4-BE49-F238E27FC236}">
                <a16:creationId xmlns:a16="http://schemas.microsoft.com/office/drawing/2014/main" id="{21A2EDD7-31F4-46A6-8A92-CA747BF83B96}"/>
              </a:ext>
            </a:extLst>
          </p:cNvPr>
          <p:cNvPicPr>
            <a:picLocks noChangeAspect="1"/>
          </p:cNvPicPr>
          <p:nvPr/>
        </p:nvPicPr>
        <p:blipFill>
          <a:blip r:embed="rId3"/>
          <a:stretch>
            <a:fillRect/>
          </a:stretch>
        </p:blipFill>
        <p:spPr>
          <a:xfrm>
            <a:off x="4142628" y="1736072"/>
            <a:ext cx="4222143" cy="3272256"/>
          </a:xfrm>
          <a:prstGeom prst="rect">
            <a:avLst/>
          </a:prstGeom>
        </p:spPr>
      </p:pic>
    </p:spTree>
    <p:extLst>
      <p:ext uri="{BB962C8B-B14F-4D97-AF65-F5344CB8AC3E}">
        <p14:creationId xmlns:p14="http://schemas.microsoft.com/office/powerpoint/2010/main" val="300602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044D23-DFCB-4748-B0E0-A390CF485A72}"/>
              </a:ext>
            </a:extLst>
          </p:cNvPr>
          <p:cNvSpPr>
            <a:spLocks noGrp="1"/>
          </p:cNvSpPr>
          <p:nvPr>
            <p:ph idx="1"/>
          </p:nvPr>
        </p:nvSpPr>
        <p:spPr>
          <a:xfrm>
            <a:off x="310101" y="159025"/>
            <a:ext cx="8205249" cy="4730031"/>
          </a:xfrm>
        </p:spPr>
        <p:txBody>
          <a:bodyPr/>
          <a:lstStyle/>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pPr marL="0" indent="0">
              <a:buNone/>
            </a:pPr>
            <a:endParaRPr lang="en-US" dirty="0">
              <a:solidFill>
                <a:schemeClr val="accent2"/>
              </a:solidFill>
              <a:latin typeface="Montserrat" panose="00000500000000000000" pitchFamily="2" charset="0"/>
            </a:endParaRPr>
          </a:p>
          <a:p>
            <a:pPr marL="0" indent="0">
              <a:buNone/>
            </a:pPr>
            <a:endParaRPr lang="en-US" dirty="0">
              <a:solidFill>
                <a:schemeClr val="accent2"/>
              </a:solidFill>
              <a:latin typeface="Montserrat" panose="00000500000000000000" pitchFamily="2" charset="0"/>
            </a:endParaRPr>
          </a:p>
          <a:p>
            <a:pPr marL="0" indent="0">
              <a:buNone/>
            </a:pPr>
            <a:r>
              <a:rPr lang="en-US" dirty="0">
                <a:solidFill>
                  <a:schemeClr val="accent2"/>
                </a:solidFill>
                <a:latin typeface="Montserrat" panose="00000500000000000000" pitchFamily="2" charset="0"/>
              </a:rPr>
              <a:t>In the above bar plots, we found the top expensive hotels and less expensive hotels.</a:t>
            </a:r>
          </a:p>
          <a:p>
            <a:pPr marL="0" indent="0">
              <a:buNone/>
            </a:pPr>
            <a:r>
              <a:rPr lang="en-US" dirty="0">
                <a:solidFill>
                  <a:schemeClr val="accent2"/>
                </a:solidFill>
                <a:latin typeface="Montserrat" panose="00000500000000000000" pitchFamily="2" charset="0"/>
              </a:rPr>
              <a:t>The top expensive hotel in Fort Wadsworth at $800 and the less expensive hotel is Bull’s Head at $47.</a:t>
            </a:r>
          </a:p>
        </p:txBody>
      </p:sp>
      <p:pic>
        <p:nvPicPr>
          <p:cNvPr id="7" name="Picture 6">
            <a:extLst>
              <a:ext uri="{FF2B5EF4-FFF2-40B4-BE49-F238E27FC236}">
                <a16:creationId xmlns:a16="http://schemas.microsoft.com/office/drawing/2014/main" id="{6C45A298-E1EB-4596-9E6C-528CAA14FE5D}"/>
              </a:ext>
            </a:extLst>
          </p:cNvPr>
          <p:cNvPicPr>
            <a:picLocks noChangeAspect="1"/>
          </p:cNvPicPr>
          <p:nvPr/>
        </p:nvPicPr>
        <p:blipFill>
          <a:blip r:embed="rId2"/>
          <a:stretch>
            <a:fillRect/>
          </a:stretch>
        </p:blipFill>
        <p:spPr>
          <a:xfrm>
            <a:off x="836346" y="254442"/>
            <a:ext cx="3165148" cy="2560646"/>
          </a:xfrm>
          <a:prstGeom prst="rect">
            <a:avLst/>
          </a:prstGeom>
        </p:spPr>
      </p:pic>
      <p:pic>
        <p:nvPicPr>
          <p:cNvPr id="9" name="Picture 8">
            <a:extLst>
              <a:ext uri="{FF2B5EF4-FFF2-40B4-BE49-F238E27FC236}">
                <a16:creationId xmlns:a16="http://schemas.microsoft.com/office/drawing/2014/main" id="{5B138F94-5DEB-49F2-8B27-B43659D43510}"/>
              </a:ext>
            </a:extLst>
          </p:cNvPr>
          <p:cNvPicPr>
            <a:picLocks noChangeAspect="1"/>
          </p:cNvPicPr>
          <p:nvPr/>
        </p:nvPicPr>
        <p:blipFill>
          <a:blip r:embed="rId3"/>
          <a:stretch>
            <a:fillRect/>
          </a:stretch>
        </p:blipFill>
        <p:spPr>
          <a:xfrm>
            <a:off x="4866199" y="254443"/>
            <a:ext cx="2941983" cy="2560645"/>
          </a:xfrm>
          <a:prstGeom prst="rect">
            <a:avLst/>
          </a:prstGeom>
        </p:spPr>
      </p:pic>
    </p:spTree>
    <p:extLst>
      <p:ext uri="{BB962C8B-B14F-4D97-AF65-F5344CB8AC3E}">
        <p14:creationId xmlns:p14="http://schemas.microsoft.com/office/powerpoint/2010/main" val="222833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AC69F-80FA-4BB8-A758-970FCF1495F6}"/>
              </a:ext>
            </a:extLst>
          </p:cNvPr>
          <p:cNvSpPr>
            <a:spLocks noGrp="1"/>
          </p:cNvSpPr>
          <p:nvPr>
            <p:ph idx="1"/>
          </p:nvPr>
        </p:nvSpPr>
        <p:spPr>
          <a:xfrm>
            <a:off x="496023" y="612188"/>
            <a:ext cx="8321973" cy="4453818"/>
          </a:xfrm>
        </p:spPr>
        <p:txBody>
          <a:bodyPr/>
          <a:lstStyle/>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pPr marL="0" indent="0">
              <a:buNone/>
            </a:pPr>
            <a:endParaRPr lang="en-US" dirty="0">
              <a:solidFill>
                <a:schemeClr val="accent2"/>
              </a:solidFill>
              <a:latin typeface="Montserrat" panose="00000500000000000000" pitchFamily="2" charset="0"/>
            </a:endParaRPr>
          </a:p>
          <a:p>
            <a:pPr marL="0" indent="0">
              <a:buNone/>
            </a:pPr>
            <a:r>
              <a:rPr lang="en-US" dirty="0">
                <a:solidFill>
                  <a:schemeClr val="accent2"/>
                </a:solidFill>
                <a:latin typeface="Montserrat" panose="00000500000000000000" pitchFamily="2" charset="0"/>
              </a:rPr>
              <a:t>In the above two scatter plots we have used latitude and longitude data to visually see the neighborhood groups and the types of rooms shared across the New York City map.</a:t>
            </a:r>
          </a:p>
        </p:txBody>
      </p:sp>
      <p:pic>
        <p:nvPicPr>
          <p:cNvPr id="5" name="Picture 4">
            <a:extLst>
              <a:ext uri="{FF2B5EF4-FFF2-40B4-BE49-F238E27FC236}">
                <a16:creationId xmlns:a16="http://schemas.microsoft.com/office/drawing/2014/main" id="{4E3C10AF-9701-48EF-AFEF-8952B2A84D78}"/>
              </a:ext>
            </a:extLst>
          </p:cNvPr>
          <p:cNvPicPr>
            <a:picLocks noChangeAspect="1"/>
          </p:cNvPicPr>
          <p:nvPr/>
        </p:nvPicPr>
        <p:blipFill>
          <a:blip r:embed="rId2"/>
          <a:stretch>
            <a:fillRect/>
          </a:stretch>
        </p:blipFill>
        <p:spPr>
          <a:xfrm>
            <a:off x="496024" y="77494"/>
            <a:ext cx="3500438" cy="3278981"/>
          </a:xfrm>
          <a:prstGeom prst="rect">
            <a:avLst/>
          </a:prstGeom>
        </p:spPr>
      </p:pic>
      <p:pic>
        <p:nvPicPr>
          <p:cNvPr id="7" name="Picture 6">
            <a:extLst>
              <a:ext uri="{FF2B5EF4-FFF2-40B4-BE49-F238E27FC236}">
                <a16:creationId xmlns:a16="http://schemas.microsoft.com/office/drawing/2014/main" id="{E213759F-7A63-424A-9019-28D613038344}"/>
              </a:ext>
            </a:extLst>
          </p:cNvPr>
          <p:cNvPicPr>
            <a:picLocks noChangeAspect="1"/>
          </p:cNvPicPr>
          <p:nvPr/>
        </p:nvPicPr>
        <p:blipFill>
          <a:blip r:embed="rId3"/>
          <a:stretch>
            <a:fillRect/>
          </a:stretch>
        </p:blipFill>
        <p:spPr>
          <a:xfrm>
            <a:off x="4242300" y="77494"/>
            <a:ext cx="3521869" cy="3421080"/>
          </a:xfrm>
          <a:prstGeom prst="rect">
            <a:avLst/>
          </a:prstGeom>
        </p:spPr>
      </p:pic>
    </p:spTree>
    <p:extLst>
      <p:ext uri="{BB962C8B-B14F-4D97-AF65-F5344CB8AC3E}">
        <p14:creationId xmlns:p14="http://schemas.microsoft.com/office/powerpoint/2010/main" val="3029478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5F6DA-6CBB-4CA4-B80E-F78C5A16634C}"/>
              </a:ext>
            </a:extLst>
          </p:cNvPr>
          <p:cNvSpPr>
            <a:spLocks noGrp="1"/>
          </p:cNvSpPr>
          <p:nvPr>
            <p:ph idx="1"/>
          </p:nvPr>
        </p:nvSpPr>
        <p:spPr>
          <a:xfrm>
            <a:off x="628650" y="149087"/>
            <a:ext cx="7886700" cy="4820478"/>
          </a:xfrm>
        </p:spPr>
        <p:txBody>
          <a:bodyPr/>
          <a:lstStyle/>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pPr marL="0" indent="0">
              <a:buNone/>
            </a:pPr>
            <a:endParaRPr lang="en-US" dirty="0">
              <a:solidFill>
                <a:schemeClr val="accent2"/>
              </a:solidFill>
              <a:latin typeface="Montserrat" panose="00000500000000000000" pitchFamily="2" charset="0"/>
            </a:endParaRPr>
          </a:p>
          <a:p>
            <a:pPr marL="0" indent="0">
              <a:buNone/>
            </a:pPr>
            <a:endParaRPr lang="en-US" dirty="0">
              <a:solidFill>
                <a:schemeClr val="accent2"/>
              </a:solidFill>
              <a:latin typeface="Montserrat" panose="00000500000000000000" pitchFamily="2" charset="0"/>
            </a:endParaRPr>
          </a:p>
          <a:p>
            <a:pPr marL="0" indent="0">
              <a:buNone/>
            </a:pPr>
            <a:endParaRPr lang="en-US" dirty="0">
              <a:solidFill>
                <a:schemeClr val="accent2"/>
              </a:solidFill>
              <a:latin typeface="Montserrat" panose="00000500000000000000" pitchFamily="2" charset="0"/>
            </a:endParaRPr>
          </a:p>
          <a:p>
            <a:pPr marL="0" indent="0">
              <a:buNone/>
            </a:pPr>
            <a:r>
              <a:rPr lang="en-US" dirty="0">
                <a:solidFill>
                  <a:schemeClr val="accent2"/>
                </a:solidFill>
                <a:latin typeface="Montserrat" panose="00000500000000000000" pitchFamily="2" charset="0"/>
              </a:rPr>
              <a:t>In the above two plots, we are showing the total hotels in clusters we can see the two images one is zoomed out and the other is zoomed in to see the hotels spread across the map.</a:t>
            </a:r>
          </a:p>
        </p:txBody>
      </p:sp>
      <p:pic>
        <p:nvPicPr>
          <p:cNvPr id="5" name="Picture 4">
            <a:extLst>
              <a:ext uri="{FF2B5EF4-FFF2-40B4-BE49-F238E27FC236}">
                <a16:creationId xmlns:a16="http://schemas.microsoft.com/office/drawing/2014/main" id="{0AF584BA-5555-48C2-A509-52EE571F8C7B}"/>
              </a:ext>
            </a:extLst>
          </p:cNvPr>
          <p:cNvPicPr>
            <a:picLocks noChangeAspect="1"/>
          </p:cNvPicPr>
          <p:nvPr/>
        </p:nvPicPr>
        <p:blipFill>
          <a:blip r:embed="rId2"/>
          <a:stretch>
            <a:fillRect/>
          </a:stretch>
        </p:blipFill>
        <p:spPr>
          <a:xfrm>
            <a:off x="660195" y="347793"/>
            <a:ext cx="3307506" cy="2484410"/>
          </a:xfrm>
          <a:prstGeom prst="rect">
            <a:avLst/>
          </a:prstGeom>
        </p:spPr>
      </p:pic>
      <p:pic>
        <p:nvPicPr>
          <p:cNvPr id="7" name="Picture 6">
            <a:extLst>
              <a:ext uri="{FF2B5EF4-FFF2-40B4-BE49-F238E27FC236}">
                <a16:creationId xmlns:a16="http://schemas.microsoft.com/office/drawing/2014/main" id="{F7AA7EA5-AC71-4782-B81F-AC1E188E5D5D}"/>
              </a:ext>
            </a:extLst>
          </p:cNvPr>
          <p:cNvPicPr>
            <a:picLocks noChangeAspect="1"/>
          </p:cNvPicPr>
          <p:nvPr/>
        </p:nvPicPr>
        <p:blipFill>
          <a:blip r:embed="rId3"/>
          <a:stretch>
            <a:fillRect/>
          </a:stretch>
        </p:blipFill>
        <p:spPr>
          <a:xfrm>
            <a:off x="4720392" y="347793"/>
            <a:ext cx="3634441" cy="2484410"/>
          </a:xfrm>
          <a:prstGeom prst="rect">
            <a:avLst/>
          </a:prstGeom>
        </p:spPr>
      </p:pic>
    </p:spTree>
    <p:extLst>
      <p:ext uri="{BB962C8B-B14F-4D97-AF65-F5344CB8AC3E}">
        <p14:creationId xmlns:p14="http://schemas.microsoft.com/office/powerpoint/2010/main" val="274550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BF007-3985-481C-B654-8D3B44D20C30}"/>
              </a:ext>
            </a:extLst>
          </p:cNvPr>
          <p:cNvSpPr>
            <a:spLocks noGrp="1"/>
          </p:cNvSpPr>
          <p:nvPr>
            <p:ph idx="1"/>
          </p:nvPr>
        </p:nvSpPr>
        <p:spPr>
          <a:xfrm>
            <a:off x="382159" y="958134"/>
            <a:ext cx="7886700" cy="4414061"/>
          </a:xfrm>
        </p:spPr>
        <p:txBody>
          <a:bodyPr/>
          <a:lstStyle/>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endParaRPr lang="en-US" dirty="0">
              <a:solidFill>
                <a:schemeClr val="accent2"/>
              </a:solidFill>
              <a:latin typeface="Montserrat" panose="00000500000000000000" pitchFamily="2" charset="0"/>
            </a:endParaRPr>
          </a:p>
          <a:p>
            <a:pPr marL="0" indent="0">
              <a:buNone/>
            </a:pPr>
            <a:r>
              <a:rPr lang="en-US" dirty="0">
                <a:solidFill>
                  <a:schemeClr val="accent2"/>
                </a:solidFill>
                <a:latin typeface="Montserrat" panose="00000500000000000000" pitchFamily="2" charset="0"/>
              </a:rPr>
              <a:t>In the above two plots, we can see the hotels available for availability for 365 days and in the second plot, we can see types of rooms spread across the NYC map.</a:t>
            </a:r>
          </a:p>
        </p:txBody>
      </p:sp>
      <p:pic>
        <p:nvPicPr>
          <p:cNvPr id="5" name="Picture 4">
            <a:extLst>
              <a:ext uri="{FF2B5EF4-FFF2-40B4-BE49-F238E27FC236}">
                <a16:creationId xmlns:a16="http://schemas.microsoft.com/office/drawing/2014/main" id="{EDD7F96E-02CB-4495-8FBC-138FBF6E87A3}"/>
              </a:ext>
            </a:extLst>
          </p:cNvPr>
          <p:cNvPicPr>
            <a:picLocks noChangeAspect="1"/>
          </p:cNvPicPr>
          <p:nvPr/>
        </p:nvPicPr>
        <p:blipFill>
          <a:blip r:embed="rId2"/>
          <a:stretch>
            <a:fillRect/>
          </a:stretch>
        </p:blipFill>
        <p:spPr>
          <a:xfrm>
            <a:off x="517332" y="432663"/>
            <a:ext cx="3243635" cy="2139087"/>
          </a:xfrm>
          <a:prstGeom prst="rect">
            <a:avLst/>
          </a:prstGeom>
        </p:spPr>
      </p:pic>
      <p:pic>
        <p:nvPicPr>
          <p:cNvPr id="7" name="Picture 6">
            <a:extLst>
              <a:ext uri="{FF2B5EF4-FFF2-40B4-BE49-F238E27FC236}">
                <a16:creationId xmlns:a16="http://schemas.microsoft.com/office/drawing/2014/main" id="{497DED99-8EE8-430C-8499-51B13D79135D}"/>
              </a:ext>
            </a:extLst>
          </p:cNvPr>
          <p:cNvPicPr>
            <a:picLocks noChangeAspect="1"/>
          </p:cNvPicPr>
          <p:nvPr/>
        </p:nvPicPr>
        <p:blipFill>
          <a:blip r:embed="rId3"/>
          <a:stretch>
            <a:fillRect/>
          </a:stretch>
        </p:blipFill>
        <p:spPr>
          <a:xfrm>
            <a:off x="4478821" y="432663"/>
            <a:ext cx="3701084" cy="2139087"/>
          </a:xfrm>
          <a:prstGeom prst="rect">
            <a:avLst/>
          </a:prstGeom>
        </p:spPr>
      </p:pic>
    </p:spTree>
    <p:extLst>
      <p:ext uri="{BB962C8B-B14F-4D97-AF65-F5344CB8AC3E}">
        <p14:creationId xmlns:p14="http://schemas.microsoft.com/office/powerpoint/2010/main" val="3648157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61E9-88EB-4015-8F28-F4E1ED4040FB}"/>
              </a:ext>
            </a:extLst>
          </p:cNvPr>
          <p:cNvSpPr>
            <a:spLocks noGrp="1"/>
          </p:cNvSpPr>
          <p:nvPr>
            <p:ph type="title"/>
          </p:nvPr>
        </p:nvSpPr>
        <p:spPr>
          <a:xfrm>
            <a:off x="311700" y="270096"/>
            <a:ext cx="8520600" cy="480008"/>
          </a:xfrm>
        </p:spPr>
        <p:txBody>
          <a:bodyPr/>
          <a:lstStyle/>
          <a:p>
            <a:r>
              <a:rPr lang="en-US" dirty="0"/>
              <a:t>Conclusion</a:t>
            </a:r>
          </a:p>
        </p:txBody>
      </p:sp>
      <p:sp>
        <p:nvSpPr>
          <p:cNvPr id="3" name="Content Placeholder 2">
            <a:extLst>
              <a:ext uri="{FF2B5EF4-FFF2-40B4-BE49-F238E27FC236}">
                <a16:creationId xmlns:a16="http://schemas.microsoft.com/office/drawing/2014/main" id="{7F5FA93F-EA04-472B-B326-AEDB193793D9}"/>
              </a:ext>
            </a:extLst>
          </p:cNvPr>
          <p:cNvSpPr>
            <a:spLocks noGrp="1"/>
          </p:cNvSpPr>
          <p:nvPr>
            <p:ph idx="1"/>
          </p:nvPr>
        </p:nvSpPr>
        <p:spPr>
          <a:xfrm>
            <a:off x="311700" y="750104"/>
            <a:ext cx="8520600" cy="4218467"/>
          </a:xfrm>
        </p:spPr>
        <p:txBody>
          <a:bodyPr/>
          <a:lstStyle/>
          <a:p>
            <a:pPr marL="114300" indent="0">
              <a:buNone/>
            </a:pPr>
            <a:r>
              <a:rPr lang="en-IN"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The data of AIRBNB since 2008 has </a:t>
            </a:r>
            <a:r>
              <a:rPr lang="en-IN">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been provided </a:t>
            </a:r>
            <a:r>
              <a:rPr lang="en-IN"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this dataset. This dataset has around 49000 observations with 16 columns and it is a mix of numerical and categorical values.</a:t>
            </a:r>
          </a:p>
          <a:p>
            <a:pPr>
              <a:buClr>
                <a:schemeClr val="accent2"/>
              </a:buClr>
              <a:buFont typeface="Wingdings" panose="05000000000000000000" pitchFamily="2" charset="2"/>
              <a:buChar char="v"/>
            </a:pPr>
            <a:r>
              <a:rPr lang="en-IN" dirty="0">
                <a:solidFill>
                  <a:schemeClr val="accent2"/>
                </a:solidFill>
                <a:effectLst/>
                <a:latin typeface="Montserrat" panose="00000500000000000000" pitchFamily="2" charset="0"/>
                <a:ea typeface="SimSun" panose="02010600030101010101" pitchFamily="2" charset="-122"/>
                <a:cs typeface="Franklin Gothic Medium" panose="020B0603020102020204" pitchFamily="34" charset="0"/>
              </a:rPr>
              <a:t>The detailed Insights from the analysis:</a:t>
            </a:r>
            <a:endParaRPr lang="en-IN" dirty="0">
              <a:solidFill>
                <a:schemeClr val="accent2"/>
              </a:solidFill>
              <a:latin typeface="Montserrat" panose="00000500000000000000" pitchFamily="2" charset="0"/>
              <a:ea typeface="SimSun" panose="02010600030101010101" pitchFamily="2" charset="-122"/>
              <a:cs typeface="Franklin Gothic Medium" panose="020B0603020102020204" pitchFamily="34" charset="0"/>
            </a:endParaRPr>
          </a:p>
          <a:p>
            <a:pPr marL="114300" indent="0">
              <a:buClr>
                <a:schemeClr val="accent2"/>
              </a:buClr>
              <a:buNone/>
            </a:pPr>
            <a:r>
              <a:rPr lang="en-IN"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     The Neighbourhood of New York City has 5 groups:</a:t>
            </a:r>
            <a:endParaRPr lang="en-US"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768350" lvl="1" indent="-285750">
              <a:buClr>
                <a:schemeClr val="accent2"/>
              </a:buClr>
              <a:buFont typeface="Arial" panose="020B0604020202020204" pitchFamily="34" charset="0"/>
              <a:buChar char="•"/>
              <a:tabLst>
                <a:tab pos="266700"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Brooklyn</a:t>
            </a:r>
          </a:p>
          <a:p>
            <a:pPr marL="768350" lvl="1" indent="-285750">
              <a:buClr>
                <a:schemeClr val="accent2"/>
              </a:buClr>
              <a:buFont typeface="Arial" panose="020B0604020202020204" pitchFamily="34" charset="0"/>
              <a:buChar char="•"/>
              <a:tabLst>
                <a:tab pos="266700"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Manhattan</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768350" lvl="1" indent="-285750">
              <a:buClr>
                <a:schemeClr val="accent2"/>
              </a:buClr>
              <a:buFont typeface="Arial" panose="020B0604020202020204" pitchFamily="34" charset="0"/>
              <a:buChar char="•"/>
              <a:tabLst>
                <a:tab pos="266700"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Queens</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768350" lvl="1" indent="-285750">
              <a:buClr>
                <a:schemeClr val="accent2"/>
              </a:buClr>
              <a:buFont typeface="Arial" panose="020B0604020202020204" pitchFamily="34" charset="0"/>
              <a:buChar char="•"/>
              <a:tabLst>
                <a:tab pos="266700"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Staten Island</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768350" lvl="1" indent="-285750">
              <a:buClr>
                <a:schemeClr val="accent2"/>
              </a:buClr>
              <a:buFont typeface="Arial" panose="020B0604020202020204" pitchFamily="34" charset="0"/>
              <a:buChar char="•"/>
              <a:tabLst>
                <a:tab pos="266700"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Bronx</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0" indent="0">
              <a:buNone/>
              <a:tabLst>
                <a:tab pos="536575" algn="l"/>
              </a:tabLst>
            </a:pPr>
            <a:endParaRPr lang="en-US" dirty="0">
              <a:solidFill>
                <a:schemeClr val="accent2"/>
              </a:solidFill>
              <a:latin typeface="Montserrat" panose="00000500000000000000" pitchFamily="2" charset="0"/>
              <a:ea typeface="SimSun" panose="02010600030101010101" pitchFamily="2" charset="-122"/>
              <a:cs typeface="Times New Roman" panose="02020603050405020304" pitchFamily="18" charset="0"/>
            </a:endParaRPr>
          </a:p>
          <a:p>
            <a:pPr marL="114300" indent="0">
              <a:buNone/>
            </a:pPr>
            <a:endParaRPr lang="en-US"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114300" indent="0">
              <a:buNone/>
            </a:pPr>
            <a:endParaRPr lang="en-US"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endParaRPr lang="en-US"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2830775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F0F5DD-478E-47D3-8AE2-32898B880DB5}"/>
              </a:ext>
            </a:extLst>
          </p:cNvPr>
          <p:cNvSpPr>
            <a:spLocks noGrp="1"/>
          </p:cNvSpPr>
          <p:nvPr>
            <p:ph type="body" idx="1"/>
          </p:nvPr>
        </p:nvSpPr>
        <p:spPr>
          <a:xfrm>
            <a:off x="200382" y="143122"/>
            <a:ext cx="8520600" cy="4921859"/>
          </a:xfrm>
        </p:spPr>
        <p:txBody>
          <a:bodyPr/>
          <a:lstStyle/>
          <a:p>
            <a:pPr marL="342900" marR="0" lvl="0" indent="-342900">
              <a:spcBef>
                <a:spcPts val="0"/>
              </a:spcBef>
              <a:spcAft>
                <a:spcPts val="0"/>
              </a:spcAft>
              <a:buClr>
                <a:schemeClr val="accent2"/>
              </a:buClr>
              <a:buFont typeface="Wingdings" panose="05000000000000000000" pitchFamily="2" charset="2"/>
              <a:buChar char="v"/>
              <a:tabLst>
                <a:tab pos="536575"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Properties from Manhattan are a bit pricey followed by Brooklyn and Staten Island</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tabLst>
                <a:tab pos="536575"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Top 3 Hosts from the dataset are:</a:t>
            </a:r>
          </a:p>
          <a:p>
            <a:pPr marL="342900" marR="0" lvl="0" indent="-342900">
              <a:spcBef>
                <a:spcPts val="0"/>
              </a:spcBef>
              <a:spcAft>
                <a:spcPts val="0"/>
              </a:spcAft>
              <a:buFont typeface="+mj-lt"/>
              <a:buAutoNum type="arabicPeriod"/>
              <a:tabLst>
                <a:tab pos="536575" algn="l"/>
              </a:tabLst>
            </a:pP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342900">
              <a:buClr>
                <a:schemeClr val="accent2"/>
              </a:buClr>
              <a:buFont typeface="Arial" panose="020B0604020202020204" pitchFamily="34" charset="0"/>
              <a:buChar char="•"/>
              <a:tabLst>
                <a:tab pos="269875"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Sonder(NYC)</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342900">
              <a:buClr>
                <a:schemeClr val="accent2"/>
              </a:buClr>
              <a:buFont typeface="Arial" panose="020B0604020202020204" pitchFamily="34" charset="0"/>
              <a:buChar char="•"/>
              <a:tabLst>
                <a:tab pos="269875" algn="l"/>
              </a:tabLst>
            </a:pPr>
            <a:r>
              <a:rPr lang="en-IN" sz="1800" dirty="0" err="1">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Blueground</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342900">
              <a:buClr>
                <a:schemeClr val="accent2"/>
              </a:buClr>
              <a:buFont typeface="Arial" panose="020B0604020202020204" pitchFamily="34" charset="0"/>
              <a:buChar char="•"/>
              <a:tabLst>
                <a:tab pos="269875"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Kazuya</a:t>
            </a:r>
          </a:p>
          <a:p>
            <a:pPr marL="0" indent="0">
              <a:buClr>
                <a:schemeClr val="accent2"/>
              </a:buClr>
              <a:buNone/>
              <a:tabLst>
                <a:tab pos="269875" algn="l"/>
              </a:tabLst>
            </a:pP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342900" marR="0" lvl="0" indent="-342900">
              <a:spcBef>
                <a:spcPts val="0"/>
              </a:spcBef>
              <a:spcAft>
                <a:spcPts val="0"/>
              </a:spcAft>
              <a:buClr>
                <a:schemeClr val="accent2"/>
              </a:buClr>
              <a:buFont typeface="Wingdings" panose="05000000000000000000" pitchFamily="2" charset="2"/>
              <a:buChar char="v"/>
              <a:tabLst>
                <a:tab pos="536575"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Since Reviews are important here are the top 3 Hosts who hold the most reviews:</a:t>
            </a:r>
          </a:p>
          <a:p>
            <a:pPr marL="342900" marR="0" lvl="0" indent="-342900">
              <a:spcBef>
                <a:spcPts val="0"/>
              </a:spcBef>
              <a:spcAft>
                <a:spcPts val="0"/>
              </a:spcAft>
              <a:buFont typeface="+mj-lt"/>
              <a:buAutoNum type="arabicPeriod"/>
              <a:tabLst>
                <a:tab pos="536575" algn="l"/>
              </a:tabLst>
            </a:pP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342900" marR="0" lvl="0" indent="-342900">
              <a:spcBef>
                <a:spcPts val="0"/>
              </a:spcBef>
              <a:spcAft>
                <a:spcPts val="0"/>
              </a:spcAft>
              <a:buClr>
                <a:schemeClr val="accent2"/>
              </a:buClr>
              <a:buFont typeface="Arial" panose="020B0604020202020204" pitchFamily="34" charset="0"/>
              <a:buChar char="•"/>
              <a:tabLst>
                <a:tab pos="269875"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Dona</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342900" marR="0" lvl="0" indent="-342900">
              <a:spcBef>
                <a:spcPts val="0"/>
              </a:spcBef>
              <a:spcAft>
                <a:spcPts val="0"/>
              </a:spcAft>
              <a:buClr>
                <a:schemeClr val="accent2"/>
              </a:buClr>
              <a:buFont typeface="Arial" panose="020B0604020202020204" pitchFamily="34" charset="0"/>
              <a:buChar char="•"/>
              <a:tabLst>
                <a:tab pos="269875"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Asa</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342900" marR="0" lvl="0" indent="-342900">
              <a:spcBef>
                <a:spcPts val="0"/>
              </a:spcBef>
              <a:spcAft>
                <a:spcPts val="0"/>
              </a:spcAft>
              <a:buClr>
                <a:schemeClr val="accent2"/>
              </a:buClr>
              <a:buFont typeface="Arial" panose="020B0604020202020204" pitchFamily="34" charset="0"/>
              <a:buChar char="•"/>
              <a:tabLst>
                <a:tab pos="269875"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Dennis &amp; </a:t>
            </a:r>
            <a:r>
              <a:rPr lang="en-IN" sz="1800" dirty="0" err="1">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Nauko</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114300" indent="0">
              <a:buNone/>
            </a:pPr>
            <a:endParaRPr lang="en-US"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31642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27" y="509500"/>
            <a:ext cx="8516523"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F8997E08-9EFC-4F39-A288-44FC69E15EF6}"/>
              </a:ext>
            </a:extLst>
          </p:cNvPr>
          <p:cNvSpPr txBox="1"/>
          <p:nvPr/>
        </p:nvSpPr>
        <p:spPr>
          <a:xfrm>
            <a:off x="0" y="117085"/>
            <a:ext cx="8239991" cy="523220"/>
          </a:xfrm>
          <a:prstGeom prst="rect">
            <a:avLst/>
          </a:prstGeom>
          <a:noFill/>
        </p:spPr>
        <p:txBody>
          <a:bodyPr wrap="square" rtlCol="0">
            <a:spAutoFit/>
          </a:bodyPr>
          <a:lstStyle/>
          <a:p>
            <a:r>
              <a:rPr lang="en-US" sz="2800" dirty="0">
                <a:solidFill>
                  <a:schemeClr val="tx1">
                    <a:lumMod val="75000"/>
                  </a:schemeClr>
                </a:solidFill>
                <a:latin typeface="Montserrat" panose="00000500000000000000" pitchFamily="2" charset="0"/>
              </a:rPr>
              <a:t>    Content</a:t>
            </a:r>
          </a:p>
        </p:txBody>
      </p:sp>
      <p:sp>
        <p:nvSpPr>
          <p:cNvPr id="3" name="TextBox 2">
            <a:extLst>
              <a:ext uri="{FF2B5EF4-FFF2-40B4-BE49-F238E27FC236}">
                <a16:creationId xmlns:a16="http://schemas.microsoft.com/office/drawing/2014/main" id="{69088B59-EBD5-41E5-A920-83FB4B790AFC}"/>
              </a:ext>
            </a:extLst>
          </p:cNvPr>
          <p:cNvSpPr txBox="1"/>
          <p:nvPr/>
        </p:nvSpPr>
        <p:spPr>
          <a:xfrm>
            <a:off x="311727" y="848181"/>
            <a:ext cx="81153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ontserrat" panose="00000500000000000000" pitchFamily="2" charset="0"/>
              </a:rPr>
              <a:t>Introduction</a:t>
            </a:r>
          </a:p>
          <a:p>
            <a:pPr marL="285750" indent="-285750">
              <a:buFont typeface="Arial" panose="020B0604020202020204" pitchFamily="34" charset="0"/>
              <a:buChar char="•"/>
            </a:pPr>
            <a:endParaRPr lang="en-US" sz="2000" dirty="0">
              <a:latin typeface="Montserrat" panose="00000500000000000000" pitchFamily="2" charset="0"/>
            </a:endParaRPr>
          </a:p>
          <a:p>
            <a:pPr marL="285750" indent="-285750">
              <a:buFont typeface="Arial" panose="020B0604020202020204" pitchFamily="34" charset="0"/>
              <a:buChar char="•"/>
            </a:pPr>
            <a:r>
              <a:rPr lang="en-US" sz="2000" dirty="0">
                <a:latin typeface="Montserrat" panose="00000500000000000000" pitchFamily="2" charset="0"/>
              </a:rPr>
              <a:t>Problem statement</a:t>
            </a:r>
          </a:p>
          <a:p>
            <a:pPr marL="285750" indent="-285750">
              <a:buFont typeface="Arial" panose="020B0604020202020204" pitchFamily="34" charset="0"/>
              <a:buChar char="•"/>
            </a:pPr>
            <a:endParaRPr lang="en-US" sz="2000" dirty="0">
              <a:latin typeface="Montserrat" panose="00000500000000000000" pitchFamily="2" charset="0"/>
            </a:endParaRPr>
          </a:p>
          <a:p>
            <a:pPr marL="285750" indent="-285750">
              <a:buFont typeface="Arial" panose="020B0604020202020204" pitchFamily="34" charset="0"/>
              <a:buChar char="•"/>
            </a:pPr>
            <a:r>
              <a:rPr lang="en-US" sz="2000" dirty="0">
                <a:latin typeface="Montserrat" panose="00000500000000000000" pitchFamily="2" charset="0"/>
              </a:rPr>
              <a:t>Handling missing values</a:t>
            </a:r>
          </a:p>
          <a:p>
            <a:pPr marL="285750" indent="-285750">
              <a:buFont typeface="Arial" panose="020B0604020202020204" pitchFamily="34" charset="0"/>
              <a:buChar char="•"/>
            </a:pPr>
            <a:endParaRPr lang="en-US" sz="2000" dirty="0">
              <a:latin typeface="Montserrat" panose="00000500000000000000" pitchFamily="2" charset="0"/>
            </a:endParaRPr>
          </a:p>
          <a:p>
            <a:pPr marL="285750" indent="-285750">
              <a:buFont typeface="Arial" panose="020B0604020202020204" pitchFamily="34" charset="0"/>
              <a:buChar char="•"/>
            </a:pPr>
            <a:r>
              <a:rPr lang="en-US" sz="2000" dirty="0">
                <a:latin typeface="Montserrat" panose="00000500000000000000" pitchFamily="2" charset="0"/>
              </a:rPr>
              <a:t>EDA on given data</a:t>
            </a:r>
          </a:p>
          <a:p>
            <a:pPr marL="285750" indent="-285750">
              <a:buFont typeface="Arial" panose="020B0604020202020204" pitchFamily="34" charset="0"/>
              <a:buChar char="•"/>
            </a:pPr>
            <a:endParaRPr lang="en-US" sz="2000" dirty="0">
              <a:latin typeface="Montserrat" panose="00000500000000000000" pitchFamily="2" charset="0"/>
            </a:endParaRPr>
          </a:p>
          <a:p>
            <a:pPr marL="285750" indent="-285750">
              <a:buFont typeface="Arial" panose="020B0604020202020204" pitchFamily="34" charset="0"/>
              <a:buChar char="•"/>
            </a:pPr>
            <a:r>
              <a:rPr lang="en-US" sz="2000" dirty="0">
                <a:latin typeface="Montserrat" panose="00000500000000000000" pitchFamily="2" charset="0"/>
              </a:rPr>
              <a:t>Visualizations</a:t>
            </a:r>
          </a:p>
          <a:p>
            <a:pPr marL="285750" indent="-285750">
              <a:buFont typeface="Arial" panose="020B0604020202020204" pitchFamily="34" charset="0"/>
              <a:buChar char="•"/>
            </a:pPr>
            <a:endParaRPr lang="en-US" sz="2000" dirty="0">
              <a:latin typeface="Montserrat" panose="00000500000000000000" pitchFamily="2" charset="0"/>
            </a:endParaRPr>
          </a:p>
          <a:p>
            <a:pPr marL="285750" indent="-285750">
              <a:buFont typeface="Arial" panose="020B0604020202020204" pitchFamily="34" charset="0"/>
              <a:buChar char="•"/>
            </a:pPr>
            <a:r>
              <a:rPr lang="en-US" sz="2000" dirty="0">
                <a:latin typeface="Montserrat" panose="00000500000000000000" pitchFamily="2" charset="0"/>
              </a:rPr>
              <a:t>Conclusion</a:t>
            </a:r>
          </a:p>
          <a:p>
            <a:pPr marL="285750" indent="-285750">
              <a:buFont typeface="Arial" panose="020B0604020202020204" pitchFamily="34" charset="0"/>
              <a:buChar char="•"/>
            </a:pPr>
            <a:endParaRPr lang="en-US" sz="2000" dirty="0">
              <a:latin typeface="Montserrat" panose="00000500000000000000" pitchFamily="2" charset="0"/>
            </a:endParaRPr>
          </a:p>
        </p:txBody>
      </p:sp>
      <p:pic>
        <p:nvPicPr>
          <p:cNvPr id="5" name="Picture 4">
            <a:extLst>
              <a:ext uri="{FF2B5EF4-FFF2-40B4-BE49-F238E27FC236}">
                <a16:creationId xmlns:a16="http://schemas.microsoft.com/office/drawing/2014/main" id="{533A7FA3-EDB8-4188-9E9B-F6921E0AC02D}"/>
              </a:ext>
            </a:extLst>
          </p:cNvPr>
          <p:cNvPicPr>
            <a:picLocks noChangeAspect="1"/>
          </p:cNvPicPr>
          <p:nvPr/>
        </p:nvPicPr>
        <p:blipFill>
          <a:blip r:embed="rId3"/>
          <a:stretch>
            <a:fillRect/>
          </a:stretch>
        </p:blipFill>
        <p:spPr>
          <a:xfrm>
            <a:off x="4709160" y="771110"/>
            <a:ext cx="4197089" cy="3784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24044F-63AD-4D5D-9B42-9692A19BF5A6}"/>
              </a:ext>
            </a:extLst>
          </p:cNvPr>
          <p:cNvSpPr>
            <a:spLocks noGrp="1"/>
          </p:cNvSpPr>
          <p:nvPr>
            <p:ph type="body" idx="1"/>
          </p:nvPr>
        </p:nvSpPr>
        <p:spPr>
          <a:xfrm>
            <a:off x="311700" y="381663"/>
            <a:ext cx="8520600" cy="4187212"/>
          </a:xfrm>
        </p:spPr>
        <p:txBody>
          <a:bodyPr/>
          <a:lstStyle/>
          <a:p>
            <a:pPr marL="342900" marR="0" lvl="0" indent="-342900">
              <a:spcBef>
                <a:spcPts val="0"/>
              </a:spcBef>
              <a:spcAft>
                <a:spcPts val="0"/>
              </a:spcAft>
              <a:buFont typeface="+mj-lt"/>
              <a:buAutoNum type="arabicPeriod"/>
              <a:tabLst>
                <a:tab pos="536575"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There are 3 room types Entire home/apt. (~25000), Private room(~23000), Shared room(&gt;500)</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342900" marR="0" lvl="0" indent="-342900">
              <a:spcBef>
                <a:spcPts val="0"/>
              </a:spcBef>
              <a:spcAft>
                <a:spcPts val="0"/>
              </a:spcAft>
              <a:buFont typeface="+mj-lt"/>
              <a:buAutoNum type="arabicPeriod"/>
              <a:tabLst>
                <a:tab pos="536575" algn="l"/>
              </a:tabLst>
            </a:pP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The visualization that is plotted on maps also shows where all the properties are located along with their price, availability, and the type of room.</a:t>
            </a:r>
            <a:endParaRPr lang="en-US"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75506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DE94-DD21-4C3A-B802-BBA013B10559}"/>
              </a:ext>
            </a:extLst>
          </p:cNvPr>
          <p:cNvSpPr>
            <a:spLocks noGrp="1"/>
          </p:cNvSpPr>
          <p:nvPr>
            <p:ph type="title"/>
          </p:nvPr>
        </p:nvSpPr>
        <p:spPr>
          <a:xfrm>
            <a:off x="311700" y="1991202"/>
            <a:ext cx="8520600" cy="895122"/>
          </a:xfrm>
        </p:spPr>
        <p:txBody>
          <a:bodyPr/>
          <a:lstStyle/>
          <a:p>
            <a:pPr algn="ctr"/>
            <a:r>
              <a:rPr lang="en-US" sz="6000" dirty="0">
                <a:latin typeface="Montserrat" panose="00000500000000000000" pitchFamily="2" charset="0"/>
              </a:rPr>
              <a:t>Thank You</a:t>
            </a:r>
          </a:p>
        </p:txBody>
      </p:sp>
    </p:spTree>
    <p:extLst>
      <p:ext uri="{BB962C8B-B14F-4D97-AF65-F5344CB8AC3E}">
        <p14:creationId xmlns:p14="http://schemas.microsoft.com/office/powerpoint/2010/main" val="8571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1704109" y="509500"/>
            <a:ext cx="7124141"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984B4F0D-1478-428C-A106-20F285576B64}"/>
              </a:ext>
            </a:extLst>
          </p:cNvPr>
          <p:cNvSpPr txBox="1"/>
          <p:nvPr/>
        </p:nvSpPr>
        <p:spPr>
          <a:xfrm>
            <a:off x="315750" y="188297"/>
            <a:ext cx="8235969" cy="4862870"/>
          </a:xfrm>
          <a:prstGeom prst="rect">
            <a:avLst/>
          </a:prstGeom>
          <a:noFill/>
        </p:spPr>
        <p:txBody>
          <a:bodyPr wrap="square" rtlCol="0">
            <a:spAutoFit/>
          </a:bodyPr>
          <a:lstStyle/>
          <a:p>
            <a:r>
              <a:rPr lang="en-US" sz="2800" dirty="0">
                <a:solidFill>
                  <a:schemeClr val="tx1">
                    <a:lumMod val="75000"/>
                  </a:schemeClr>
                </a:solidFill>
                <a:latin typeface="Montserrat" panose="00000500000000000000" pitchFamily="2" charset="0"/>
              </a:rPr>
              <a:t>Introduction</a:t>
            </a:r>
          </a:p>
          <a:p>
            <a:endParaRPr lang="en-US" sz="1800" dirty="0">
              <a:solidFill>
                <a:schemeClr val="tx1">
                  <a:lumMod val="75000"/>
                </a:schemeClr>
              </a:solidFill>
              <a:latin typeface="Montserrat" panose="00000500000000000000" pitchFamily="2" charset="0"/>
            </a:endParaRPr>
          </a:p>
          <a:p>
            <a:r>
              <a:rPr lang="en-US" sz="2200" dirty="0">
                <a:latin typeface="Montserrat" panose="00000500000000000000" pitchFamily="2" charset="0"/>
              </a:rPr>
              <a:t>Airbnb is one of the </a:t>
            </a:r>
          </a:p>
          <a:p>
            <a:r>
              <a:rPr lang="en-US" sz="2200" dirty="0">
                <a:latin typeface="Montserrat" panose="00000500000000000000" pitchFamily="2" charset="0"/>
              </a:rPr>
              <a:t>largest used companies</a:t>
            </a:r>
          </a:p>
          <a:p>
            <a:r>
              <a:rPr lang="en-US" sz="2200" dirty="0">
                <a:latin typeface="Montserrat" panose="00000500000000000000" pitchFamily="2" charset="0"/>
              </a:rPr>
              <a:t> for lodging primarily </a:t>
            </a:r>
          </a:p>
          <a:p>
            <a:r>
              <a:rPr lang="en-US" sz="2200" dirty="0">
                <a:latin typeface="Montserrat" panose="00000500000000000000" pitchFamily="2" charset="0"/>
              </a:rPr>
              <a:t>homestays for vacation </a:t>
            </a:r>
          </a:p>
          <a:p>
            <a:r>
              <a:rPr lang="en-US" sz="2200" dirty="0">
                <a:latin typeface="Montserrat" panose="00000500000000000000" pitchFamily="2" charset="0"/>
              </a:rPr>
              <a:t>rentals and tourism </a:t>
            </a:r>
          </a:p>
          <a:p>
            <a:r>
              <a:rPr lang="en-US" sz="2200" dirty="0">
                <a:latin typeface="Montserrat" panose="00000500000000000000" pitchFamily="2" charset="0"/>
              </a:rPr>
              <a:t>activities.  Today Airbnb</a:t>
            </a:r>
          </a:p>
          <a:p>
            <a:r>
              <a:rPr lang="en-US" sz="2200" dirty="0">
                <a:latin typeface="Montserrat" panose="00000500000000000000" pitchFamily="2" charset="0"/>
              </a:rPr>
              <a:t> is one of the most used</a:t>
            </a:r>
          </a:p>
          <a:p>
            <a:r>
              <a:rPr lang="en-US" sz="2200" dirty="0">
                <a:latin typeface="Montserrat" panose="00000500000000000000" pitchFamily="2" charset="0"/>
              </a:rPr>
              <a:t> brands for giving a good</a:t>
            </a:r>
          </a:p>
          <a:p>
            <a:r>
              <a:rPr lang="en-US" sz="2200" dirty="0">
                <a:latin typeface="Montserrat" panose="00000500000000000000" pitchFamily="2" charset="0"/>
              </a:rPr>
              <a:t> experience to hosts </a:t>
            </a:r>
          </a:p>
          <a:p>
            <a:r>
              <a:rPr lang="en-US" sz="2200" dirty="0">
                <a:latin typeface="Montserrat" panose="00000500000000000000" pitchFamily="2" charset="0"/>
              </a:rPr>
              <a:t>and guests. </a:t>
            </a:r>
          </a:p>
          <a:p>
            <a:r>
              <a:rPr lang="en-US" sz="2200" dirty="0">
                <a:latin typeface="Montserrat" panose="00000500000000000000" pitchFamily="2" charset="0"/>
              </a:rPr>
              <a:t>The data is used to increase the </a:t>
            </a:r>
          </a:p>
          <a:p>
            <a:r>
              <a:rPr lang="en-US" sz="2200" dirty="0">
                <a:latin typeface="Montserrat" panose="00000500000000000000" pitchFamily="2" charset="0"/>
              </a:rPr>
              <a:t>understanding of every detail to make traveling easy</a:t>
            </a:r>
            <a:endParaRPr lang="en-US" sz="2200" dirty="0">
              <a:solidFill>
                <a:schemeClr val="tx1">
                  <a:lumMod val="75000"/>
                </a:schemeClr>
              </a:solidFill>
              <a:latin typeface="Montserrat" panose="00000500000000000000" pitchFamily="2" charset="0"/>
            </a:endParaRPr>
          </a:p>
        </p:txBody>
      </p:sp>
      <p:pic>
        <p:nvPicPr>
          <p:cNvPr id="3" name="Picture 2">
            <a:extLst>
              <a:ext uri="{FF2B5EF4-FFF2-40B4-BE49-F238E27FC236}">
                <a16:creationId xmlns:a16="http://schemas.microsoft.com/office/drawing/2014/main" id="{9688A817-4BF7-43B4-AE36-AB643371B9BD}"/>
              </a:ext>
            </a:extLst>
          </p:cNvPr>
          <p:cNvPicPr>
            <a:picLocks noChangeAspect="1"/>
          </p:cNvPicPr>
          <p:nvPr/>
        </p:nvPicPr>
        <p:blipFill>
          <a:blip r:embed="rId3"/>
          <a:stretch>
            <a:fillRect/>
          </a:stretch>
        </p:blipFill>
        <p:spPr>
          <a:xfrm>
            <a:off x="4645152" y="509500"/>
            <a:ext cx="4183098" cy="3292391"/>
          </a:xfrm>
          <a:prstGeom prst="rect">
            <a:avLst/>
          </a:prstGeom>
        </p:spPr>
      </p:pic>
    </p:spTree>
    <p:extLst>
      <p:ext uri="{BB962C8B-B14F-4D97-AF65-F5344CB8AC3E}">
        <p14:creationId xmlns:p14="http://schemas.microsoft.com/office/powerpoint/2010/main" val="140626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665203-343D-4714-8248-C7A976DA143E}"/>
              </a:ext>
            </a:extLst>
          </p:cNvPr>
          <p:cNvSpPr>
            <a:spLocks noGrp="1"/>
          </p:cNvSpPr>
          <p:nvPr>
            <p:ph type="body" idx="1"/>
          </p:nvPr>
        </p:nvSpPr>
        <p:spPr>
          <a:xfrm>
            <a:off x="311700" y="637958"/>
            <a:ext cx="8520600" cy="3416400"/>
          </a:xfrm>
        </p:spPr>
        <p:txBody>
          <a:bodyPr/>
          <a:lstStyle/>
          <a:p>
            <a:pPr marL="114300" indent="0">
              <a:buNone/>
            </a:pPr>
            <a:r>
              <a:rPr lang="en-US" sz="2100" dirty="0">
                <a:solidFill>
                  <a:schemeClr val="accent2"/>
                </a:solidFill>
                <a:latin typeface="Montserrat" panose="00000500000000000000" pitchFamily="2" charset="0"/>
              </a:rPr>
              <a:t>and convenient. The data is utilized to show the required conclusions. The conclusions are also shown in the visualizations to make understanding easier.</a:t>
            </a:r>
          </a:p>
          <a:p>
            <a:pPr marL="114300" indent="0">
              <a:buNone/>
            </a:pPr>
            <a:endParaRPr lang="en-US" dirty="0"/>
          </a:p>
        </p:txBody>
      </p:sp>
      <p:pic>
        <p:nvPicPr>
          <p:cNvPr id="5" name="Picture 4">
            <a:extLst>
              <a:ext uri="{FF2B5EF4-FFF2-40B4-BE49-F238E27FC236}">
                <a16:creationId xmlns:a16="http://schemas.microsoft.com/office/drawing/2014/main" id="{4A0A79DA-4570-4A49-8E79-C749D184D203}"/>
              </a:ext>
            </a:extLst>
          </p:cNvPr>
          <p:cNvPicPr>
            <a:picLocks noChangeAspect="1"/>
          </p:cNvPicPr>
          <p:nvPr/>
        </p:nvPicPr>
        <p:blipFill>
          <a:blip r:embed="rId2"/>
          <a:stretch>
            <a:fillRect/>
          </a:stretch>
        </p:blipFill>
        <p:spPr>
          <a:xfrm>
            <a:off x="4764024" y="2075590"/>
            <a:ext cx="4068276" cy="2726997"/>
          </a:xfrm>
          <a:prstGeom prst="rect">
            <a:avLst/>
          </a:prstGeom>
        </p:spPr>
      </p:pic>
    </p:spTree>
    <p:extLst>
      <p:ext uri="{BB962C8B-B14F-4D97-AF65-F5344CB8AC3E}">
        <p14:creationId xmlns:p14="http://schemas.microsoft.com/office/powerpoint/2010/main" val="1149646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3E85-C534-46F7-8A24-D0A2ACC449DE}"/>
              </a:ext>
            </a:extLst>
          </p:cNvPr>
          <p:cNvSpPr>
            <a:spLocks noGrp="1"/>
          </p:cNvSpPr>
          <p:nvPr>
            <p:ph type="title"/>
          </p:nvPr>
        </p:nvSpPr>
        <p:spPr>
          <a:xfrm>
            <a:off x="311700" y="192442"/>
            <a:ext cx="8520600" cy="572700"/>
          </a:xfrm>
        </p:spPr>
        <p:txBody>
          <a:bodyPr/>
          <a:lstStyle/>
          <a:p>
            <a:r>
              <a:rPr lang="en-US" dirty="0"/>
              <a:t>Problem Statement</a:t>
            </a:r>
          </a:p>
        </p:txBody>
      </p:sp>
      <p:sp>
        <p:nvSpPr>
          <p:cNvPr id="3" name="Text Placeholder 2">
            <a:extLst>
              <a:ext uri="{FF2B5EF4-FFF2-40B4-BE49-F238E27FC236}">
                <a16:creationId xmlns:a16="http://schemas.microsoft.com/office/drawing/2014/main" id="{2EEE782B-76B9-484C-A908-37FA9E3E07A4}"/>
              </a:ext>
            </a:extLst>
          </p:cNvPr>
          <p:cNvSpPr>
            <a:spLocks noGrp="1"/>
          </p:cNvSpPr>
          <p:nvPr>
            <p:ph type="body" idx="1"/>
          </p:nvPr>
        </p:nvSpPr>
        <p:spPr>
          <a:xfrm>
            <a:off x="311700" y="637920"/>
            <a:ext cx="8520600" cy="4248249"/>
          </a:xfrm>
        </p:spPr>
        <p:txBody>
          <a:bodyPr/>
          <a:lstStyle/>
          <a:p>
            <a:pPr marL="0" marR="0" lvl="0" indent="0">
              <a:lnSpc>
                <a:spcPct val="120000"/>
              </a:lnSpc>
              <a:spcBef>
                <a:spcPts val="0"/>
              </a:spcBef>
              <a:spcAft>
                <a:spcPts val="0"/>
              </a:spcAft>
              <a:buNone/>
              <a:tabLst>
                <a:tab pos="266700" algn="l"/>
              </a:tabLst>
            </a:pPr>
            <a:endParaRPr lang="en-IN" sz="1800" b="1"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0" marR="0" lvl="0" indent="0">
              <a:lnSpc>
                <a:spcPct val="120000"/>
              </a:lnSpc>
              <a:spcBef>
                <a:spcPts val="0"/>
              </a:spcBef>
              <a:spcAft>
                <a:spcPts val="0"/>
              </a:spcAft>
              <a:buNone/>
              <a:tabLst>
                <a:tab pos="266700" algn="l"/>
              </a:tabLst>
            </a:pPr>
            <a:r>
              <a:rPr lang="en-IN" sz="1800" b="1"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1)  </a:t>
            </a: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The primary factor of AIRBNB is to provide Homestays for Vacation rentals and tourism activities and none of the listed properties are owned by AIRBNB. It is just an online marketplace for all the listed properties.</a:t>
            </a:r>
          </a:p>
          <a:p>
            <a:pPr marL="0" marR="0" lvl="0" indent="0">
              <a:lnSpc>
                <a:spcPct val="120000"/>
              </a:lnSpc>
              <a:spcBef>
                <a:spcPts val="0"/>
              </a:spcBef>
              <a:spcAft>
                <a:spcPts val="0"/>
              </a:spcAft>
              <a:buNone/>
              <a:tabLst>
                <a:tab pos="266700" algn="l"/>
              </a:tabLst>
            </a:pPr>
            <a:endParaRPr lang="en-US" sz="20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0" marR="0" lvl="0" indent="0">
              <a:lnSpc>
                <a:spcPct val="120000"/>
              </a:lnSpc>
              <a:spcBef>
                <a:spcPts val="0"/>
              </a:spcBef>
              <a:spcAft>
                <a:spcPts val="0"/>
              </a:spcAft>
              <a:buNone/>
              <a:tabLst>
                <a:tab pos="266700" algn="l"/>
              </a:tabLst>
            </a:pPr>
            <a:r>
              <a:rPr lang="en-IN" sz="1800" b="1"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2) </a:t>
            </a:r>
            <a:r>
              <a:rPr lang="en-IN" dirty="0">
                <a:solidFill>
                  <a:schemeClr val="accent2"/>
                </a:solidFill>
                <a:latin typeface="Montserrat" panose="00000500000000000000" pitchFamily="2" charset="0"/>
                <a:ea typeface="SimSun" panose="02010600030101010101" pitchFamily="2" charset="-122"/>
                <a:cs typeface="Times New Roman" panose="02020603050405020304" pitchFamily="18" charset="0"/>
              </a:rPr>
              <a:t>The</a:t>
            </a:r>
            <a:r>
              <a:rPr lang="en-IN" sz="18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 factor that affects this business is the Reviews. If the visited customers provide a positive review then there is a high chance that it gets booked several times based on the availability and in case of negative reviews customers are most likely don’t prefer to stay there.</a:t>
            </a:r>
          </a:p>
          <a:p>
            <a:pPr marL="0" marR="0" lvl="0" indent="0">
              <a:spcBef>
                <a:spcPts val="0"/>
              </a:spcBef>
              <a:spcAft>
                <a:spcPts val="0"/>
              </a:spcAft>
              <a:buNone/>
              <a:tabLst>
                <a:tab pos="266700" algn="l"/>
              </a:tabLst>
            </a:pPr>
            <a:endParaRPr lang="en-US" sz="11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114300" indent="0">
              <a:buNone/>
            </a:pPr>
            <a:endParaRPr lang="en-US" sz="2100" b="1" dirty="0">
              <a:solidFill>
                <a:schemeClr val="accent2"/>
              </a:solidFill>
              <a:latin typeface="Montserrat" panose="00000500000000000000" pitchFamily="2" charset="0"/>
            </a:endParaRPr>
          </a:p>
          <a:p>
            <a:pPr marL="114300" indent="0">
              <a:buNone/>
            </a:pPr>
            <a:r>
              <a:rPr lang="en-US" sz="2100" b="1" dirty="0">
                <a:solidFill>
                  <a:schemeClr val="accent2"/>
                </a:solidFill>
                <a:latin typeface="Montserrat" panose="00000500000000000000" pitchFamily="2" charset="0"/>
              </a:rPr>
              <a:t> </a:t>
            </a:r>
            <a:endParaRPr lang="en-US" sz="2100"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320167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AD5F36-4B97-40C2-AD64-1502E5A79CA6}"/>
              </a:ext>
            </a:extLst>
          </p:cNvPr>
          <p:cNvSpPr>
            <a:spLocks noGrp="1"/>
          </p:cNvSpPr>
          <p:nvPr>
            <p:ph type="body" idx="1"/>
          </p:nvPr>
        </p:nvSpPr>
        <p:spPr>
          <a:xfrm>
            <a:off x="311700" y="461176"/>
            <a:ext cx="8520600" cy="4107699"/>
          </a:xfrm>
        </p:spPr>
        <p:txBody>
          <a:bodyPr/>
          <a:lstStyle/>
          <a:p>
            <a:pPr marL="114300" indent="0">
              <a:buNone/>
            </a:pPr>
            <a:r>
              <a:rPr lang="en-IN" sz="2000" b="1"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3)  </a:t>
            </a:r>
            <a:r>
              <a:rPr lang="en-IN" sz="20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By observing the provided data around 25% of the listed properties either be Home-apt. Or private rooms or shared rooms don’t have the reviews this doesn't help to maintain a healthy relationship with the hosts of the listed properties.</a:t>
            </a:r>
            <a:endParaRPr lang="en-US" sz="20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114300" indent="0">
              <a:buNone/>
            </a:pPr>
            <a:endParaRPr lang="en-IN" sz="2000" b="1"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114300" indent="0">
              <a:buNone/>
            </a:pPr>
            <a:r>
              <a:rPr lang="en-IN" sz="2000" b="1"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4) </a:t>
            </a:r>
            <a:r>
              <a:rPr lang="en-IN" sz="20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rPr>
              <a:t>There is small inaccuracy in the dataset on price where around 10% of the properties are given with the price 0$ which doesn't relate at all. So to represent real data instead of using the mean to fill the faulty prices we applied Median.</a:t>
            </a:r>
            <a:endParaRPr lang="en-US" sz="2000" dirty="0">
              <a:solidFill>
                <a:schemeClr val="accent2"/>
              </a:solidFill>
              <a:effectLst/>
              <a:latin typeface="Montserrat" panose="00000500000000000000" pitchFamily="2" charset="0"/>
              <a:ea typeface="SimSun" panose="02010600030101010101" pitchFamily="2" charset="-122"/>
              <a:cs typeface="Times New Roman" panose="02020603050405020304" pitchFamily="18" charset="0"/>
            </a:endParaRPr>
          </a:p>
          <a:p>
            <a:pPr marL="114300" indent="0">
              <a:buNone/>
            </a:pPr>
            <a:endParaRPr lang="en-US" sz="2000"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84271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2A72-8057-4AEF-AC62-F61223B19B1D}"/>
              </a:ext>
            </a:extLst>
          </p:cNvPr>
          <p:cNvSpPr>
            <a:spLocks noGrp="1"/>
          </p:cNvSpPr>
          <p:nvPr>
            <p:ph type="title"/>
          </p:nvPr>
        </p:nvSpPr>
        <p:spPr>
          <a:xfrm>
            <a:off x="311700" y="68099"/>
            <a:ext cx="8520600" cy="572700"/>
          </a:xfrm>
        </p:spPr>
        <p:txBody>
          <a:bodyPr/>
          <a:lstStyle/>
          <a:p>
            <a:r>
              <a:rPr lang="en-US" dirty="0"/>
              <a:t>Column features</a:t>
            </a:r>
          </a:p>
        </p:txBody>
      </p:sp>
      <p:sp>
        <p:nvSpPr>
          <p:cNvPr id="3" name="Text Placeholder 2">
            <a:extLst>
              <a:ext uri="{FF2B5EF4-FFF2-40B4-BE49-F238E27FC236}">
                <a16:creationId xmlns:a16="http://schemas.microsoft.com/office/drawing/2014/main" id="{F862E831-ECBA-4142-B75A-B66A275DA42E}"/>
              </a:ext>
            </a:extLst>
          </p:cNvPr>
          <p:cNvSpPr>
            <a:spLocks noGrp="1"/>
          </p:cNvSpPr>
          <p:nvPr>
            <p:ph type="body" idx="1"/>
          </p:nvPr>
        </p:nvSpPr>
        <p:spPr>
          <a:xfrm>
            <a:off x="167321" y="572700"/>
            <a:ext cx="8520600" cy="4420405"/>
          </a:xfrm>
        </p:spPr>
        <p:txBody>
          <a:bodyPr/>
          <a:lstStyle/>
          <a:p>
            <a:pPr>
              <a:buClr>
                <a:schemeClr val="accent2"/>
              </a:buClr>
              <a:buFont typeface="Arial" panose="020B0604020202020204" pitchFamily="34" charset="0"/>
              <a:buChar char="•"/>
            </a:pPr>
            <a:r>
              <a:rPr lang="en-US" sz="2000" b="0" i="0" dirty="0" err="1">
                <a:solidFill>
                  <a:srgbClr val="212121"/>
                </a:solidFill>
                <a:effectLst/>
                <a:latin typeface="Montserrat" panose="00000500000000000000" pitchFamily="2" charset="0"/>
              </a:rPr>
              <a:t>host_name</a:t>
            </a:r>
            <a:r>
              <a:rPr lang="en-US" sz="2000" b="0" i="0" dirty="0">
                <a:solidFill>
                  <a:srgbClr val="212121"/>
                </a:solidFill>
                <a:effectLst/>
                <a:latin typeface="Montserrat" panose="00000500000000000000" pitchFamily="2" charset="0"/>
              </a:rPr>
              <a:t>: The Name of hosts who give services to guests</a:t>
            </a:r>
          </a:p>
          <a:p>
            <a:pPr>
              <a:buClr>
                <a:schemeClr val="accent2"/>
              </a:buClr>
              <a:buFont typeface="Arial" panose="020B0604020202020204" pitchFamily="34" charset="0"/>
              <a:buChar char="•"/>
            </a:pPr>
            <a:r>
              <a:rPr lang="en-US" sz="2000" b="0" i="0" dirty="0" err="1">
                <a:solidFill>
                  <a:srgbClr val="212121"/>
                </a:solidFill>
                <a:effectLst/>
                <a:latin typeface="Montserrat" panose="00000500000000000000" pitchFamily="2" charset="0"/>
              </a:rPr>
              <a:t>Neighbourhood_group</a:t>
            </a:r>
            <a:r>
              <a:rPr lang="en-US" sz="2000" b="0" i="0" dirty="0">
                <a:solidFill>
                  <a:srgbClr val="212121"/>
                </a:solidFill>
                <a:effectLst/>
                <a:latin typeface="Montserrat" panose="00000500000000000000" pitchFamily="2" charset="0"/>
              </a:rPr>
              <a:t>: Represents the city</a:t>
            </a:r>
          </a:p>
          <a:p>
            <a:pPr>
              <a:buClr>
                <a:schemeClr val="accent2"/>
              </a:buClr>
              <a:buFont typeface="Arial" panose="020B0604020202020204" pitchFamily="34" charset="0"/>
              <a:buChar char="•"/>
            </a:pPr>
            <a:r>
              <a:rPr lang="en-US" sz="2000" b="0" i="0" dirty="0">
                <a:solidFill>
                  <a:srgbClr val="212121"/>
                </a:solidFill>
                <a:effectLst/>
                <a:latin typeface="Montserrat" panose="00000500000000000000" pitchFamily="2" charset="0"/>
              </a:rPr>
              <a:t>Neighborhood</a:t>
            </a:r>
            <a:r>
              <a:rPr lang="en-US" sz="2000" dirty="0">
                <a:solidFill>
                  <a:srgbClr val="212121"/>
                </a:solidFill>
                <a:latin typeface="Montserrat" panose="00000500000000000000" pitchFamily="2" charset="0"/>
              </a:rPr>
              <a:t>: Represents areas of the city</a:t>
            </a:r>
          </a:p>
          <a:p>
            <a:pPr>
              <a:buClr>
                <a:schemeClr val="accent2"/>
              </a:buClr>
              <a:buFont typeface="Arial" panose="020B0604020202020204" pitchFamily="34" charset="0"/>
              <a:buChar char="•"/>
            </a:pPr>
            <a:r>
              <a:rPr lang="en-US" sz="2000" b="0" i="0" dirty="0">
                <a:solidFill>
                  <a:srgbClr val="212121"/>
                </a:solidFill>
                <a:effectLst/>
                <a:latin typeface="Montserrat" panose="00000500000000000000" pitchFamily="2" charset="0"/>
              </a:rPr>
              <a:t>Latitude </a:t>
            </a:r>
            <a:r>
              <a:rPr lang="en-US" sz="2000" dirty="0">
                <a:solidFill>
                  <a:srgbClr val="212121"/>
                </a:solidFill>
                <a:latin typeface="Montserrat" panose="00000500000000000000" pitchFamily="2" charset="0"/>
              </a:rPr>
              <a:t>and</a:t>
            </a:r>
            <a:r>
              <a:rPr lang="en-US" sz="2000" b="0" i="0" dirty="0">
                <a:solidFill>
                  <a:srgbClr val="212121"/>
                </a:solidFill>
                <a:effectLst/>
                <a:latin typeface="Montserrat" panose="00000500000000000000" pitchFamily="2" charset="0"/>
              </a:rPr>
              <a:t> longitude: Represents the location of the house</a:t>
            </a:r>
          </a:p>
          <a:p>
            <a:pPr>
              <a:buClr>
                <a:schemeClr val="accent2"/>
              </a:buClr>
              <a:buFont typeface="Arial" panose="020B0604020202020204" pitchFamily="34" charset="0"/>
              <a:buChar char="•"/>
            </a:pPr>
            <a:r>
              <a:rPr lang="en-US" sz="2000" b="0" i="0" dirty="0" err="1">
                <a:solidFill>
                  <a:srgbClr val="212121"/>
                </a:solidFill>
                <a:effectLst/>
                <a:latin typeface="Montserrat" panose="00000500000000000000" pitchFamily="2" charset="0"/>
              </a:rPr>
              <a:t>room_type</a:t>
            </a:r>
            <a:r>
              <a:rPr lang="en-US" sz="2000" dirty="0">
                <a:solidFill>
                  <a:srgbClr val="212121"/>
                </a:solidFill>
                <a:latin typeface="Montserrat" panose="00000500000000000000" pitchFamily="2" charset="0"/>
              </a:rPr>
              <a:t>: Represents the type of room(shared/private/apt)</a:t>
            </a:r>
          </a:p>
          <a:p>
            <a:pPr>
              <a:buClr>
                <a:schemeClr val="accent2"/>
              </a:buClr>
              <a:buFont typeface="Arial" panose="020B0604020202020204" pitchFamily="34" charset="0"/>
              <a:buChar char="•"/>
            </a:pPr>
            <a:r>
              <a:rPr lang="en-US" sz="2000" b="0" i="0" dirty="0">
                <a:solidFill>
                  <a:srgbClr val="212121"/>
                </a:solidFill>
                <a:effectLst/>
                <a:latin typeface="Montserrat" panose="00000500000000000000" pitchFamily="2" charset="0"/>
              </a:rPr>
              <a:t>price: Represents price of the houses</a:t>
            </a:r>
          </a:p>
          <a:p>
            <a:pPr>
              <a:buClr>
                <a:schemeClr val="accent2"/>
              </a:buClr>
              <a:buFont typeface="Arial" panose="020B0604020202020204" pitchFamily="34" charset="0"/>
              <a:buChar char="•"/>
            </a:pPr>
            <a:r>
              <a:rPr lang="en-US" sz="2000" b="0" i="0" dirty="0" err="1">
                <a:solidFill>
                  <a:srgbClr val="212121"/>
                </a:solidFill>
                <a:effectLst/>
                <a:latin typeface="Montserrat" panose="00000500000000000000" pitchFamily="2" charset="0"/>
              </a:rPr>
              <a:t>minimum_nights</a:t>
            </a:r>
            <a:r>
              <a:rPr lang="en-US" sz="2000" b="0" i="0" dirty="0">
                <a:solidFill>
                  <a:srgbClr val="212121"/>
                </a:solidFill>
                <a:effectLst/>
                <a:latin typeface="Montserrat" panose="00000500000000000000" pitchFamily="2" charset="0"/>
              </a:rPr>
              <a:t>: Nights spent by customers</a:t>
            </a:r>
          </a:p>
          <a:p>
            <a:pPr>
              <a:buClr>
                <a:schemeClr val="accent2"/>
              </a:buClr>
              <a:buFont typeface="Arial" panose="020B0604020202020204" pitchFamily="34" charset="0"/>
              <a:buChar char="•"/>
            </a:pPr>
            <a:r>
              <a:rPr lang="en-US" sz="2000" b="0" i="0" dirty="0" err="1">
                <a:solidFill>
                  <a:srgbClr val="212121"/>
                </a:solidFill>
                <a:effectLst/>
                <a:latin typeface="Montserrat" panose="00000500000000000000" pitchFamily="2" charset="0"/>
              </a:rPr>
              <a:t>number_of_reviews</a:t>
            </a:r>
            <a:r>
              <a:rPr lang="en-US" sz="2000" b="0" i="0" dirty="0">
                <a:solidFill>
                  <a:srgbClr val="212121"/>
                </a:solidFill>
                <a:effectLst/>
                <a:latin typeface="Montserrat" panose="00000500000000000000" pitchFamily="2" charset="0"/>
              </a:rPr>
              <a:t>: Number of reviews </a:t>
            </a:r>
          </a:p>
          <a:p>
            <a:pPr>
              <a:buClr>
                <a:schemeClr val="accent2"/>
              </a:buClr>
              <a:buFont typeface="Arial" panose="020B0604020202020204" pitchFamily="34" charset="0"/>
              <a:buChar char="•"/>
            </a:pPr>
            <a:r>
              <a:rPr lang="en-US" sz="2000" b="0" i="0" dirty="0" err="1">
                <a:solidFill>
                  <a:srgbClr val="212121"/>
                </a:solidFill>
                <a:effectLst/>
                <a:latin typeface="Montserrat" panose="00000500000000000000" pitchFamily="2" charset="0"/>
              </a:rPr>
              <a:t>last_review</a:t>
            </a:r>
            <a:r>
              <a:rPr lang="en-US" sz="2000" b="0" i="0" dirty="0">
                <a:solidFill>
                  <a:srgbClr val="212121"/>
                </a:solidFill>
                <a:effectLst/>
                <a:latin typeface="Montserrat" panose="00000500000000000000" pitchFamily="2" charset="0"/>
              </a:rPr>
              <a:t>: Date represents the last review by customers</a:t>
            </a:r>
          </a:p>
          <a:p>
            <a:pPr>
              <a:buClr>
                <a:schemeClr val="accent2"/>
              </a:buClr>
              <a:buFont typeface="Arial" panose="020B0604020202020204" pitchFamily="34" charset="0"/>
              <a:buChar char="•"/>
            </a:pPr>
            <a:r>
              <a:rPr lang="en-US" sz="2000" b="0" i="0" dirty="0" err="1">
                <a:solidFill>
                  <a:srgbClr val="212121"/>
                </a:solidFill>
                <a:effectLst/>
                <a:latin typeface="Montserrat" panose="00000500000000000000" pitchFamily="2" charset="0"/>
              </a:rPr>
              <a:t>reviews_per_month</a:t>
            </a:r>
            <a:r>
              <a:rPr lang="en-US" sz="2000" b="0" i="0" dirty="0">
                <a:solidFill>
                  <a:srgbClr val="212121"/>
                </a:solidFill>
                <a:effectLst/>
                <a:latin typeface="Montserrat" panose="00000500000000000000" pitchFamily="2" charset="0"/>
              </a:rPr>
              <a:t>: Reviews per month</a:t>
            </a:r>
          </a:p>
          <a:p>
            <a:pPr>
              <a:buClr>
                <a:schemeClr val="accent2"/>
              </a:buClr>
              <a:buFont typeface="Arial" panose="020B0604020202020204" pitchFamily="34" charset="0"/>
              <a:buChar char="•"/>
            </a:pPr>
            <a:r>
              <a:rPr lang="en-US" sz="2000" b="0" i="0" dirty="0" err="1">
                <a:solidFill>
                  <a:srgbClr val="212121"/>
                </a:solidFill>
                <a:effectLst/>
                <a:latin typeface="Montserrat" panose="00000500000000000000" pitchFamily="2" charset="0"/>
              </a:rPr>
              <a:t>calculated_host_listings_count</a:t>
            </a:r>
            <a:r>
              <a:rPr lang="en-US" sz="2000" b="0" i="0" dirty="0">
                <a:solidFill>
                  <a:srgbClr val="212121"/>
                </a:solidFill>
                <a:effectLst/>
                <a:latin typeface="Montserrat" panose="00000500000000000000" pitchFamily="2" charset="0"/>
              </a:rPr>
              <a:t>: Host count listing</a:t>
            </a:r>
          </a:p>
          <a:p>
            <a:pPr>
              <a:buClr>
                <a:schemeClr val="accent2"/>
              </a:buClr>
              <a:buFont typeface="Arial" panose="020B0604020202020204" pitchFamily="34" charset="0"/>
              <a:buChar char="•"/>
            </a:pPr>
            <a:r>
              <a:rPr lang="en-US" sz="2000" b="0" i="0" dirty="0">
                <a:solidFill>
                  <a:srgbClr val="212121"/>
                </a:solidFill>
                <a:effectLst/>
                <a:latin typeface="Montserrat" panose="00000500000000000000" pitchFamily="2" charset="0"/>
              </a:rPr>
              <a:t>availability_365: The availability of hosts per year</a:t>
            </a:r>
            <a:endParaRPr lang="en-US" sz="2000" dirty="0">
              <a:latin typeface="Montserrat" panose="00000500000000000000" pitchFamily="2" charset="0"/>
            </a:endParaRPr>
          </a:p>
        </p:txBody>
      </p:sp>
    </p:spTree>
    <p:extLst>
      <p:ext uri="{BB962C8B-B14F-4D97-AF65-F5344CB8AC3E}">
        <p14:creationId xmlns:p14="http://schemas.microsoft.com/office/powerpoint/2010/main" val="135042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E4455C6-BFC7-406F-8EEF-E21F7E640836}"/>
              </a:ext>
            </a:extLst>
          </p:cNvPr>
          <p:cNvSpPr>
            <a:spLocks noGrp="1"/>
          </p:cNvSpPr>
          <p:nvPr>
            <p:ph type="body" idx="1"/>
          </p:nvPr>
        </p:nvSpPr>
        <p:spPr>
          <a:xfrm>
            <a:off x="0" y="613612"/>
            <a:ext cx="8879305" cy="3946356"/>
          </a:xfrm>
        </p:spPr>
        <p:txBody>
          <a:bodyPr/>
          <a:lstStyle/>
          <a:p>
            <a:pPr marL="114300" indent="0">
              <a:buNone/>
            </a:pPr>
            <a:r>
              <a:rPr lang="en-US" sz="2100" dirty="0">
                <a:solidFill>
                  <a:schemeClr val="accent2"/>
                </a:solidFill>
                <a:latin typeface="Montserrat" panose="00000500000000000000" pitchFamily="2" charset="0"/>
              </a:rPr>
              <a:t>The box plot represents the </a:t>
            </a:r>
          </a:p>
          <a:p>
            <a:pPr marL="114300" indent="0">
              <a:buNone/>
            </a:pPr>
            <a:r>
              <a:rPr lang="en-US" sz="2100" dirty="0">
                <a:solidFill>
                  <a:schemeClr val="accent2"/>
                </a:solidFill>
                <a:latin typeface="Montserrat" panose="00000500000000000000" pitchFamily="2" charset="0"/>
              </a:rPr>
              <a:t>Price Column showing too </a:t>
            </a:r>
          </a:p>
          <a:p>
            <a:pPr marL="114300" indent="0">
              <a:buNone/>
            </a:pPr>
            <a:r>
              <a:rPr lang="en-US" sz="2100" dirty="0">
                <a:solidFill>
                  <a:schemeClr val="accent2"/>
                </a:solidFill>
                <a:latin typeface="Montserrat" panose="00000500000000000000" pitchFamily="2" charset="0"/>
              </a:rPr>
              <a:t>many outliers present in the </a:t>
            </a:r>
          </a:p>
          <a:p>
            <a:pPr marL="114300" indent="0">
              <a:buNone/>
            </a:pPr>
            <a:r>
              <a:rPr lang="en-US" sz="2100" dirty="0">
                <a:solidFill>
                  <a:schemeClr val="accent2"/>
                </a:solidFill>
                <a:latin typeface="Montserrat" panose="00000500000000000000" pitchFamily="2" charset="0"/>
              </a:rPr>
              <a:t>data.</a:t>
            </a:r>
          </a:p>
          <a:p>
            <a:pPr marL="114300" indent="0">
              <a:buNone/>
            </a:pPr>
            <a:endParaRPr lang="en-US" sz="2100" dirty="0">
              <a:solidFill>
                <a:schemeClr val="accent2"/>
              </a:solidFill>
              <a:latin typeface="Montserrat" panose="00000500000000000000" pitchFamily="2" charset="0"/>
            </a:endParaRPr>
          </a:p>
          <a:p>
            <a:pPr marL="114300" indent="0">
              <a:buNone/>
            </a:pPr>
            <a:endParaRPr lang="en-US" sz="2100" dirty="0">
              <a:solidFill>
                <a:schemeClr val="accent2"/>
              </a:solidFill>
              <a:latin typeface="Montserrat" panose="00000500000000000000" pitchFamily="2" charset="0"/>
            </a:endParaRPr>
          </a:p>
          <a:p>
            <a:pPr marL="114300" indent="0">
              <a:buNone/>
            </a:pPr>
            <a:r>
              <a:rPr lang="en-US" sz="2100" dirty="0">
                <a:solidFill>
                  <a:schemeClr val="accent2"/>
                </a:solidFill>
                <a:latin typeface="Montserrat" panose="00000500000000000000" pitchFamily="2" charset="0"/>
              </a:rPr>
              <a:t>So, we will use the mean in </a:t>
            </a:r>
          </a:p>
          <a:p>
            <a:pPr marL="114300" indent="0">
              <a:buNone/>
            </a:pPr>
            <a:r>
              <a:rPr lang="en-US" sz="2100" dirty="0">
                <a:solidFill>
                  <a:schemeClr val="accent2"/>
                </a:solidFill>
                <a:latin typeface="Montserrat" panose="00000500000000000000" pitchFamily="2" charset="0"/>
              </a:rPr>
              <a:t>place of zero values and NA </a:t>
            </a:r>
          </a:p>
          <a:p>
            <a:pPr marL="114300" indent="0">
              <a:buNone/>
            </a:pPr>
            <a:r>
              <a:rPr lang="en-US" sz="2100" dirty="0">
                <a:solidFill>
                  <a:schemeClr val="accent2"/>
                </a:solidFill>
                <a:latin typeface="Montserrat" panose="00000500000000000000" pitchFamily="2" charset="0"/>
              </a:rPr>
              <a:t>values.</a:t>
            </a:r>
          </a:p>
          <a:p>
            <a:pPr marL="114300" indent="0">
              <a:buNone/>
            </a:pPr>
            <a:endParaRPr lang="en-US" dirty="0">
              <a:solidFill>
                <a:schemeClr val="accent2"/>
              </a:solidFill>
            </a:endParaRPr>
          </a:p>
        </p:txBody>
      </p:sp>
      <p:pic>
        <p:nvPicPr>
          <p:cNvPr id="4" name="Picture 3">
            <a:extLst>
              <a:ext uri="{FF2B5EF4-FFF2-40B4-BE49-F238E27FC236}">
                <a16:creationId xmlns:a16="http://schemas.microsoft.com/office/drawing/2014/main" id="{A4E31066-BC72-474E-9FE0-F2A1F8A484B1}"/>
              </a:ext>
            </a:extLst>
          </p:cNvPr>
          <p:cNvPicPr>
            <a:picLocks noChangeAspect="1"/>
          </p:cNvPicPr>
          <p:nvPr/>
        </p:nvPicPr>
        <p:blipFill>
          <a:blip r:embed="rId2"/>
          <a:stretch>
            <a:fillRect/>
          </a:stretch>
        </p:blipFill>
        <p:spPr>
          <a:xfrm>
            <a:off x="4186990" y="493296"/>
            <a:ext cx="4872790" cy="4403557"/>
          </a:xfrm>
          <a:prstGeom prst="rect">
            <a:avLst/>
          </a:prstGeom>
        </p:spPr>
      </p:pic>
    </p:spTree>
    <p:extLst>
      <p:ext uri="{BB962C8B-B14F-4D97-AF65-F5344CB8AC3E}">
        <p14:creationId xmlns:p14="http://schemas.microsoft.com/office/powerpoint/2010/main" val="50455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414589-95A6-4072-88E7-68DE685B89FE}"/>
              </a:ext>
            </a:extLst>
          </p:cNvPr>
          <p:cNvSpPr>
            <a:spLocks noGrp="1"/>
          </p:cNvSpPr>
          <p:nvPr>
            <p:ph type="body" idx="1"/>
          </p:nvPr>
        </p:nvSpPr>
        <p:spPr>
          <a:xfrm>
            <a:off x="288758" y="336884"/>
            <a:ext cx="8543542" cy="4391527"/>
          </a:xfrm>
        </p:spPr>
        <p:txBody>
          <a:bodyPr/>
          <a:lstStyle/>
          <a:p>
            <a:endParaRPr lang="en-US" dirty="0"/>
          </a:p>
        </p:txBody>
      </p:sp>
      <p:pic>
        <p:nvPicPr>
          <p:cNvPr id="7" name="Picture 6">
            <a:extLst>
              <a:ext uri="{FF2B5EF4-FFF2-40B4-BE49-F238E27FC236}">
                <a16:creationId xmlns:a16="http://schemas.microsoft.com/office/drawing/2014/main" id="{68B26575-11B9-4798-B3D9-C8154AD27DA8}"/>
              </a:ext>
            </a:extLst>
          </p:cNvPr>
          <p:cNvPicPr>
            <a:picLocks noChangeAspect="1"/>
          </p:cNvPicPr>
          <p:nvPr/>
        </p:nvPicPr>
        <p:blipFill>
          <a:blip r:embed="rId2"/>
          <a:stretch>
            <a:fillRect/>
          </a:stretch>
        </p:blipFill>
        <p:spPr>
          <a:xfrm>
            <a:off x="311699" y="1119014"/>
            <a:ext cx="8543543" cy="2779218"/>
          </a:xfrm>
          <a:prstGeom prst="rect">
            <a:avLst/>
          </a:prstGeom>
        </p:spPr>
      </p:pic>
    </p:spTree>
    <p:extLst>
      <p:ext uri="{BB962C8B-B14F-4D97-AF65-F5344CB8AC3E}">
        <p14:creationId xmlns:p14="http://schemas.microsoft.com/office/powerpoint/2010/main" val="3416666993"/>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1038</Words>
  <Application>Microsoft Office PowerPoint</Application>
  <PresentationFormat>On-screen Show (16:9)</PresentationFormat>
  <Paragraphs>168</Paragraphs>
  <Slides>21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Wingdings</vt:lpstr>
      <vt:lpstr>Arial</vt:lpstr>
      <vt:lpstr>Montserrat</vt:lpstr>
      <vt:lpstr>Simple Light</vt:lpstr>
      <vt:lpstr>           Capstone Project 1       Airbnb Booking Analysis  Team Members  Piyush Lanjewar Pruthvi Raj Yogesh Reddy </vt:lpstr>
      <vt:lpstr>   </vt:lpstr>
      <vt:lpstr>   </vt:lpstr>
      <vt:lpstr>PowerPoint Presentation</vt:lpstr>
      <vt:lpstr>Problem Statement</vt:lpstr>
      <vt:lpstr>PowerPoint Presentation</vt:lpstr>
      <vt:lpstr>Column features</vt:lpstr>
      <vt:lpstr>PowerPoint Presentation</vt:lpstr>
      <vt:lpstr>PowerPoint Presentation</vt:lpstr>
      <vt:lpstr>PowerPoint Presentation</vt:lpstr>
      <vt:lpstr>EDA</vt:lpstr>
      <vt:lpstr>PowerPoint Presentation</vt:lpstr>
      <vt:lpstr>Visualizations</vt:lpstr>
      <vt:lpstr>PowerPoint Presentation</vt:lpstr>
      <vt:lpstr>PowerPoint Presentation</vt:lpstr>
      <vt:lpstr>PowerPoint Presentation</vt:lpstr>
      <vt:lpstr>PowerPoint Presentation</vt:lpstr>
      <vt:lpstr>Conclusion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 Team Members Piyush A. Lanjewar Prithvi Raj Yogesh Reddy</dc:title>
  <dc:creator>piyush</dc:creator>
  <cp:lastModifiedBy>Piyush Lanjewar</cp:lastModifiedBy>
  <cp:revision>9</cp:revision>
  <dcterms:modified xsi:type="dcterms:W3CDTF">2022-01-04T07:35:25Z</dcterms:modified>
</cp:coreProperties>
</file>