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4" r:id="rId6"/>
    <p:sldId id="265" r:id="rId7"/>
    <p:sldId id="258" r:id="rId8"/>
    <p:sldId id="266" r:id="rId9"/>
    <p:sldId id="267" r:id="rId10"/>
    <p:sldId id="268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A0A0A"/>
    <a:srgbClr val="D24726"/>
    <a:srgbClr val="B66952"/>
    <a:srgbClr val="B54C2D"/>
    <a:srgbClr val="000B11"/>
    <a:srgbClr val="003851"/>
    <a:srgbClr val="DDA147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 algn="ctr">
            <a:defRPr cap="all"/>
          </a:pPr>
          <a:r>
            <a:rPr lang="en-US" sz="4800" dirty="0"/>
            <a:t>99.4k </a:t>
          </a:r>
        </a:p>
        <a:p>
          <a:pPr algn="ctr"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Total orders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 custT="1"/>
      <dgm:spPr/>
      <dgm:t>
        <a:bodyPr/>
        <a:lstStyle/>
        <a:p>
          <a:pPr algn="ctr">
            <a:defRPr cap="all"/>
          </a:pPr>
          <a:r>
            <a:rPr lang="en-US" sz="4800" dirty="0"/>
            <a:t>3.9k</a:t>
          </a:r>
        </a:p>
        <a:p>
          <a:pPr algn="ctr"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Unique partners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 custT="1"/>
      <dgm:spPr/>
      <dgm:t>
        <a:bodyPr/>
        <a:lstStyle/>
        <a:p>
          <a:pPr algn="ctr">
            <a:defRPr cap="all"/>
          </a:pPr>
          <a:r>
            <a:rPr lang="en-US" sz="4800" dirty="0"/>
            <a:t>16M</a:t>
          </a:r>
        </a:p>
        <a:p>
          <a:pPr algn="ctr"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Total</a:t>
          </a:r>
          <a:r>
            <a:rPr lang="en-US" sz="2400" dirty="0"/>
            <a:t>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 dirty="0"/>
            <a:t>99.4k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 orders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 dirty="0"/>
            <a:t>3.9k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Unique partners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 dirty="0"/>
            <a:t>16M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</a:t>
          </a:r>
          <a:r>
            <a:rPr lang="en-US" sz="2400" kern="1200" dirty="0"/>
            <a:t>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premium vector of Illustration of data analysis graph vector about  infographic, finance, report, statistics, and performance 394295">
            <a:extLst>
              <a:ext uri="{FF2B5EF4-FFF2-40B4-BE49-F238E27FC236}">
                <a16:creationId xmlns:a16="http://schemas.microsoft.com/office/drawing/2014/main" id="{CCBC929C-6922-6489-57B4-775F45541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57"/>
          <a:stretch/>
        </p:blipFill>
        <p:spPr bwMode="auto">
          <a:xfrm>
            <a:off x="10633" y="1063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FBA60B-E9AA-8329-31E6-416D15024C4B}"/>
              </a:ext>
            </a:extLst>
          </p:cNvPr>
          <p:cNvSpPr/>
          <p:nvPr/>
        </p:nvSpPr>
        <p:spPr>
          <a:xfrm>
            <a:off x="2369314" y="2411310"/>
            <a:ext cx="7442791" cy="12044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503377"/>
            <a:ext cx="9440034" cy="111236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0B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Olist Store Analysis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0C4-82A2-CE75-EF0D-FFC71FFE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waiting period on customer rating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26B64-98D3-2779-34A0-FA235D35A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41851" y="2076450"/>
            <a:ext cx="6025706" cy="3172238"/>
          </a:xfrm>
        </p:spPr>
        <p:txBody>
          <a:bodyPr vert="horz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represents relation between waiting period and customer satisfaction.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rating is achieved for minimal waiting period.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E9CBC-3506-7D29-800D-E0F1EB884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rcRect l="833"/>
          <a:stretch/>
        </p:blipFill>
        <p:spPr>
          <a:xfrm>
            <a:off x="924443" y="2076450"/>
            <a:ext cx="387329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4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B0E99-B455-0E4C-E605-93FB13928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0605" y="3668233"/>
            <a:ext cx="10427585" cy="1618141"/>
          </a:xfrm>
        </p:spPr>
        <p:txBody>
          <a:bodyPr vert="horz"/>
          <a:lstStyle/>
          <a:p>
            <a:pPr marL="36900" indent="0">
              <a:buNone/>
            </a:pPr>
            <a:r>
              <a:rPr lang="en-US" dirty="0"/>
              <a:t>Total orders and unique customer are equal, which means business failed to achieve customer retention.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8B9AC-91E2-BD40-C48F-99E92EB9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8453" y="1939769"/>
            <a:ext cx="2125022" cy="130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0C0FF-E462-C176-9F08-48883E1469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8527" y="1939768"/>
            <a:ext cx="1627961" cy="14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9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C4F9-1CD6-BEDE-8C12-3F140E70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F92CA-1A3E-1846-8344-ABC5E2150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Top market regions requires more man power to enhance operations and customer satisfaction.</a:t>
            </a:r>
          </a:p>
          <a:p>
            <a:r>
              <a:rPr lang="en-US" dirty="0"/>
              <a:t>Reduction in waiting period can be considered to enhance customer satisfaction.</a:t>
            </a:r>
          </a:p>
          <a:p>
            <a:r>
              <a:rPr lang="en-US" dirty="0"/>
              <a:t>Informing partners to stock top category products to reduce waiting period.</a:t>
            </a:r>
          </a:p>
          <a:p>
            <a:r>
              <a:rPr lang="en-US" dirty="0"/>
              <a:t>Plan marketing activities to retain customers, which will result in developing loyal customers and increase in revenue generation.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1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43C0-C171-18D3-4486-7F23E3D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95,091 Background Q&amp;a Royalty-Free Images, Stock Photos &amp; Pictures |  Shutterstock">
            <a:extLst>
              <a:ext uri="{FF2B5EF4-FFF2-40B4-BE49-F238E27FC236}">
                <a16:creationId xmlns:a16="http://schemas.microsoft.com/office/drawing/2014/main" id="{D95B21E0-2B19-9376-334F-1BC885C4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76" y="2372446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226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3C6739-EBCA-E32B-A605-847A9BD6DE05}"/>
              </a:ext>
            </a:extLst>
          </p:cNvPr>
          <p:cNvSpPr/>
          <p:nvPr/>
        </p:nvSpPr>
        <p:spPr>
          <a:xfrm>
            <a:off x="925033" y="1881963"/>
            <a:ext cx="10324214" cy="1935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028EC-9DD5-454F-240D-062BEF00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10" y="2121196"/>
            <a:ext cx="10353762" cy="2339162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2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455B-9E76-F75A-DD0F-B343151C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E178C-37E0-4652-1EB4-C8C13A7C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Team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work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672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D1ED-E411-0767-295B-0708440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EF8F5-CD2F-1FD2-D723-4B2DD83E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3795" y="2076450"/>
            <a:ext cx="10353762" cy="4053417"/>
          </a:xfrm>
        </p:spPr>
        <p:txBody>
          <a:bodyPr vert="horz">
            <a:normAutofit fontScale="92500" lnSpcReduction="20000"/>
          </a:bodyPr>
          <a:lstStyle/>
          <a:p>
            <a:pPr marL="4500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Suhas K S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en-US" sz="1600" dirty="0"/>
              <a:t> </a:t>
            </a:r>
          </a:p>
          <a:p>
            <a:pPr marL="450000" lvl="1" indent="0">
              <a:buNone/>
            </a:pPr>
            <a:endParaRPr lang="en-US" sz="1600" dirty="0"/>
          </a:p>
          <a:p>
            <a:pPr marL="4500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Pruthviraj Pandurang Jadhav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en-US" sz="1600" dirty="0"/>
              <a:t> </a:t>
            </a:r>
            <a:endParaRPr lang="en-IN" sz="1600" dirty="0"/>
          </a:p>
          <a:p>
            <a:pPr marL="450000" lvl="1" indent="0">
              <a:buNone/>
            </a:pPr>
            <a:endParaRPr lang="en-US" sz="1600" dirty="0"/>
          </a:p>
          <a:p>
            <a:pPr marL="4500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Naveen Nayak K 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en-US" sz="1600" dirty="0"/>
              <a:t> </a:t>
            </a:r>
            <a:endParaRPr lang="en-IN" sz="1600" dirty="0"/>
          </a:p>
          <a:p>
            <a:pPr marL="450000" lvl="1" indent="0">
              <a:buNone/>
            </a:pPr>
            <a:endParaRPr lang="en-US" sz="1600" dirty="0"/>
          </a:p>
          <a:p>
            <a:pPr marL="4500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 Ku. Barik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en-US" sz="1600" dirty="0"/>
              <a:t> </a:t>
            </a:r>
            <a:endParaRPr lang="en-IN" sz="1600" dirty="0"/>
          </a:p>
          <a:p>
            <a:pPr marL="450000" lvl="1" indent="0">
              <a:buNone/>
            </a:pPr>
            <a:endParaRPr lang="en-US" sz="1600" dirty="0"/>
          </a:p>
          <a:p>
            <a:pPr marL="4500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Shrusti Sanjiv Kotabagi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en-US" sz="1600" dirty="0"/>
              <a:t> </a:t>
            </a:r>
            <a:endParaRPr lang="en-IN" sz="1600" dirty="0"/>
          </a:p>
          <a:p>
            <a:pPr marL="450000" lvl="1" indent="0">
              <a:buNone/>
            </a:pPr>
            <a:endParaRPr lang="en-US" sz="1600" dirty="0"/>
          </a:p>
          <a:p>
            <a:pPr marL="4500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Mounika Gangavath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en-US" sz="1600" dirty="0"/>
              <a:t> </a:t>
            </a:r>
            <a:endParaRPr lang="en-IN" sz="1600" dirty="0"/>
          </a:p>
          <a:p>
            <a:pPr marL="450000" lvl="1" indent="0">
              <a:buNone/>
            </a:pPr>
            <a:endParaRPr lang="en-IN" sz="1600" dirty="0"/>
          </a:p>
        </p:txBody>
      </p:sp>
      <p:sp>
        <p:nvSpPr>
          <p:cNvPr id="5" name="Oval 4" descr="Small circle">
            <a:extLst>
              <a:ext uri="{FF2B5EF4-FFF2-40B4-BE49-F238E27FC236}">
                <a16:creationId xmlns:a16="http://schemas.microsoft.com/office/drawing/2014/main" id="{95BE7B16-73B1-01E9-633E-D21524F642E7}"/>
              </a:ext>
            </a:extLst>
          </p:cNvPr>
          <p:cNvSpPr/>
          <p:nvPr/>
        </p:nvSpPr>
        <p:spPr bwMode="blackWhite">
          <a:xfrm>
            <a:off x="996086" y="2044595"/>
            <a:ext cx="409838" cy="409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B11"/>
                </a:solidFill>
              </a:rPr>
              <a:t>1</a:t>
            </a:r>
          </a:p>
        </p:txBody>
      </p:sp>
      <p:sp>
        <p:nvSpPr>
          <p:cNvPr id="8" name="Oval 7" descr="Small circle">
            <a:extLst>
              <a:ext uri="{FF2B5EF4-FFF2-40B4-BE49-F238E27FC236}">
                <a16:creationId xmlns:a16="http://schemas.microsoft.com/office/drawing/2014/main" id="{4B6FA3CD-A20F-1BF7-86A6-79A8E187140A}"/>
              </a:ext>
            </a:extLst>
          </p:cNvPr>
          <p:cNvSpPr/>
          <p:nvPr/>
        </p:nvSpPr>
        <p:spPr bwMode="blackWhite">
          <a:xfrm>
            <a:off x="996086" y="2756725"/>
            <a:ext cx="409838" cy="409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B11"/>
                </a:solidFill>
              </a:rPr>
              <a:t>2</a:t>
            </a:r>
          </a:p>
        </p:txBody>
      </p:sp>
      <p:sp>
        <p:nvSpPr>
          <p:cNvPr id="9" name="Oval 8" descr="Small circle">
            <a:extLst>
              <a:ext uri="{FF2B5EF4-FFF2-40B4-BE49-F238E27FC236}">
                <a16:creationId xmlns:a16="http://schemas.microsoft.com/office/drawing/2014/main" id="{D3F74080-D756-E8CA-6365-B8E84969FFAB}"/>
              </a:ext>
            </a:extLst>
          </p:cNvPr>
          <p:cNvSpPr/>
          <p:nvPr/>
        </p:nvSpPr>
        <p:spPr bwMode="blackWhite">
          <a:xfrm>
            <a:off x="984639" y="3445503"/>
            <a:ext cx="409838" cy="409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B11"/>
                </a:solidFill>
              </a:rPr>
              <a:t>3</a:t>
            </a:r>
          </a:p>
        </p:txBody>
      </p:sp>
      <p:sp>
        <p:nvSpPr>
          <p:cNvPr id="10" name="Oval 9" descr="Small circle">
            <a:extLst>
              <a:ext uri="{FF2B5EF4-FFF2-40B4-BE49-F238E27FC236}">
                <a16:creationId xmlns:a16="http://schemas.microsoft.com/office/drawing/2014/main" id="{F141F16F-622B-A829-41AE-A732339475F3}"/>
              </a:ext>
            </a:extLst>
          </p:cNvPr>
          <p:cNvSpPr/>
          <p:nvPr/>
        </p:nvSpPr>
        <p:spPr bwMode="blackWhite">
          <a:xfrm>
            <a:off x="984639" y="4125778"/>
            <a:ext cx="409838" cy="409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B11"/>
                </a:solidFill>
              </a:rPr>
              <a:t>4</a:t>
            </a:r>
          </a:p>
        </p:txBody>
      </p:sp>
      <p:sp>
        <p:nvSpPr>
          <p:cNvPr id="11" name="Oval 10" descr="Small circle">
            <a:extLst>
              <a:ext uri="{FF2B5EF4-FFF2-40B4-BE49-F238E27FC236}">
                <a16:creationId xmlns:a16="http://schemas.microsoft.com/office/drawing/2014/main" id="{1EB91CA4-4A12-2BC6-00F7-26614F72AEEA}"/>
              </a:ext>
            </a:extLst>
          </p:cNvPr>
          <p:cNvSpPr/>
          <p:nvPr/>
        </p:nvSpPr>
        <p:spPr bwMode="blackWhite">
          <a:xfrm>
            <a:off x="984639" y="4837908"/>
            <a:ext cx="409838" cy="409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B11"/>
                </a:solidFill>
              </a:rPr>
              <a:t>5</a:t>
            </a:r>
          </a:p>
        </p:txBody>
      </p:sp>
      <p:sp>
        <p:nvSpPr>
          <p:cNvPr id="12" name="Oval 11" descr="Small circle">
            <a:extLst>
              <a:ext uri="{FF2B5EF4-FFF2-40B4-BE49-F238E27FC236}">
                <a16:creationId xmlns:a16="http://schemas.microsoft.com/office/drawing/2014/main" id="{B3C1FD00-9B71-9227-88CD-2B64CB1FEC1E}"/>
              </a:ext>
            </a:extLst>
          </p:cNvPr>
          <p:cNvSpPr/>
          <p:nvPr/>
        </p:nvSpPr>
        <p:spPr bwMode="blackWhite">
          <a:xfrm>
            <a:off x="984639" y="5505450"/>
            <a:ext cx="409838" cy="409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B1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9372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DD21-A336-9198-631E-61A5F33D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FB6CF-37C4-CA36-BC3E-6838D099C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 marL="369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 connects small businesses from all over Brazil to channels without hassle and with a single contract. Those merchants are able to sell their products through the Olist Store and ship them directly to the customers using Olist logistics partners.</a:t>
            </a:r>
          </a:p>
          <a:p>
            <a:pPr marL="3690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analysis: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needs our help in identifying scope for improvement for the business to improve their operational efficiency, plan marketing activities to increase revenue and enhance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141104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B675-CBF8-7045-F318-AFCCBD7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Group 114" descr="Small circle with number 1 inside  indicating step 1">
            <a:extLst>
              <a:ext uri="{FF2B5EF4-FFF2-40B4-BE49-F238E27FC236}">
                <a16:creationId xmlns:a16="http://schemas.microsoft.com/office/drawing/2014/main" id="{0CDC7E61-90C4-55FE-EBB2-306BB170C1F9}"/>
              </a:ext>
            </a:extLst>
          </p:cNvPr>
          <p:cNvGrpSpPr/>
          <p:nvPr/>
        </p:nvGrpSpPr>
        <p:grpSpPr bwMode="blackWhite">
          <a:xfrm>
            <a:off x="2726570" y="2149575"/>
            <a:ext cx="558179" cy="409838"/>
            <a:chOff x="6953426" y="711274"/>
            <a:chExt cx="558179" cy="409838"/>
          </a:xfrm>
        </p:grpSpPr>
        <p:sp>
          <p:nvSpPr>
            <p:cNvPr id="116" name="Oval 115" descr="Small circle">
              <a:extLst>
                <a:ext uri="{FF2B5EF4-FFF2-40B4-BE49-F238E27FC236}">
                  <a16:creationId xmlns:a16="http://schemas.microsoft.com/office/drawing/2014/main" id="{DCBE8E83-B640-E2DD-FA1B-73BAC45EC65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 descr="Number 1">
              <a:extLst>
                <a:ext uri="{FF2B5EF4-FFF2-40B4-BE49-F238E27FC236}">
                  <a16:creationId xmlns:a16="http://schemas.microsoft.com/office/drawing/2014/main" id="{1BEC4AD5-3AF2-F3DE-262A-872EB9F1298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18" name="Content Placeholder 17">
            <a:extLst>
              <a:ext uri="{FF2B5EF4-FFF2-40B4-BE49-F238E27FC236}">
                <a16:creationId xmlns:a16="http://schemas.microsoft.com/office/drawing/2014/main" id="{DEFA189E-3535-93CE-C2A1-979C36E65743}"/>
              </a:ext>
            </a:extLst>
          </p:cNvPr>
          <p:cNvSpPr txBox="1">
            <a:spLocks/>
          </p:cNvSpPr>
          <p:nvPr/>
        </p:nvSpPr>
        <p:spPr>
          <a:xfrm>
            <a:off x="1959175" y="2149575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9" name="Group 118" descr="Small circle with number 2 inside  indicating step 2">
            <a:extLst>
              <a:ext uri="{FF2B5EF4-FFF2-40B4-BE49-F238E27FC236}">
                <a16:creationId xmlns:a16="http://schemas.microsoft.com/office/drawing/2014/main" id="{9CBE8A46-1B46-4353-92CF-B0D851295F0D}"/>
              </a:ext>
            </a:extLst>
          </p:cNvPr>
          <p:cNvGrpSpPr/>
          <p:nvPr/>
        </p:nvGrpSpPr>
        <p:grpSpPr bwMode="blackWhite">
          <a:xfrm>
            <a:off x="2736890" y="4417979"/>
            <a:ext cx="558179" cy="409838"/>
            <a:chOff x="6953426" y="711274"/>
            <a:chExt cx="558179" cy="409838"/>
          </a:xfrm>
        </p:grpSpPr>
        <p:sp>
          <p:nvSpPr>
            <p:cNvPr id="120" name="Oval 119" descr="Small circle">
              <a:extLst>
                <a:ext uri="{FF2B5EF4-FFF2-40B4-BE49-F238E27FC236}">
                  <a16:creationId xmlns:a16="http://schemas.microsoft.com/office/drawing/2014/main" id="{591B6246-73EE-2DEC-AA7E-B99B6FC1B46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 descr="Number 2">
              <a:extLst>
                <a:ext uri="{FF2B5EF4-FFF2-40B4-BE49-F238E27FC236}">
                  <a16:creationId xmlns:a16="http://schemas.microsoft.com/office/drawing/2014/main" id="{1BC4F43F-B6C4-7A07-AB12-3CC7AAF39D7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122" name="Group 121" descr="Small circle with number 3 inside  indicating step 3">
            <a:extLst>
              <a:ext uri="{FF2B5EF4-FFF2-40B4-BE49-F238E27FC236}">
                <a16:creationId xmlns:a16="http://schemas.microsoft.com/office/drawing/2014/main" id="{2344403A-00CA-1C53-FB81-FCF322A93051}"/>
              </a:ext>
            </a:extLst>
          </p:cNvPr>
          <p:cNvGrpSpPr/>
          <p:nvPr/>
        </p:nvGrpSpPr>
        <p:grpSpPr bwMode="blackWhite">
          <a:xfrm>
            <a:off x="2734362" y="3686259"/>
            <a:ext cx="558179" cy="409838"/>
            <a:chOff x="6953426" y="711274"/>
            <a:chExt cx="558179" cy="409838"/>
          </a:xfrm>
        </p:grpSpPr>
        <p:sp>
          <p:nvSpPr>
            <p:cNvPr id="123" name="Oval 122" descr="Small circle">
              <a:extLst>
                <a:ext uri="{FF2B5EF4-FFF2-40B4-BE49-F238E27FC236}">
                  <a16:creationId xmlns:a16="http://schemas.microsoft.com/office/drawing/2014/main" id="{67A47BEA-FAF0-5542-642C-79AC281C014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TextBox 123" descr="Number 3">
              <a:extLst>
                <a:ext uri="{FF2B5EF4-FFF2-40B4-BE49-F238E27FC236}">
                  <a16:creationId xmlns:a16="http://schemas.microsoft.com/office/drawing/2014/main" id="{6F706730-1362-508C-8AC8-3A2A73C2267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BE6EEA8-21FA-3CAA-2D23-EC57FC17A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7991" y="1583807"/>
            <a:ext cx="0" cy="380528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6" name="Group 125" descr="Small circle with number 2 inside  indicating step 2">
            <a:extLst>
              <a:ext uri="{FF2B5EF4-FFF2-40B4-BE49-F238E27FC236}">
                <a16:creationId xmlns:a16="http://schemas.microsoft.com/office/drawing/2014/main" id="{EDD01ED8-4BDA-4DD5-AE71-737CF3E0225F}"/>
              </a:ext>
            </a:extLst>
          </p:cNvPr>
          <p:cNvGrpSpPr/>
          <p:nvPr/>
        </p:nvGrpSpPr>
        <p:grpSpPr bwMode="blackWhite">
          <a:xfrm>
            <a:off x="2726570" y="2917917"/>
            <a:ext cx="558179" cy="409838"/>
            <a:chOff x="6953426" y="711274"/>
            <a:chExt cx="558179" cy="409838"/>
          </a:xfrm>
        </p:grpSpPr>
        <p:sp>
          <p:nvSpPr>
            <p:cNvPr id="127" name="Oval 126" descr="Small circle">
              <a:extLst>
                <a:ext uri="{FF2B5EF4-FFF2-40B4-BE49-F238E27FC236}">
                  <a16:creationId xmlns:a16="http://schemas.microsoft.com/office/drawing/2014/main" id="{92B536E6-4B5F-7259-4E47-88DF2FD6B42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 descr="Number 2">
              <a:extLst>
                <a:ext uri="{FF2B5EF4-FFF2-40B4-BE49-F238E27FC236}">
                  <a16:creationId xmlns:a16="http://schemas.microsoft.com/office/drawing/2014/main" id="{DFD7518D-0302-6C14-7C77-B476CE82613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29" name="Group 128" descr="Small circle with number 2 inside  indicating step 2">
            <a:extLst>
              <a:ext uri="{FF2B5EF4-FFF2-40B4-BE49-F238E27FC236}">
                <a16:creationId xmlns:a16="http://schemas.microsoft.com/office/drawing/2014/main" id="{3171100B-C16F-E709-37C0-37288D446516}"/>
              </a:ext>
            </a:extLst>
          </p:cNvPr>
          <p:cNvGrpSpPr/>
          <p:nvPr/>
        </p:nvGrpSpPr>
        <p:grpSpPr bwMode="blackWhite">
          <a:xfrm>
            <a:off x="2726570" y="5188138"/>
            <a:ext cx="558179" cy="409838"/>
            <a:chOff x="6953426" y="711274"/>
            <a:chExt cx="558179" cy="409838"/>
          </a:xfrm>
        </p:grpSpPr>
        <p:sp>
          <p:nvSpPr>
            <p:cNvPr id="130" name="Oval 129" descr="Small circle">
              <a:extLst>
                <a:ext uri="{FF2B5EF4-FFF2-40B4-BE49-F238E27FC236}">
                  <a16:creationId xmlns:a16="http://schemas.microsoft.com/office/drawing/2014/main" id="{99F4473F-0F5B-12ED-A776-4E154F41142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 descr="Number 2">
              <a:extLst>
                <a:ext uri="{FF2B5EF4-FFF2-40B4-BE49-F238E27FC236}">
                  <a16:creationId xmlns:a16="http://schemas.microsoft.com/office/drawing/2014/main" id="{122F6DCF-0AB2-7ABB-C1C6-DB29B435027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20431DB-AF82-A47B-84C1-6EF3D7BAEB14}"/>
              </a:ext>
            </a:extLst>
          </p:cNvPr>
          <p:cNvCxnSpPr>
            <a:stCxn id="117" idx="1"/>
          </p:cNvCxnSpPr>
          <p:nvPr/>
        </p:nvCxnSpPr>
        <p:spPr>
          <a:xfrm flipH="1">
            <a:off x="2537991" y="2350531"/>
            <a:ext cx="18857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310D1BD-6295-EABD-8460-CAFD86B18370}"/>
              </a:ext>
            </a:extLst>
          </p:cNvPr>
          <p:cNvCxnSpPr>
            <a:stCxn id="128" idx="1"/>
          </p:cNvCxnSpPr>
          <p:nvPr/>
        </p:nvCxnSpPr>
        <p:spPr>
          <a:xfrm flipH="1">
            <a:off x="2537991" y="3118873"/>
            <a:ext cx="18857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85100B-8FB8-462D-DE99-75E479404903}"/>
              </a:ext>
            </a:extLst>
          </p:cNvPr>
          <p:cNvCxnSpPr>
            <a:stCxn id="124" idx="1"/>
          </p:cNvCxnSpPr>
          <p:nvPr/>
        </p:nvCxnSpPr>
        <p:spPr>
          <a:xfrm flipH="1">
            <a:off x="2537991" y="3887215"/>
            <a:ext cx="1963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7C0AFB0-0265-8470-5DB5-BFD974F1434F}"/>
              </a:ext>
            </a:extLst>
          </p:cNvPr>
          <p:cNvCxnSpPr>
            <a:stCxn id="121" idx="1"/>
          </p:cNvCxnSpPr>
          <p:nvPr/>
        </p:nvCxnSpPr>
        <p:spPr>
          <a:xfrm flipH="1" flipV="1">
            <a:off x="2537991" y="4618930"/>
            <a:ext cx="198899" cy="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EBA4D78-5FF8-99D3-CC95-FAF8F9CF4DD7}"/>
              </a:ext>
            </a:extLst>
          </p:cNvPr>
          <p:cNvCxnSpPr>
            <a:stCxn id="131" idx="1"/>
          </p:cNvCxnSpPr>
          <p:nvPr/>
        </p:nvCxnSpPr>
        <p:spPr>
          <a:xfrm flipH="1">
            <a:off x="2537991" y="5389094"/>
            <a:ext cx="18857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EF8E77E-B1A4-F137-1BF2-89FA49AEC412}"/>
              </a:ext>
            </a:extLst>
          </p:cNvPr>
          <p:cNvSpPr txBox="1"/>
          <p:nvPr/>
        </p:nvSpPr>
        <p:spPr>
          <a:xfrm>
            <a:off x="3544970" y="2165865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D6CFBE-43BA-97F8-1F2E-7EA815039787}"/>
              </a:ext>
            </a:extLst>
          </p:cNvPr>
          <p:cNvSpPr txBox="1"/>
          <p:nvPr/>
        </p:nvSpPr>
        <p:spPr>
          <a:xfrm>
            <a:off x="3544970" y="292903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Data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7FDF34-2646-0C14-0F60-1FEB4454AD35}"/>
              </a:ext>
            </a:extLst>
          </p:cNvPr>
          <p:cNvSpPr txBox="1"/>
          <p:nvPr/>
        </p:nvSpPr>
        <p:spPr>
          <a:xfrm>
            <a:off x="3544970" y="370254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BA1CB48-55EF-649C-9D8F-0A6723524D6B}"/>
              </a:ext>
            </a:extLst>
          </p:cNvPr>
          <p:cNvSpPr txBox="1"/>
          <p:nvPr/>
        </p:nvSpPr>
        <p:spPr>
          <a:xfrm>
            <a:off x="3544970" y="444134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7696617-5582-6784-84C8-61683C42D869}"/>
              </a:ext>
            </a:extLst>
          </p:cNvPr>
          <p:cNvSpPr txBox="1"/>
          <p:nvPr/>
        </p:nvSpPr>
        <p:spPr>
          <a:xfrm>
            <a:off x="3544970" y="517560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Generation</a:t>
            </a:r>
          </a:p>
        </p:txBody>
      </p:sp>
    </p:spTree>
    <p:extLst>
      <p:ext uri="{BB962C8B-B14F-4D97-AF65-F5344CB8AC3E}">
        <p14:creationId xmlns:p14="http://schemas.microsoft.com/office/powerpoint/2010/main" val="34143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56A59-0E11-51D4-A941-24D4227C724C}"/>
              </a:ext>
            </a:extLst>
          </p:cNvPr>
          <p:cNvSpPr/>
          <p:nvPr/>
        </p:nvSpPr>
        <p:spPr>
          <a:xfrm>
            <a:off x="3974805" y="2718002"/>
            <a:ext cx="4242390" cy="846680"/>
          </a:xfrm>
          <a:prstGeom prst="rect">
            <a:avLst/>
          </a:prstGeom>
          <a:solidFill>
            <a:schemeClr val="tx1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38CBD9-40AF-9E18-D12F-68576BE6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1750434"/>
            <a:ext cx="9590550" cy="1828813"/>
          </a:xfrm>
        </p:spPr>
        <p:txBody>
          <a:bodyPr/>
          <a:lstStyle/>
          <a:p>
            <a:r>
              <a:rPr lang="en-US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2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12143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1C11-A819-D6CE-C123-C39A606B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states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97502-A469-8B8E-B2D6-EB31893B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07126" y="1866900"/>
            <a:ext cx="4550734" cy="4225556"/>
          </a:xfrm>
        </p:spPr>
        <p:txBody>
          <a:bodyPr vert="horz"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market regions base on revenue generation</a:t>
            </a:r>
          </a:p>
          <a:p>
            <a:pPr marL="3690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over 73% to overall revenue.</a:t>
            </a:r>
          </a:p>
          <a:p>
            <a:pPr marL="3690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Paulo (SP) is the state generating highest revenue of 37.5%.</a:t>
            </a:r>
          </a:p>
          <a:p>
            <a:pPr marL="369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81669E-5C5A-A663-FF94-3D574FAE64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795" y="1866900"/>
            <a:ext cx="5174602" cy="26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5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5EE4-20A2-6BAA-806F-60E554B5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Categories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12D22-844D-7597-4EDB-B02BA6852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7005" y="2076450"/>
            <a:ext cx="4930551" cy="3714749"/>
          </a:xfrm>
        </p:spPr>
        <p:txBody>
          <a:bodyPr vert="horz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performing categories.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over 57% of total revenue.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accounts to sales over $1M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F353A-6501-C952-1F9B-943D4C19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484" y="2065817"/>
            <a:ext cx="541019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8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{6A9A017A-136D-4D77-9B27-1468C75B0BF4}tf12214701_win32</Template>
  <TotalTime>248</TotalTime>
  <Words>351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Goudy Old Style</vt:lpstr>
      <vt:lpstr>Segoe UI</vt:lpstr>
      <vt:lpstr>Segoe UI Semibold</vt:lpstr>
      <vt:lpstr>Times New Roman</vt:lpstr>
      <vt:lpstr>Wingdings 2</vt:lpstr>
      <vt:lpstr>SlateVTI</vt:lpstr>
      <vt:lpstr>Olist Store Analysis</vt:lpstr>
      <vt:lpstr>Agenda</vt:lpstr>
      <vt:lpstr>Analytics Team</vt:lpstr>
      <vt:lpstr>Project Recap</vt:lpstr>
      <vt:lpstr>Flow Of Work</vt:lpstr>
      <vt:lpstr>Analysis</vt:lpstr>
      <vt:lpstr>Key Metrics</vt:lpstr>
      <vt:lpstr>Top performing states</vt:lpstr>
      <vt:lpstr>Top performing Categories</vt:lpstr>
      <vt:lpstr>Effect of waiting period on customer rating</vt:lpstr>
      <vt:lpstr>PowerPoint Presentation</vt:lpstr>
      <vt:lpstr>Conclusion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K S</dc:creator>
  <cp:lastModifiedBy>NEHA K S</cp:lastModifiedBy>
  <cp:revision>2</cp:revision>
  <dcterms:created xsi:type="dcterms:W3CDTF">2024-08-16T12:44:50Z</dcterms:created>
  <dcterms:modified xsi:type="dcterms:W3CDTF">2024-08-16T16:52:54Z</dcterms:modified>
</cp:coreProperties>
</file>