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7564-91C7-6764-EDAD-610C5AF6F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6AE1B-A074-45EC-BF3B-8B21D0002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E830-8DF1-179D-2338-84C10947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5F45-6AB1-4A4F-888C-1ED5386E7B5F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6B181-1369-45AC-6E6D-D08450BC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1E371-DF19-D94E-D155-0E04AAD8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A534-00EE-465E-A7E6-CBC94824E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78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E2ED-157F-3858-A163-ABAA46F4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010EE-9E8E-2F47-FC23-D2BA7CD6E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14759-91D0-2F2C-DAE2-98F32C34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5F45-6AB1-4A4F-888C-1ED5386E7B5F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03962-9305-0DF1-3E03-43FF5D87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14394-1E34-B0D7-BB1F-CF42E823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A534-00EE-465E-A7E6-CBC94824E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35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22771-E3F2-C580-91F4-79BF9DDC5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D4E40-E7F6-DEA9-7AFF-FEEEC2AC6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4C19B-F36F-48BB-0195-2BA50067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5F45-6AB1-4A4F-888C-1ED5386E7B5F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621FB-120B-B50F-9541-D61FB3E7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0F84B-C1D7-A50F-0CEF-008ECD83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A534-00EE-465E-A7E6-CBC94824E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68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B252-960A-3A11-1956-BB79FE5D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8A0DF-82F8-00BC-AFF7-4B62A8485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66D8C-A079-A18B-2635-84D00521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5F45-6AB1-4A4F-888C-1ED5386E7B5F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80BE-D2B8-8DF3-F608-789403CE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4A524-D4DB-D3E4-3882-8897B973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A534-00EE-465E-A7E6-CBC94824E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20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0C1D-D635-6022-0C68-D8449B2E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F44CA-792A-EACC-AADF-CE36183C4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DE9F-CD04-879B-CBA6-A99F5536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5F45-6AB1-4A4F-888C-1ED5386E7B5F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0E5E-876A-47A1-7AFB-1BEB9DE1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C0CCB-CE7C-D75A-02FC-C9F11FEB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A534-00EE-465E-A7E6-CBC94824E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65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917B1-258D-8AEC-F86B-4A30AA86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B4193-2D3F-7F8E-6305-20CAC4FFA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B6C01-FBA1-C00F-398A-121FB8ABF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64EB1-BB63-2F05-5F18-16CBC821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5F45-6AB1-4A4F-888C-1ED5386E7B5F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14AF9-5D1E-504E-A6D7-C0160E603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71164-FC70-19D7-1037-5AAD5001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A534-00EE-465E-A7E6-CBC94824E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27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29AC-B7A9-9940-7445-BD7DBBF2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2A0AD-099C-F1E1-D215-04A55368B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6CFD0-B157-89E0-85B7-F754543E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440AC-F849-B380-60C2-533FF59D1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BE93E-67C1-7541-DA70-720365315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55496-A521-1E71-C352-604954DA1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5F45-6AB1-4A4F-888C-1ED5386E7B5F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927FA-40DC-79E9-A322-C138AB8F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50708-24A9-5974-44AD-C67F5413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A534-00EE-465E-A7E6-CBC94824E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49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2387-ED42-F2B9-4E2F-C5B56BAC3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B867D-929F-14B9-D117-717A7B8D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5F45-6AB1-4A4F-888C-1ED5386E7B5F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D175A-31B9-6AD1-2316-F109E6E3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DCC4B-2471-AA9D-468A-C4E1D275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A534-00EE-465E-A7E6-CBC94824E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15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04DFE-56C4-4F1A-BC6A-15913C33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5F45-6AB1-4A4F-888C-1ED5386E7B5F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FB999-F8BF-48D3-8481-45B46925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0E742-B62D-7894-BD01-3426DE18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A534-00EE-465E-A7E6-CBC94824E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7865-55A5-177C-C54F-4A143EEC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6643E-85A5-B7E5-A50E-ABC83F59E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52F06-983C-6230-4B25-BA19CCA8B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24AE5-1F41-502E-B1FD-4933AE0E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5F45-6AB1-4A4F-888C-1ED5386E7B5F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A4ED8-0692-D348-4994-BF36F496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BD74C-B400-3951-D02C-0920EEA50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A534-00EE-465E-A7E6-CBC94824E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62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35C5-A0C7-3BE1-88C3-601A9718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3BA360-A3E0-459B-E780-A7255780D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1EFEB-EBAB-759C-913D-A0DBC8D7B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1C489-F715-25B0-E097-EAE38A2A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35F45-6AB1-4A4F-888C-1ED5386E7B5F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EC3B1-57E0-26E2-6ACD-42BA7A08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B9659-04D6-8FE4-AD2B-1577E69C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A534-00EE-465E-A7E6-CBC94824E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35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85D946-DEAE-D7B6-2E21-80D5214D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E992A-623B-0F21-D530-915C7991B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952B-C443-330E-83E5-EC5426D21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35F45-6AB1-4A4F-888C-1ED5386E7B5F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F3B7-8C8A-8437-D2E3-40BA7C1F4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839B1-11F1-9F37-1108-A397C63A3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A534-00EE-465E-A7E6-CBC94824E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0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65ECAF-3C5F-CD85-3808-8F0A7EBF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Q1. Provide the list of markets in which customer "</a:t>
            </a:r>
            <a:r>
              <a:rPr lang="en-US" sz="1900" dirty="0" err="1"/>
              <a:t>Atliq</a:t>
            </a:r>
            <a:r>
              <a:rPr lang="en-US" sz="1900" dirty="0"/>
              <a:t> Exclusive" operates its business in the APAC region.</a:t>
            </a:r>
            <a:endParaRPr lang="en-IN" sz="19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EBDA2B-1FC0-FFBB-DAF4-50324B454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3541" y="2238876"/>
            <a:ext cx="2617916" cy="3316350"/>
          </a:xfrm>
          <a:solidFill>
            <a:srgbClr val="92D050"/>
          </a:solidFill>
        </p:spPr>
      </p:pic>
    </p:spTree>
    <p:extLst>
      <p:ext uri="{BB962C8B-B14F-4D97-AF65-F5344CB8AC3E}">
        <p14:creationId xmlns:p14="http://schemas.microsoft.com/office/powerpoint/2010/main" val="354239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59D7-A42F-88C1-04EC-43F8D942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659"/>
            <a:ext cx="10515600" cy="179930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Q10. Get the Top 3 products in each division that have a </a:t>
            </a:r>
            <a:r>
              <a:rPr lang="en-US" sz="2000" dirty="0" err="1"/>
              <a:t>hightotal_sold_quantity</a:t>
            </a:r>
            <a:r>
              <a:rPr lang="en-US" sz="2000" dirty="0"/>
              <a:t> in the </a:t>
            </a:r>
            <a:r>
              <a:rPr lang="en-US" sz="2000" dirty="0" err="1"/>
              <a:t>fiscal_year</a:t>
            </a:r>
            <a:r>
              <a:rPr lang="en-US" sz="2000" dirty="0"/>
              <a:t> 2021?</a:t>
            </a:r>
            <a:br>
              <a:rPr lang="en-US" sz="2000" dirty="0"/>
            </a:br>
            <a:r>
              <a:rPr lang="en-US" sz="2000" dirty="0"/>
              <a:t> The final output contains these fields</a:t>
            </a:r>
            <a:br>
              <a:rPr lang="en-US" sz="2000" dirty="0"/>
            </a:br>
            <a:r>
              <a:rPr lang="en-US" sz="2000" dirty="0"/>
              <a:t>1) division</a:t>
            </a:r>
            <a:br>
              <a:rPr lang="en-US" sz="2000" dirty="0"/>
            </a:br>
            <a:r>
              <a:rPr lang="en-US" sz="2000" dirty="0"/>
              <a:t>2) </a:t>
            </a:r>
            <a:r>
              <a:rPr lang="en-US" sz="2000" dirty="0" err="1"/>
              <a:t>product_code</a:t>
            </a:r>
            <a:br>
              <a:rPr lang="en-US" sz="2000" dirty="0"/>
            </a:br>
            <a:r>
              <a:rPr lang="en-US" sz="2000" dirty="0"/>
              <a:t>3) product</a:t>
            </a:r>
            <a:br>
              <a:rPr lang="en-US" sz="2000" dirty="0"/>
            </a:br>
            <a:r>
              <a:rPr lang="en-US" sz="2000" dirty="0"/>
              <a:t>4) </a:t>
            </a:r>
            <a:r>
              <a:rPr lang="en-US" sz="2000" dirty="0" err="1"/>
              <a:t>total_sold_quantity</a:t>
            </a:r>
            <a:br>
              <a:rPr lang="en-US" sz="2000" dirty="0"/>
            </a:br>
            <a:r>
              <a:rPr lang="en-US" sz="2000" dirty="0"/>
              <a:t>4) </a:t>
            </a:r>
            <a:r>
              <a:rPr lang="en-US" sz="2000" dirty="0" err="1"/>
              <a:t>rank_order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E68B3-7581-12C3-DFB4-C882DB053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9011"/>
            <a:ext cx="5630061" cy="3277057"/>
          </a:xfrm>
        </p:spPr>
      </p:pic>
    </p:spTree>
    <p:extLst>
      <p:ext uri="{BB962C8B-B14F-4D97-AF65-F5344CB8AC3E}">
        <p14:creationId xmlns:p14="http://schemas.microsoft.com/office/powerpoint/2010/main" val="330221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80D8-FB1A-07C5-A68F-5DDB0694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>Q2. What is the percentage of unique product increase in 2021 vs. 2020? </a:t>
            </a:r>
            <a:br>
              <a:rPr lang="en-US" sz="2000" dirty="0"/>
            </a:br>
            <a:r>
              <a:rPr lang="en-US" sz="2000" dirty="0"/>
              <a:t>The final output contains these fields,</a:t>
            </a:r>
            <a:br>
              <a:rPr lang="en-US" sz="2000" dirty="0"/>
            </a:br>
            <a:r>
              <a:rPr lang="en-US" sz="2000" dirty="0"/>
              <a:t>1) unique_products_2020,</a:t>
            </a:r>
            <a:br>
              <a:rPr lang="en-US" sz="2000" dirty="0"/>
            </a:br>
            <a:r>
              <a:rPr lang="en-US" sz="2000" dirty="0"/>
              <a:t>2) unique_products_2021</a:t>
            </a:r>
            <a:br>
              <a:rPr lang="en-US" sz="2000" dirty="0"/>
            </a:br>
            <a:r>
              <a:rPr lang="en-US" sz="2000" dirty="0"/>
              <a:t> 3) </a:t>
            </a:r>
            <a:r>
              <a:rPr lang="en-US" sz="2000" dirty="0" err="1"/>
              <a:t>percentage_chg</a:t>
            </a:r>
            <a:endParaRPr lang="en-IN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757296-608E-9088-AA6A-AAD6746FC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7187" y="2913702"/>
            <a:ext cx="4198374" cy="1325562"/>
          </a:xfrm>
        </p:spPr>
      </p:pic>
    </p:spTree>
    <p:extLst>
      <p:ext uri="{BB962C8B-B14F-4D97-AF65-F5344CB8AC3E}">
        <p14:creationId xmlns:p14="http://schemas.microsoft.com/office/powerpoint/2010/main" val="616132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78B9-03C6-9C40-7EA7-473E4483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>Q3. Provide a report with all the unique product counts for each segment and sort them in descending order of product counts. </a:t>
            </a:r>
            <a:br>
              <a:rPr lang="en-US" sz="2000" dirty="0"/>
            </a:br>
            <a:r>
              <a:rPr lang="en-US" sz="2000" dirty="0"/>
              <a:t>The final output contains 2 fields</a:t>
            </a:r>
            <a:br>
              <a:rPr lang="en-US" sz="2000" dirty="0"/>
            </a:br>
            <a:r>
              <a:rPr lang="en-US" sz="2000" dirty="0"/>
              <a:t>1) segment</a:t>
            </a:r>
            <a:br>
              <a:rPr lang="en-US" sz="2000" dirty="0"/>
            </a:br>
            <a:r>
              <a:rPr lang="en-US" sz="2000" dirty="0"/>
              <a:t>2) </a:t>
            </a:r>
            <a:r>
              <a:rPr lang="en-US" sz="2000" dirty="0" err="1"/>
              <a:t>product_count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E175B2-5CFF-08A2-8BE0-43E2C0401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646" y="2491543"/>
            <a:ext cx="2930928" cy="28045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B1743-955B-40D6-8618-168104733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95" y="1826176"/>
            <a:ext cx="5868219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6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31FF-3770-8C10-5B23-3DCB9B6C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310"/>
            <a:ext cx="10515600" cy="1809135"/>
          </a:xfrm>
        </p:spPr>
        <p:txBody>
          <a:bodyPr>
            <a:normAutofit/>
          </a:bodyPr>
          <a:lstStyle/>
          <a:p>
            <a:r>
              <a:rPr lang="en-US" sz="2000" dirty="0"/>
              <a:t>Q4. Which segment had the most increase in unique products in 2021 vs 2020?</a:t>
            </a:r>
            <a:br>
              <a:rPr lang="en-US" sz="2000" dirty="0"/>
            </a:br>
            <a:r>
              <a:rPr lang="en-US" sz="2000" dirty="0"/>
              <a:t>The final output contains these fields</a:t>
            </a:r>
            <a:br>
              <a:rPr lang="en-US" sz="2000" dirty="0"/>
            </a:br>
            <a:r>
              <a:rPr lang="en-US" sz="2000" dirty="0"/>
              <a:t>1) segment</a:t>
            </a:r>
            <a:br>
              <a:rPr lang="en-US" sz="2000" dirty="0"/>
            </a:br>
            <a:r>
              <a:rPr lang="en-US" sz="2000" dirty="0"/>
              <a:t>2) product_count_2020</a:t>
            </a:r>
            <a:br>
              <a:rPr lang="en-US" sz="2000" dirty="0"/>
            </a:br>
            <a:r>
              <a:rPr lang="en-US" sz="2000" dirty="0"/>
              <a:t>3) product_count_20</a:t>
            </a:r>
            <a:br>
              <a:rPr lang="en-US" sz="2000" dirty="0"/>
            </a:br>
            <a:r>
              <a:rPr lang="en-US" sz="2000" dirty="0"/>
              <a:t>4) difference</a:t>
            </a:r>
            <a:endParaRPr lang="en-IN" sz="2000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FD2C8DC-D985-BB3A-A7CD-B8C3C73D9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93" y="2821950"/>
            <a:ext cx="5344271" cy="2362530"/>
          </a:xfrm>
        </p:spPr>
      </p:pic>
    </p:spTree>
    <p:extLst>
      <p:ext uri="{BB962C8B-B14F-4D97-AF65-F5344CB8AC3E}">
        <p14:creationId xmlns:p14="http://schemas.microsoft.com/office/powerpoint/2010/main" val="380567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2255-8A92-680E-BA9B-1ABE05B4274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66FF99"/>
          </a:solidFill>
        </p:spPr>
        <p:txBody>
          <a:bodyPr>
            <a:normAutofit fontScale="90000"/>
          </a:bodyPr>
          <a:lstStyle/>
          <a:p>
            <a:r>
              <a:rPr lang="en-US" sz="2000" dirty="0"/>
              <a:t>Q5. Get the products that have the highest and lowest manufacturing costs.</a:t>
            </a:r>
            <a:br>
              <a:rPr lang="en-US" sz="2000" dirty="0"/>
            </a:br>
            <a:r>
              <a:rPr lang="en-US" sz="2000" dirty="0"/>
              <a:t>The final output should contain these fields,</a:t>
            </a:r>
            <a:br>
              <a:rPr lang="en-US" sz="2000" dirty="0"/>
            </a:br>
            <a:r>
              <a:rPr lang="en-US" sz="2000" dirty="0"/>
              <a:t>1) </a:t>
            </a:r>
            <a:r>
              <a:rPr lang="en-US" sz="2000" dirty="0" err="1"/>
              <a:t>product_code</a:t>
            </a:r>
            <a:br>
              <a:rPr lang="en-US" sz="2000" dirty="0"/>
            </a:br>
            <a:r>
              <a:rPr lang="en-US" sz="2000" dirty="0"/>
              <a:t>2) product </a:t>
            </a:r>
            <a:br>
              <a:rPr lang="en-US" sz="2000" dirty="0"/>
            </a:br>
            <a:r>
              <a:rPr lang="en-US" sz="2000" dirty="0"/>
              <a:t>3) </a:t>
            </a:r>
            <a:r>
              <a:rPr lang="en-US" sz="2000" dirty="0" err="1"/>
              <a:t>manufacturing_cost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7F919C-EB5D-479B-7747-21B039E93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648" y="4396946"/>
            <a:ext cx="4486901" cy="1371791"/>
          </a:xfrm>
          <a:solidFill>
            <a:srgbClr val="66FF99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AA1A45-D721-18CA-D56A-F0870AD05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648" y="2310289"/>
            <a:ext cx="448690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6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7136-3955-5FA4-7E62-8838120B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17"/>
            <a:ext cx="10515600" cy="153337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Q6. Generate a report which contains the top 5 customers who received an average high </a:t>
            </a:r>
            <a:r>
              <a:rPr lang="en-US" sz="2000" dirty="0" err="1"/>
              <a:t>pre_invoice_discount_pct</a:t>
            </a:r>
            <a:r>
              <a:rPr lang="en-US" sz="2000" dirty="0"/>
              <a:t> for the fiscal year 2021 and in the Indian market.</a:t>
            </a:r>
            <a:br>
              <a:rPr lang="en-US" sz="2000" dirty="0"/>
            </a:br>
            <a:r>
              <a:rPr lang="en-US" sz="2000" dirty="0"/>
              <a:t>The final output contains these fields,</a:t>
            </a:r>
            <a:br>
              <a:rPr lang="en-US" sz="2000" dirty="0"/>
            </a:br>
            <a:r>
              <a:rPr lang="en-US" sz="2000" dirty="0"/>
              <a:t>1) </a:t>
            </a:r>
            <a:r>
              <a:rPr lang="en-US" sz="2000" dirty="0" err="1"/>
              <a:t>customer_code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2) customer </a:t>
            </a:r>
            <a:br>
              <a:rPr lang="en-US" sz="2000" dirty="0"/>
            </a:br>
            <a:r>
              <a:rPr lang="en-US" sz="2000" dirty="0"/>
              <a:t>3) </a:t>
            </a:r>
            <a:r>
              <a:rPr lang="en-US" sz="2000" dirty="0" err="1"/>
              <a:t>average_discount_percentage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6B9F07-A169-4DDA-0A2D-937947D56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7969" y="2591622"/>
            <a:ext cx="4363065" cy="2703145"/>
          </a:xfrm>
        </p:spPr>
      </p:pic>
    </p:spTree>
    <p:extLst>
      <p:ext uri="{BB962C8B-B14F-4D97-AF65-F5344CB8AC3E}">
        <p14:creationId xmlns:p14="http://schemas.microsoft.com/office/powerpoint/2010/main" val="50491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1569-0F56-C9AB-9E07-BEE5167E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17"/>
            <a:ext cx="10515600" cy="1877960"/>
          </a:xfrm>
        </p:spPr>
        <p:txBody>
          <a:bodyPr>
            <a:noAutofit/>
          </a:bodyPr>
          <a:lstStyle/>
          <a:p>
            <a:r>
              <a:rPr lang="en-US" sz="2000" dirty="0"/>
              <a:t>Q7. Get the complete report of the Gross sales amount for the customer “</a:t>
            </a:r>
            <a:r>
              <a:rPr lang="en-US" sz="2000" dirty="0" err="1"/>
              <a:t>Atliq</a:t>
            </a:r>
            <a:r>
              <a:rPr lang="en-US" sz="2000" dirty="0"/>
              <a:t> Exclusive” for each month. This analysis helps to get an idea of low and high-performing months and take strategic decisions.</a:t>
            </a:r>
            <a:br>
              <a:rPr lang="en-US" sz="2000" dirty="0"/>
            </a:br>
            <a:r>
              <a:rPr lang="en-US" sz="2000" dirty="0"/>
              <a:t>The final report contains these columns</a:t>
            </a:r>
            <a:br>
              <a:rPr lang="en-US" sz="2000" dirty="0"/>
            </a:br>
            <a:r>
              <a:rPr lang="en-US" sz="2000" dirty="0"/>
              <a:t>1) Month</a:t>
            </a:r>
            <a:br>
              <a:rPr lang="en-US" sz="2000" dirty="0"/>
            </a:br>
            <a:r>
              <a:rPr lang="en-US" sz="2000" dirty="0"/>
              <a:t>2) Year</a:t>
            </a:r>
            <a:br>
              <a:rPr lang="en-US" sz="2000" dirty="0"/>
            </a:br>
            <a:r>
              <a:rPr lang="en-US" sz="2000" dirty="0"/>
              <a:t>3)  Gross sales Amount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22AEA2-2836-3729-A1BD-5FAA133A4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39" y="2261419"/>
            <a:ext cx="10166555" cy="4336026"/>
          </a:xfrm>
        </p:spPr>
      </p:pic>
    </p:spTree>
    <p:extLst>
      <p:ext uri="{BB962C8B-B14F-4D97-AF65-F5344CB8AC3E}">
        <p14:creationId xmlns:p14="http://schemas.microsoft.com/office/powerpoint/2010/main" val="307244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01D6-68F1-A56D-54F3-A63E25EC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Q8. In which quarter of 2020, got the maximum </a:t>
            </a:r>
            <a:r>
              <a:rPr lang="en-US" sz="2000" dirty="0" err="1"/>
              <a:t>total_sold_quantity</a:t>
            </a:r>
            <a:r>
              <a:rPr lang="en-US" sz="2000" dirty="0"/>
              <a:t>?</a:t>
            </a:r>
            <a:br>
              <a:rPr lang="en-US" sz="2000" dirty="0"/>
            </a:br>
            <a:r>
              <a:rPr lang="en-US" sz="2000" dirty="0"/>
              <a:t>The final output contains these fields sorted by the </a:t>
            </a:r>
            <a:r>
              <a:rPr lang="en-US" sz="2000" dirty="0" err="1"/>
              <a:t>total_sold_quantity</a:t>
            </a:r>
            <a:br>
              <a:rPr lang="en-US" sz="2000" dirty="0"/>
            </a:br>
            <a:r>
              <a:rPr lang="en-US" sz="2000" dirty="0"/>
              <a:t>1) Quarter </a:t>
            </a:r>
            <a:br>
              <a:rPr lang="en-US" sz="2000" dirty="0"/>
            </a:br>
            <a:r>
              <a:rPr lang="en-US" sz="2000" dirty="0"/>
              <a:t>2) </a:t>
            </a:r>
            <a:r>
              <a:rPr lang="en-US" sz="2000" dirty="0" err="1"/>
              <a:t>total_sold_quantity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2EEB5F-851B-5F52-08DD-C9154BBC2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986" y="2182761"/>
            <a:ext cx="5694026" cy="41787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22302-5452-8F84-3560-B3FD7A94F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9187" y="2894086"/>
            <a:ext cx="2795897" cy="181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9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9F97-92CB-87F5-0950-CD0FCB08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>Q9. Which channel helped to bring more gross sales in the fiscal year 2021 and the percentage of contribution? </a:t>
            </a:r>
            <a:br>
              <a:rPr lang="en-US" sz="2000" dirty="0"/>
            </a:br>
            <a:r>
              <a:rPr lang="en-US" sz="2000" dirty="0"/>
              <a:t>The final output contains these fields</a:t>
            </a:r>
            <a:br>
              <a:rPr lang="en-US" sz="2000" dirty="0"/>
            </a:br>
            <a:r>
              <a:rPr lang="en-US" sz="2000" dirty="0"/>
              <a:t>1) channel</a:t>
            </a:r>
            <a:br>
              <a:rPr lang="en-US" sz="2000" dirty="0"/>
            </a:br>
            <a:r>
              <a:rPr lang="en-US" sz="2000" dirty="0"/>
              <a:t>2) </a:t>
            </a:r>
            <a:r>
              <a:rPr lang="en-US" sz="2000" dirty="0" err="1"/>
              <a:t>gross_sales_mln</a:t>
            </a:r>
            <a:br>
              <a:rPr lang="en-US" sz="2000" dirty="0"/>
            </a:br>
            <a:r>
              <a:rPr lang="en-US" sz="2000" dirty="0"/>
              <a:t>3) percentage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6690F9-2C8E-CA40-48F0-34D3AC4E6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212" y="2765578"/>
            <a:ext cx="4323735" cy="21603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C4395-F1DA-7BD7-149E-ADBA88F0F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551" y="2063132"/>
            <a:ext cx="602064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3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466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Q1. Provide the list of markets in which customer "Atliq Exclusive" operates its business in the APAC region.</vt:lpstr>
      <vt:lpstr>Q2. What is the percentage of unique product increase in 2021 vs. 2020?  The final output contains these fields, 1) unique_products_2020, 2) unique_products_2021  3) percentage_chg</vt:lpstr>
      <vt:lpstr>Q3. Provide a report with all the unique product counts for each segment and sort them in descending order of product counts.  The final output contains 2 fields 1) segment 2) product_count</vt:lpstr>
      <vt:lpstr>Q4. Which segment had the most increase in unique products in 2021 vs 2020? The final output contains these fields 1) segment 2) product_count_2020 3) product_count_20 4) difference</vt:lpstr>
      <vt:lpstr>Q5. Get the products that have the highest and lowest manufacturing costs. The final output should contain these fields, 1) product_code 2) product  3) manufacturing_cost</vt:lpstr>
      <vt:lpstr>Q6. Generate a report which contains the top 5 customers who received an average high pre_invoice_discount_pct for the fiscal year 2021 and in the Indian market. The final output contains these fields, 1) customer_code  2) customer  3) average_discount_percentage</vt:lpstr>
      <vt:lpstr>Q7. Get the complete report of the Gross sales amount for the customer “Atliq Exclusive” for each month. This analysis helps to get an idea of low and high-performing months and take strategic decisions. The final report contains these columns 1) Month 2) Year 3)  Gross sales Amount</vt:lpstr>
      <vt:lpstr>Q8. In which quarter of 2020, got the maximum total_sold_quantity? The final output contains these fields sorted by the total_sold_quantity 1) Quarter  2) total_sold_quantity</vt:lpstr>
      <vt:lpstr>Q9. Which channel helped to bring more gross sales in the fiscal year 2021 and the percentage of contribution?  The final output contains these fields 1) channel 2) gross_sales_mln 3) percentage</vt:lpstr>
      <vt:lpstr>Q10. Get the Top 3 products in each division that have a hightotal_sold_quantity in the fiscal_year 2021?  The final output contains these fields 1) division 2) product_code 3) product 4) total_sold_quantity 4) rank_order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Pruthviraj Kadam</dc:creator>
  <cp:lastModifiedBy>Pruthviraj Kadam</cp:lastModifiedBy>
  <cp:revision>19</cp:revision>
  <dcterms:created xsi:type="dcterms:W3CDTF">2025-09-04T05:36:28Z</dcterms:created>
  <dcterms:modified xsi:type="dcterms:W3CDTF">2025-09-04T06:40:34Z</dcterms:modified>
</cp:coreProperties>
</file>