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9144000"/>
  <p:notesSz cx="6797675" cy="98742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1:notes"/>
          <p:cNvSpPr txBox="1"/>
          <p:nvPr>
            <p:ph idx="1" type="body"/>
          </p:nvPr>
        </p:nvSpPr>
        <p:spPr>
          <a:xfrm>
            <a:off x="679750" y="4690250"/>
            <a:ext cx="5438125" cy="44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7:notes"/>
          <p:cNvSpPr txBox="1"/>
          <p:nvPr>
            <p:ph idx="1" type="body"/>
          </p:nvPr>
        </p:nvSpPr>
        <p:spPr>
          <a:xfrm>
            <a:off x="680400" y="4690800"/>
            <a:ext cx="5437080" cy="44420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7" name="Google Shape;167;p7:notes"/>
          <p:cNvSpPr/>
          <p:nvPr/>
        </p:nvSpPr>
        <p:spPr>
          <a:xfrm>
            <a:off x="3849840" y="9378360"/>
            <a:ext cx="2945160" cy="4932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IN" sz="1400" u="none" cap="none" strike="noStrike">
                <a:solidFill>
                  <a:srgbClr val="000000"/>
                </a:solidFill>
                <a:latin typeface="Times New Roman"/>
                <a:ea typeface="Times New Roman"/>
                <a:cs typeface="Times New Roman"/>
                <a:sym typeface="Times New Roman"/>
              </a:rPr>
              <a:t>‹#›</a:t>
            </a:fld>
            <a:endParaRPr b="0" i="0" sz="1800" u="none" cap="none" strike="noStrike">
              <a:solidFill>
                <a:schemeClr val="dk1"/>
              </a:solidFill>
              <a:latin typeface="Arial"/>
              <a:ea typeface="Arial"/>
              <a:cs typeface="Arial"/>
              <a:sym typeface="Arial"/>
            </a:endParaRPr>
          </a:p>
        </p:txBody>
      </p:sp>
      <p:sp>
        <p:nvSpPr>
          <p:cNvPr id="168" name="Google Shape;168;p7: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8:notes"/>
          <p:cNvSpPr txBox="1"/>
          <p:nvPr>
            <p:ph idx="1" type="body"/>
          </p:nvPr>
        </p:nvSpPr>
        <p:spPr>
          <a:xfrm>
            <a:off x="680400" y="4690800"/>
            <a:ext cx="5437080" cy="44420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5" name="Google Shape;175;p8:notes"/>
          <p:cNvSpPr/>
          <p:nvPr/>
        </p:nvSpPr>
        <p:spPr>
          <a:xfrm>
            <a:off x="3849840" y="9378360"/>
            <a:ext cx="2945160" cy="4932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IN" sz="1400" u="none" cap="none" strike="noStrike">
                <a:solidFill>
                  <a:srgbClr val="000000"/>
                </a:solidFill>
                <a:latin typeface="Times New Roman"/>
                <a:ea typeface="Times New Roman"/>
                <a:cs typeface="Times New Roman"/>
                <a:sym typeface="Times New Roman"/>
              </a:rPr>
              <a:t>‹#›</a:t>
            </a:fld>
            <a:endParaRPr b="0" i="0" sz="1800" u="none" cap="none" strike="noStrike">
              <a:solidFill>
                <a:schemeClr val="dk1"/>
              </a:solidFill>
              <a:latin typeface="Arial"/>
              <a:ea typeface="Arial"/>
              <a:cs typeface="Arial"/>
              <a:sym typeface="Arial"/>
            </a:endParaRPr>
          </a:p>
        </p:txBody>
      </p:sp>
      <p:sp>
        <p:nvSpPr>
          <p:cNvPr id="176" name="Google Shape;176;p8: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a7151f92f_0_122:notes"/>
          <p:cNvSpPr txBox="1"/>
          <p:nvPr>
            <p:ph idx="1" type="body"/>
          </p:nvPr>
        </p:nvSpPr>
        <p:spPr>
          <a:xfrm>
            <a:off x="680400" y="4690800"/>
            <a:ext cx="5437200" cy="4442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7" name="Google Shape;187;g8a7151f92f_0_122:notes"/>
          <p:cNvSpPr/>
          <p:nvPr/>
        </p:nvSpPr>
        <p:spPr>
          <a:xfrm>
            <a:off x="3849840" y="9378360"/>
            <a:ext cx="2945100" cy="4932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IN" sz="1400" u="none" cap="none" strike="noStrike">
                <a:solidFill>
                  <a:srgbClr val="000000"/>
                </a:solidFill>
                <a:latin typeface="Times New Roman"/>
                <a:ea typeface="Times New Roman"/>
                <a:cs typeface="Times New Roman"/>
                <a:sym typeface="Times New Roman"/>
              </a:rPr>
              <a:t>‹#›</a:t>
            </a:fld>
            <a:endParaRPr b="0" i="0" sz="1800" u="none" cap="none" strike="noStrike">
              <a:solidFill>
                <a:schemeClr val="dk1"/>
              </a:solidFill>
              <a:latin typeface="Arial"/>
              <a:ea typeface="Arial"/>
              <a:cs typeface="Arial"/>
              <a:sym typeface="Arial"/>
            </a:endParaRPr>
          </a:p>
        </p:txBody>
      </p:sp>
      <p:sp>
        <p:nvSpPr>
          <p:cNvPr id="188" name="Google Shape;188;g8a7151f92f_0_122: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a7151f92f_0_135:notes"/>
          <p:cNvSpPr txBox="1"/>
          <p:nvPr>
            <p:ph idx="1" type="body"/>
          </p:nvPr>
        </p:nvSpPr>
        <p:spPr>
          <a:xfrm>
            <a:off x="680400" y="4690800"/>
            <a:ext cx="5437200" cy="4442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5" name="Google Shape;195;g8a7151f92f_0_135:notes"/>
          <p:cNvSpPr/>
          <p:nvPr/>
        </p:nvSpPr>
        <p:spPr>
          <a:xfrm>
            <a:off x="3849840" y="9378360"/>
            <a:ext cx="2945100" cy="4932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IN" sz="1400" u="none" cap="none" strike="noStrike">
                <a:solidFill>
                  <a:srgbClr val="000000"/>
                </a:solidFill>
                <a:latin typeface="Times New Roman"/>
                <a:ea typeface="Times New Roman"/>
                <a:cs typeface="Times New Roman"/>
                <a:sym typeface="Times New Roman"/>
              </a:rPr>
              <a:t>‹#›</a:t>
            </a:fld>
            <a:endParaRPr b="0" i="0" sz="1800" u="none" cap="none" strike="noStrike">
              <a:solidFill>
                <a:schemeClr val="dk1"/>
              </a:solidFill>
              <a:latin typeface="Arial"/>
              <a:ea typeface="Arial"/>
              <a:cs typeface="Arial"/>
              <a:sym typeface="Arial"/>
            </a:endParaRPr>
          </a:p>
        </p:txBody>
      </p:sp>
      <p:sp>
        <p:nvSpPr>
          <p:cNvPr id="196" name="Google Shape;196;g8a7151f92f_0_135: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9:notes"/>
          <p:cNvSpPr txBox="1"/>
          <p:nvPr>
            <p:ph idx="1" type="body"/>
          </p:nvPr>
        </p:nvSpPr>
        <p:spPr>
          <a:xfrm>
            <a:off x="679750" y="4690250"/>
            <a:ext cx="5438125" cy="44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2:notes"/>
          <p:cNvSpPr txBox="1"/>
          <p:nvPr>
            <p:ph idx="1" type="body"/>
          </p:nvPr>
        </p:nvSpPr>
        <p:spPr>
          <a:xfrm>
            <a:off x="679750" y="4690250"/>
            <a:ext cx="5438125" cy="44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3:notes"/>
          <p:cNvSpPr txBox="1"/>
          <p:nvPr>
            <p:ph idx="1" type="body"/>
          </p:nvPr>
        </p:nvSpPr>
        <p:spPr>
          <a:xfrm>
            <a:off x="679750" y="4690250"/>
            <a:ext cx="5438125" cy="44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4:notes"/>
          <p:cNvSpPr txBox="1"/>
          <p:nvPr>
            <p:ph idx="1" type="body"/>
          </p:nvPr>
        </p:nvSpPr>
        <p:spPr>
          <a:xfrm>
            <a:off x="679750" y="4690250"/>
            <a:ext cx="5438125" cy="44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5:notes"/>
          <p:cNvSpPr txBox="1"/>
          <p:nvPr>
            <p:ph idx="1" type="body"/>
          </p:nvPr>
        </p:nvSpPr>
        <p:spPr>
          <a:xfrm>
            <a:off x="679750" y="4690250"/>
            <a:ext cx="5438125" cy="44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a7151f92f_0_38: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8a7151f92f_0_38: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a7151f92f_0_43: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8a7151f92f_0_43: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a7151f92f_0_61: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8a7151f92f_0_61: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6:notes"/>
          <p:cNvSpPr txBox="1"/>
          <p:nvPr>
            <p:ph idx="1" type="body"/>
          </p:nvPr>
        </p:nvSpPr>
        <p:spPr>
          <a:xfrm>
            <a:off x="680400" y="4690800"/>
            <a:ext cx="5437080" cy="44420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9" name="Google Shape;159;p6:notes"/>
          <p:cNvSpPr/>
          <p:nvPr/>
        </p:nvSpPr>
        <p:spPr>
          <a:xfrm>
            <a:off x="3849840" y="9378360"/>
            <a:ext cx="2945160" cy="4932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IN" sz="1400" u="none" cap="none" strike="noStrike">
                <a:solidFill>
                  <a:srgbClr val="000000"/>
                </a:solidFill>
                <a:latin typeface="Times New Roman"/>
                <a:ea typeface="Times New Roman"/>
                <a:cs typeface="Times New Roman"/>
                <a:sym typeface="Times New Roman"/>
              </a:rPr>
              <a:t>‹#›</a:t>
            </a:fld>
            <a:endParaRPr b="0" i="0" sz="1800" u="none" cap="none" strike="noStrike">
              <a:solidFill>
                <a:schemeClr val="dk1"/>
              </a:solidFill>
              <a:latin typeface="Arial"/>
              <a:ea typeface="Arial"/>
              <a:cs typeface="Arial"/>
              <a:sym typeface="Arial"/>
            </a:endParaRPr>
          </a:p>
        </p:txBody>
      </p:sp>
      <p:sp>
        <p:nvSpPr>
          <p:cNvPr id="160" name="Google Shape;160;p6: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7" name="Shape 1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7" name="Shape 47"/>
        <p:cNvGrpSpPr/>
        <p:nvPr/>
      </p:nvGrpSpPr>
      <p:grpSpPr>
        <a:xfrm>
          <a:off x="0" y="0"/>
          <a:ext cx="0" cy="0"/>
          <a:chOff x="0" y="0"/>
          <a:chExt cx="0" cy="0"/>
        </a:xfrm>
      </p:grpSpPr>
      <p:sp>
        <p:nvSpPr>
          <p:cNvPr id="48" name="Google Shape;48;p11"/>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1"/>
          <p:cNvSpPr txBox="1"/>
          <p:nvPr>
            <p:ph idx="1" type="body"/>
          </p:nvPr>
        </p:nvSpPr>
        <p:spPr>
          <a:xfrm>
            <a:off x="457200" y="1604520"/>
            <a:ext cx="82292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1"/>
          <p:cNvSpPr txBox="1"/>
          <p:nvPr>
            <p:ph idx="2"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51" name="Shape 51"/>
        <p:cNvGrpSpPr/>
        <p:nvPr/>
      </p:nvGrpSpPr>
      <p:grpSpPr>
        <a:xfrm>
          <a:off x="0" y="0"/>
          <a:ext cx="0" cy="0"/>
          <a:chOff x="0" y="0"/>
          <a:chExt cx="0" cy="0"/>
        </a:xfrm>
      </p:grpSpPr>
      <p:sp>
        <p:nvSpPr>
          <p:cNvPr id="52" name="Google Shape;52;p12"/>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2"/>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2"/>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2"/>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12"/>
          <p:cNvSpPr txBox="1"/>
          <p:nvPr>
            <p:ph idx="4"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7" name="Shape 57"/>
        <p:cNvGrpSpPr/>
        <p:nvPr/>
      </p:nvGrpSpPr>
      <p:grpSpPr>
        <a:xfrm>
          <a:off x="0" y="0"/>
          <a:ext cx="0" cy="0"/>
          <a:chOff x="0" y="0"/>
          <a:chExt cx="0" cy="0"/>
        </a:xfrm>
      </p:grpSpPr>
      <p:sp>
        <p:nvSpPr>
          <p:cNvPr id="58" name="Google Shape;58;p13"/>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3"/>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3"/>
          <p:cNvSpPr txBox="1"/>
          <p:nvPr>
            <p:ph idx="2"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61" name="Google Shape;61;p13"/>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pic>
        <p:nvPicPr>
          <p:cNvPr id="62" name="Google Shape;62;p13"/>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8" name="Shape 18"/>
        <p:cNvGrpSpPr/>
        <p:nvPr/>
      </p:nvGrpSpPr>
      <p:grpSpPr>
        <a:xfrm>
          <a:off x="0" y="0"/>
          <a:ext cx="0" cy="0"/>
          <a:chOff x="0" y="0"/>
          <a:chExt cx="0" cy="0"/>
        </a:xfrm>
      </p:grpSpPr>
      <p:sp>
        <p:nvSpPr>
          <p:cNvPr id="19" name="Google Shape;19;p3"/>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subTitle"/>
          </p:nvPr>
        </p:nvSpPr>
        <p:spPr>
          <a:xfrm>
            <a:off x="457200" y="1604520"/>
            <a:ext cx="8229240" cy="397764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24" name="Shape 24"/>
        <p:cNvGrpSpPr/>
        <p:nvPr/>
      </p:nvGrpSpPr>
      <p:grpSpPr>
        <a:xfrm>
          <a:off x="0" y="0"/>
          <a:ext cx="0" cy="0"/>
          <a:chOff x="0" y="0"/>
          <a:chExt cx="0" cy="0"/>
        </a:xfrm>
      </p:grpSpPr>
      <p:sp>
        <p:nvSpPr>
          <p:cNvPr id="25" name="Google Shape;25;p5"/>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5"/>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5"/>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30" name="Shape 30"/>
        <p:cNvGrpSpPr/>
        <p:nvPr/>
      </p:nvGrpSpPr>
      <p:grpSpPr>
        <a:xfrm>
          <a:off x="0" y="0"/>
          <a:ext cx="0" cy="0"/>
          <a:chOff x="0" y="0"/>
          <a:chExt cx="0" cy="0"/>
        </a:xfrm>
      </p:grpSpPr>
      <p:sp>
        <p:nvSpPr>
          <p:cNvPr id="31" name="Google Shape;31;p7"/>
          <p:cNvSpPr txBox="1"/>
          <p:nvPr>
            <p:ph idx="1" type="subTitle"/>
          </p:nvPr>
        </p:nvSpPr>
        <p:spPr>
          <a:xfrm>
            <a:off x="457200" y="273600"/>
            <a:ext cx="8229240" cy="530820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32" name="Shape 32"/>
        <p:cNvGrpSpPr/>
        <p:nvPr/>
      </p:nvGrpSpPr>
      <p:grpSpPr>
        <a:xfrm>
          <a:off x="0" y="0"/>
          <a:ext cx="0" cy="0"/>
          <a:chOff x="0" y="0"/>
          <a:chExt cx="0" cy="0"/>
        </a:xfrm>
      </p:grpSpPr>
      <p:sp>
        <p:nvSpPr>
          <p:cNvPr id="33" name="Google Shape;33;p8"/>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8"/>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8"/>
          <p:cNvSpPr txBox="1"/>
          <p:nvPr>
            <p:ph idx="2"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8"/>
          <p:cNvSpPr txBox="1"/>
          <p:nvPr>
            <p:ph idx="3"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7" name="Shape 37"/>
        <p:cNvGrpSpPr/>
        <p:nvPr/>
      </p:nvGrpSpPr>
      <p:grpSpPr>
        <a:xfrm>
          <a:off x="0" y="0"/>
          <a:ext cx="0" cy="0"/>
          <a:chOff x="0" y="0"/>
          <a:chExt cx="0" cy="0"/>
        </a:xfrm>
      </p:grpSpPr>
      <p:sp>
        <p:nvSpPr>
          <p:cNvPr id="38" name="Google Shape;38;p9"/>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9"/>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9"/>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9"/>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42" name="Shape 42"/>
        <p:cNvGrpSpPr/>
        <p:nvPr/>
      </p:nvGrpSpPr>
      <p:grpSpPr>
        <a:xfrm>
          <a:off x="0" y="0"/>
          <a:ext cx="0" cy="0"/>
          <a:chOff x="0" y="0"/>
          <a:chExt cx="0" cy="0"/>
        </a:xfrm>
      </p:grpSpPr>
      <p:sp>
        <p:nvSpPr>
          <p:cNvPr id="43" name="Google Shape;43;p10"/>
          <p:cNvSpPr txBox="1"/>
          <p:nvPr>
            <p:ph type="title"/>
          </p:nvPr>
        </p:nvSpPr>
        <p:spPr>
          <a:xfrm>
            <a:off x="457200" y="273600"/>
            <a:ext cx="8229240" cy="11451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0"/>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0"/>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0"/>
          <p:cNvSpPr txBox="1"/>
          <p:nvPr>
            <p:ph idx="3"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2.xml"/><Relationship Id="rId11" Type="http://schemas.openxmlformats.org/officeDocument/2006/relationships/slideLayout" Target="../slideLayouts/slideLayout3.xml"/><Relationship Id="rId10" Type="http://schemas.openxmlformats.org/officeDocument/2006/relationships/slideLayout" Target="../slideLayouts/slideLayout2.xml"/><Relationship Id="rId21" Type="http://schemas.openxmlformats.org/officeDocument/2006/relationships/theme" Target="../theme/theme1.xml"/><Relationship Id="rId13" Type="http://schemas.openxmlformats.org/officeDocument/2006/relationships/slideLayout" Target="../slideLayouts/slideLayout5.xml"/><Relationship Id="rId12" Type="http://schemas.openxmlformats.org/officeDocument/2006/relationships/slideLayout" Target="../slideLayouts/slideLayout4.xml"/><Relationship Id="rId1" Type="http://schemas.openxmlformats.org/officeDocument/2006/relationships/image" Target="../media/image6.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8.png"/><Relationship Id="rId9" Type="http://schemas.openxmlformats.org/officeDocument/2006/relationships/slideLayout" Target="../slideLayouts/slideLayout1.xml"/><Relationship Id="rId15" Type="http://schemas.openxmlformats.org/officeDocument/2006/relationships/slideLayout" Target="../slideLayouts/slideLayout7.xml"/><Relationship Id="rId14" Type="http://schemas.openxmlformats.org/officeDocument/2006/relationships/slideLayout" Target="../slideLayouts/slideLayout6.xml"/><Relationship Id="rId17" Type="http://schemas.openxmlformats.org/officeDocument/2006/relationships/slideLayout" Target="../slideLayouts/slideLayout9.xml"/><Relationship Id="rId16" Type="http://schemas.openxmlformats.org/officeDocument/2006/relationships/slideLayout" Target="../slideLayouts/slideLayout8.xml"/><Relationship Id="rId5" Type="http://schemas.openxmlformats.org/officeDocument/2006/relationships/image" Target="../media/image4.png"/><Relationship Id="rId19" Type="http://schemas.openxmlformats.org/officeDocument/2006/relationships/slideLayout" Target="../slideLayouts/slideLayout11.xml"/><Relationship Id="rId6" Type="http://schemas.openxmlformats.org/officeDocument/2006/relationships/image" Target="../media/image5.png"/><Relationship Id="rId18" Type="http://schemas.openxmlformats.org/officeDocument/2006/relationships/slideLayout" Target="../slideLayouts/slideLayout10.xml"/><Relationship Id="rId7" Type="http://schemas.openxmlformats.org/officeDocument/2006/relationships/image" Target="../media/image7.png"/><Relationship Id="rId8"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35280"/>
            <a:ext cx="9142920" cy="6933240"/>
          </a:xfrm>
          <a:prstGeom prst="rect">
            <a:avLst/>
          </a:prstGeom>
          <a:noFill/>
          <a:ln>
            <a:noFill/>
          </a:ln>
        </p:spPr>
      </p:pic>
      <p:sp>
        <p:nvSpPr>
          <p:cNvPr id="7" name="Google Shape;7;p1"/>
          <p:cNvSpPr/>
          <p:nvPr/>
        </p:nvSpPr>
        <p:spPr>
          <a:xfrm>
            <a:off x="0" y="152280"/>
            <a:ext cx="1446840" cy="1199160"/>
          </a:xfrm>
          <a:prstGeom prst="rect">
            <a:avLst/>
          </a:prstGeom>
          <a:solidFill>
            <a:srgbClr val="FFFFFF"/>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id="8" name="Google Shape;8;p1"/>
          <p:cNvPicPr preferRelativeResize="0"/>
          <p:nvPr/>
        </p:nvPicPr>
        <p:blipFill rotWithShape="1">
          <a:blip r:embed="rId2">
            <a:alphaModFix/>
          </a:blip>
          <a:srcRect b="0" l="0" r="0" t="0"/>
          <a:stretch/>
        </p:blipFill>
        <p:spPr>
          <a:xfrm>
            <a:off x="179640" y="138600"/>
            <a:ext cx="867600" cy="970920"/>
          </a:xfrm>
          <a:prstGeom prst="rect">
            <a:avLst/>
          </a:prstGeom>
          <a:noFill/>
          <a:ln>
            <a:noFill/>
          </a:ln>
        </p:spPr>
      </p:pic>
      <p:pic>
        <p:nvPicPr>
          <p:cNvPr id="9" name="Google Shape;9;p1"/>
          <p:cNvPicPr preferRelativeResize="0"/>
          <p:nvPr/>
        </p:nvPicPr>
        <p:blipFill rotWithShape="1">
          <a:blip r:embed="rId3">
            <a:alphaModFix/>
          </a:blip>
          <a:srcRect b="0" l="0" r="0" t="0"/>
          <a:stretch/>
        </p:blipFill>
        <p:spPr>
          <a:xfrm>
            <a:off x="2702520" y="103320"/>
            <a:ext cx="1620000" cy="989640"/>
          </a:xfrm>
          <a:prstGeom prst="rect">
            <a:avLst/>
          </a:prstGeom>
          <a:noFill/>
          <a:ln>
            <a:noFill/>
          </a:ln>
        </p:spPr>
      </p:pic>
      <p:pic>
        <p:nvPicPr>
          <p:cNvPr id="10" name="Google Shape;10;p1"/>
          <p:cNvPicPr preferRelativeResize="0"/>
          <p:nvPr/>
        </p:nvPicPr>
        <p:blipFill rotWithShape="1">
          <a:blip r:embed="rId4">
            <a:alphaModFix/>
          </a:blip>
          <a:srcRect b="0" l="0" r="0" t="0"/>
          <a:stretch/>
        </p:blipFill>
        <p:spPr>
          <a:xfrm>
            <a:off x="4323600" y="106560"/>
            <a:ext cx="1618920" cy="987480"/>
          </a:xfrm>
          <a:prstGeom prst="rect">
            <a:avLst/>
          </a:prstGeom>
          <a:noFill/>
          <a:ln>
            <a:noFill/>
          </a:ln>
        </p:spPr>
      </p:pic>
      <p:pic>
        <p:nvPicPr>
          <p:cNvPr id="11" name="Google Shape;11;p1"/>
          <p:cNvPicPr preferRelativeResize="0"/>
          <p:nvPr/>
        </p:nvPicPr>
        <p:blipFill rotWithShape="1">
          <a:blip r:embed="rId5">
            <a:alphaModFix/>
          </a:blip>
          <a:srcRect b="0" l="0" r="0" t="0"/>
          <a:stretch/>
        </p:blipFill>
        <p:spPr>
          <a:xfrm>
            <a:off x="5923800" y="117000"/>
            <a:ext cx="1618920" cy="988920"/>
          </a:xfrm>
          <a:prstGeom prst="rect">
            <a:avLst/>
          </a:prstGeom>
          <a:noFill/>
          <a:ln>
            <a:noFill/>
          </a:ln>
        </p:spPr>
      </p:pic>
      <p:pic>
        <p:nvPicPr>
          <p:cNvPr id="12" name="Google Shape;12;p1"/>
          <p:cNvPicPr preferRelativeResize="0"/>
          <p:nvPr/>
        </p:nvPicPr>
        <p:blipFill rotWithShape="1">
          <a:blip r:embed="rId6">
            <a:alphaModFix/>
          </a:blip>
          <a:srcRect b="0" l="0" r="0" t="0"/>
          <a:stretch/>
        </p:blipFill>
        <p:spPr>
          <a:xfrm>
            <a:off x="7524000" y="111960"/>
            <a:ext cx="1618920" cy="988920"/>
          </a:xfrm>
          <a:prstGeom prst="rect">
            <a:avLst/>
          </a:prstGeom>
          <a:noFill/>
          <a:ln>
            <a:noFill/>
          </a:ln>
        </p:spPr>
      </p:pic>
      <p:pic>
        <p:nvPicPr>
          <p:cNvPr id="13" name="Google Shape;13;p1"/>
          <p:cNvPicPr preferRelativeResize="0"/>
          <p:nvPr/>
        </p:nvPicPr>
        <p:blipFill rotWithShape="1">
          <a:blip r:embed="rId7">
            <a:alphaModFix/>
          </a:blip>
          <a:srcRect b="0" l="0" r="0" t="0"/>
          <a:stretch/>
        </p:blipFill>
        <p:spPr>
          <a:xfrm>
            <a:off x="1219320" y="102240"/>
            <a:ext cx="1618920" cy="988920"/>
          </a:xfrm>
          <a:prstGeom prst="rect">
            <a:avLst/>
          </a:prstGeom>
          <a:noFill/>
          <a:ln>
            <a:noFill/>
          </a:ln>
        </p:spPr>
      </p:pic>
      <p:pic>
        <p:nvPicPr>
          <p:cNvPr id="14" name="Google Shape;14;p1"/>
          <p:cNvPicPr preferRelativeResize="0"/>
          <p:nvPr/>
        </p:nvPicPr>
        <p:blipFill rotWithShape="1">
          <a:blip r:embed="rId8">
            <a:alphaModFix/>
          </a:blip>
          <a:srcRect b="0" l="0" r="0" t="0"/>
          <a:stretch/>
        </p:blipFill>
        <p:spPr>
          <a:xfrm>
            <a:off x="7530120" y="1600200"/>
            <a:ext cx="1599120" cy="5126040"/>
          </a:xfrm>
          <a:prstGeom prst="rect">
            <a:avLst/>
          </a:prstGeom>
          <a:noFill/>
          <a:ln>
            <a:noFill/>
          </a:ln>
        </p:spPr>
      </p:pic>
      <p:sp>
        <p:nvSpPr>
          <p:cNvPr id="15" name="Google Shape;15;p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1"/>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9"/>
    <p:sldLayoutId id="2147483649" r:id="rId10"/>
    <p:sldLayoutId id="2147483650" r:id="rId11"/>
    <p:sldLayoutId id="2147483651" r:id="rId12"/>
    <p:sldLayoutId id="2147483652" r:id="rId13"/>
    <p:sldLayoutId id="2147483653" r:id="rId14"/>
    <p:sldLayoutId id="2147483654" r:id="rId15"/>
    <p:sldLayoutId id="2147483655" r:id="rId16"/>
    <p:sldLayoutId id="2147483656" r:id="rId17"/>
    <p:sldLayoutId id="2147483657" r:id="rId18"/>
    <p:sldLayoutId id="2147483658" r:id="rId19"/>
    <p:sldLayoutId id="2147483659"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10.png"/><Relationship Id="rId6"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4"/>
          <p:cNvSpPr/>
          <p:nvPr/>
        </p:nvSpPr>
        <p:spPr>
          <a:xfrm>
            <a:off x="267480" y="1891800"/>
            <a:ext cx="8299800" cy="11314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3600" u="none" cap="none" strike="noStrike">
                <a:solidFill>
                  <a:srgbClr val="FF0000"/>
                </a:solidFill>
                <a:latin typeface="Trebuchet MS"/>
                <a:ea typeface="Trebuchet MS"/>
                <a:cs typeface="Trebuchet MS"/>
                <a:sym typeface="Trebuchet MS"/>
              </a:rPr>
              <a:t>Final Mini Project Demonstration</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lang="en-IN" sz="3600">
                <a:solidFill>
                  <a:srgbClr val="FF0000"/>
                </a:solidFill>
                <a:latin typeface="Trebuchet MS"/>
                <a:ea typeface="Trebuchet MS"/>
                <a:cs typeface="Trebuchet MS"/>
                <a:sym typeface="Trebuchet MS"/>
              </a:rPr>
              <a:t>UE17CS356E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8" name="Google Shape;68;p14"/>
          <p:cNvSpPr/>
          <p:nvPr/>
        </p:nvSpPr>
        <p:spPr>
          <a:xfrm>
            <a:off x="411480" y="3528000"/>
            <a:ext cx="8457120" cy="2104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000" u="none" cap="none" strike="noStrike">
                <a:solidFill>
                  <a:srgbClr val="0033CC"/>
                </a:solidFill>
                <a:latin typeface="Trebuchet MS"/>
                <a:ea typeface="Trebuchet MS"/>
                <a:cs typeface="Trebuchet MS"/>
                <a:sym typeface="Trebuchet MS"/>
              </a:rPr>
              <a:t>Project Title     :  </a:t>
            </a:r>
            <a:r>
              <a:rPr lang="en-IN" sz="2000">
                <a:solidFill>
                  <a:srgbClr val="0033CC"/>
                </a:solidFill>
                <a:latin typeface="Trebuchet MS"/>
                <a:ea typeface="Trebuchet MS"/>
                <a:cs typeface="Trebuchet MS"/>
                <a:sym typeface="Trebuchet MS"/>
              </a:rPr>
              <a:t>Multimodal navigation for autonomous Drones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2000" u="none" cap="none" strike="noStrike">
                <a:solidFill>
                  <a:srgbClr val="0033CC"/>
                </a:solidFill>
                <a:latin typeface="Trebuchet MS"/>
                <a:ea typeface="Trebuchet MS"/>
                <a:cs typeface="Trebuchet MS"/>
                <a:sym typeface="Trebuchet MS"/>
              </a:rPr>
              <a:t>Project ID         :  </a:t>
            </a:r>
            <a:r>
              <a:rPr lang="en-IN" sz="2000">
                <a:solidFill>
                  <a:srgbClr val="0033CC"/>
                </a:solidFill>
                <a:latin typeface="Trebuchet MS"/>
                <a:ea typeface="Trebuchet MS"/>
                <a:cs typeface="Trebuchet MS"/>
                <a:sym typeface="Trebuchet MS"/>
              </a:rPr>
              <a:t>MPW20KSS02</a:t>
            </a:r>
            <a:r>
              <a:rPr b="0" i="0" lang="en-IN" sz="2000" u="none" cap="none" strike="noStrike">
                <a:solidFill>
                  <a:srgbClr val="0033CC"/>
                </a:solidFill>
                <a:latin typeface="Trebuchet MS"/>
                <a:ea typeface="Trebuchet MS"/>
                <a:cs typeface="Trebuchet MS"/>
                <a:sym typeface="Trebuchet MS"/>
              </a:rPr>
              <a:t>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2000" u="none" cap="none" strike="noStrike">
                <a:solidFill>
                  <a:srgbClr val="0033CC"/>
                </a:solidFill>
                <a:latin typeface="Trebuchet MS"/>
                <a:ea typeface="Trebuchet MS"/>
                <a:cs typeface="Trebuchet MS"/>
                <a:sym typeface="Trebuchet MS"/>
              </a:rPr>
              <a:t>Project Guide</a:t>
            </a:r>
            <a:r>
              <a:rPr lang="en-IN" sz="2000">
                <a:solidFill>
                  <a:srgbClr val="0033CC"/>
                </a:solidFill>
                <a:latin typeface="Trebuchet MS"/>
                <a:ea typeface="Trebuchet MS"/>
                <a:cs typeface="Trebuchet MS"/>
                <a:sym typeface="Trebuchet MS"/>
              </a:rPr>
              <a:t>   </a:t>
            </a:r>
            <a:r>
              <a:rPr b="0" i="0" lang="en-IN" sz="2000" u="none" cap="none" strike="noStrike">
                <a:solidFill>
                  <a:srgbClr val="0033CC"/>
                </a:solidFill>
                <a:latin typeface="Trebuchet MS"/>
                <a:ea typeface="Trebuchet MS"/>
                <a:cs typeface="Trebuchet MS"/>
                <a:sym typeface="Trebuchet MS"/>
              </a:rPr>
              <a:t>: </a:t>
            </a:r>
            <a:r>
              <a:rPr lang="en-IN" sz="2000">
                <a:solidFill>
                  <a:srgbClr val="0033CC"/>
                </a:solidFill>
                <a:latin typeface="Trebuchet MS"/>
                <a:ea typeface="Trebuchet MS"/>
                <a:cs typeface="Trebuchet MS"/>
                <a:sym typeface="Trebuchet MS"/>
              </a:rPr>
              <a:t> Prof. K S Srinivas</a:t>
            </a:r>
            <a:r>
              <a:rPr b="0" i="0" lang="en-IN" sz="2000" u="none" cap="none" strike="noStrike">
                <a:solidFill>
                  <a:srgbClr val="0033CC"/>
                </a:solidFill>
                <a:latin typeface="Trebuchet MS"/>
                <a:ea typeface="Trebuchet MS"/>
                <a:cs typeface="Trebuchet MS"/>
                <a:sym typeface="Trebuchet MS"/>
              </a:rPr>
              <a:t>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2000" u="none" cap="none" strike="noStrike">
                <a:solidFill>
                  <a:srgbClr val="0033CC"/>
                </a:solidFill>
                <a:latin typeface="Trebuchet MS"/>
                <a:ea typeface="Trebuchet MS"/>
                <a:cs typeface="Trebuchet MS"/>
                <a:sym typeface="Trebuchet MS"/>
              </a:rPr>
              <a:t>Project Team </a:t>
            </a:r>
            <a:r>
              <a:rPr lang="en-IN" sz="2000">
                <a:solidFill>
                  <a:srgbClr val="0033CC"/>
                </a:solidFill>
                <a:latin typeface="Trebuchet MS"/>
                <a:ea typeface="Trebuchet MS"/>
                <a:cs typeface="Trebuchet MS"/>
                <a:sym typeface="Trebuchet MS"/>
              </a:rPr>
              <a:t>   </a:t>
            </a:r>
            <a:r>
              <a:rPr b="0" i="0" lang="en-IN" sz="2000" u="none" cap="none" strike="noStrike">
                <a:solidFill>
                  <a:srgbClr val="0033CC"/>
                </a:solidFill>
                <a:latin typeface="Trebuchet MS"/>
                <a:ea typeface="Trebuchet MS"/>
                <a:cs typeface="Trebuchet MS"/>
                <a:sym typeface="Trebuchet MS"/>
              </a:rPr>
              <a:t>:  </a:t>
            </a:r>
            <a:r>
              <a:rPr lang="en-IN" sz="2000">
                <a:solidFill>
                  <a:srgbClr val="0033CC"/>
                </a:solidFill>
                <a:latin typeface="Trebuchet MS"/>
                <a:ea typeface="Trebuchet MS"/>
                <a:cs typeface="Trebuchet MS"/>
                <a:sym typeface="Trebuchet MS"/>
              </a:rPr>
              <a:t>Pruthvish E  PES1201701629</a:t>
            </a:r>
            <a:endParaRPr sz="2000">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lang="en-IN" sz="2000">
                <a:solidFill>
                  <a:srgbClr val="0033CC"/>
                </a:solidFill>
                <a:latin typeface="Trebuchet MS"/>
                <a:ea typeface="Trebuchet MS"/>
                <a:cs typeface="Trebuchet MS"/>
                <a:sym typeface="Trebuchet MS"/>
              </a:rPr>
              <a:t>   			         Vishwas N S  PES1201701321</a:t>
            </a:r>
            <a:r>
              <a:rPr b="0" i="0" lang="en-IN" sz="2000" u="none" cap="none" strike="noStrike">
                <a:solidFill>
                  <a:srgbClr val="0033CC"/>
                </a:solidFill>
                <a:latin typeface="Trebuchet MS"/>
                <a:ea typeface="Trebuchet MS"/>
                <a:cs typeface="Trebuchet MS"/>
                <a:sym typeface="Trebuchet MS"/>
              </a:rPr>
              <a:t>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3"/>
          <p:cNvSpPr/>
          <p:nvPr/>
        </p:nvSpPr>
        <p:spPr>
          <a:xfrm>
            <a:off x="1523880" y="1581120"/>
            <a:ext cx="7619040" cy="35640"/>
          </a:xfrm>
          <a:prstGeom prst="rect">
            <a:avLst/>
          </a:prstGeom>
          <a:solidFill>
            <a:srgbClr val="33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a:off x="1371600" y="1143000"/>
            <a:ext cx="7771320" cy="4608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IN" sz="2400" u="none" cap="none" strike="noStrike">
                <a:solidFill>
                  <a:srgbClr val="FF0000"/>
                </a:solidFill>
                <a:latin typeface="Trebuchet MS"/>
                <a:ea typeface="Trebuchet MS"/>
                <a:cs typeface="Trebuchet MS"/>
                <a:sym typeface="Trebuchet MS"/>
              </a:rPr>
              <a:t>Project Progress So far</a:t>
            </a:r>
            <a:endParaRPr b="0" i="0" sz="1800" u="none" cap="none" strike="noStrike">
              <a:solidFill>
                <a:schemeClr val="dk1"/>
              </a:solidFill>
              <a:latin typeface="Arial"/>
              <a:ea typeface="Arial"/>
              <a:cs typeface="Arial"/>
              <a:sym typeface="Arial"/>
            </a:endParaRPr>
          </a:p>
        </p:txBody>
      </p:sp>
      <p:sp>
        <p:nvSpPr>
          <p:cNvPr id="172" name="Google Shape;172;p23"/>
          <p:cNvSpPr/>
          <p:nvPr/>
        </p:nvSpPr>
        <p:spPr>
          <a:xfrm>
            <a:off x="518400" y="1828800"/>
            <a:ext cx="6862680" cy="3266640"/>
          </a:xfrm>
          <a:prstGeom prst="rect">
            <a:avLst/>
          </a:prstGeom>
          <a:noFill/>
          <a:ln>
            <a:noFill/>
          </a:ln>
        </p:spPr>
        <p:txBody>
          <a:bodyPr anchorCtr="0" anchor="ctr" bIns="45000" lIns="90000" spcFirstLastPara="1" rIns="90000" wrap="square" tIns="45000">
            <a:noAutofit/>
          </a:bodyPr>
          <a:lstStyle/>
          <a:p>
            <a:pPr indent="0" lvl="0" marL="0" marR="0" rtl="0" algn="just">
              <a:lnSpc>
                <a:spcPct val="100000"/>
              </a:lnSpc>
              <a:spcBef>
                <a:spcPts val="0"/>
              </a:spcBef>
              <a:spcAft>
                <a:spcPts val="0"/>
              </a:spcAft>
              <a:buNone/>
            </a:pPr>
            <a:r>
              <a:rPr lang="en-IN" sz="1800">
                <a:latin typeface="Trebuchet MS"/>
                <a:ea typeface="Trebuchet MS"/>
                <a:cs typeface="Trebuchet MS"/>
                <a:sym typeface="Trebuchet MS"/>
              </a:rPr>
              <a:t>We have implemented the outdoor and indoor navigation of the drone, We have used an experimental </a:t>
            </a:r>
            <a:r>
              <a:rPr lang="en-IN" sz="1800">
                <a:latin typeface="Trebuchet MS"/>
                <a:ea typeface="Trebuchet MS"/>
                <a:cs typeface="Trebuchet MS"/>
                <a:sym typeface="Trebuchet MS"/>
              </a:rPr>
              <a:t>probabilistic</a:t>
            </a:r>
            <a:r>
              <a:rPr lang="en-IN" sz="1800">
                <a:latin typeface="Trebuchet MS"/>
                <a:ea typeface="Trebuchet MS"/>
                <a:cs typeface="Trebuchet MS"/>
                <a:sym typeface="Trebuchet MS"/>
              </a:rPr>
              <a:t> approach to find the delicacy point considering the pv tradeoff for the pv modes and </a:t>
            </a:r>
            <a:r>
              <a:rPr lang="en-IN" sz="1800">
                <a:latin typeface="Trebuchet MS"/>
                <a:ea typeface="Trebuchet MS"/>
                <a:cs typeface="Trebuchet MS"/>
                <a:sym typeface="Trebuchet MS"/>
              </a:rPr>
              <a:t>switch</a:t>
            </a:r>
            <a:r>
              <a:rPr lang="en-IN" sz="1800">
                <a:latin typeface="Trebuchet MS"/>
                <a:ea typeface="Trebuchet MS"/>
                <a:cs typeface="Trebuchet MS"/>
                <a:sym typeface="Trebuchet MS"/>
              </a:rPr>
              <a:t> optimality ratio for now.</a:t>
            </a:r>
            <a:endParaRPr sz="1800">
              <a:latin typeface="Trebuchet MS"/>
              <a:ea typeface="Trebuchet MS"/>
              <a:cs typeface="Trebuchet MS"/>
              <a:sym typeface="Trebuchet MS"/>
            </a:endParaRPr>
          </a:p>
          <a:p>
            <a:pPr indent="0" lvl="0" marL="0" marR="0" rtl="0" algn="just">
              <a:lnSpc>
                <a:spcPct val="100000"/>
              </a:lnSpc>
              <a:spcBef>
                <a:spcPts val="0"/>
              </a:spcBef>
              <a:spcAft>
                <a:spcPts val="0"/>
              </a:spcAft>
              <a:buNone/>
            </a:pPr>
            <a:r>
              <a:t/>
            </a:r>
            <a:endParaRPr sz="1800">
              <a:latin typeface="Trebuchet MS"/>
              <a:ea typeface="Trebuchet MS"/>
              <a:cs typeface="Trebuchet MS"/>
              <a:sym typeface="Trebuchet MS"/>
            </a:endParaRPr>
          </a:p>
          <a:p>
            <a:pPr indent="0" lvl="0" marL="0" marR="0" rtl="0" algn="just">
              <a:lnSpc>
                <a:spcPct val="100000"/>
              </a:lnSpc>
              <a:spcBef>
                <a:spcPts val="0"/>
              </a:spcBef>
              <a:spcAft>
                <a:spcPts val="0"/>
              </a:spcAft>
              <a:buNone/>
            </a:pPr>
            <a:r>
              <a:rPr lang="en-IN" sz="1800">
                <a:latin typeface="Trebuchet MS"/>
                <a:ea typeface="Trebuchet MS"/>
                <a:cs typeface="Trebuchet MS"/>
                <a:sym typeface="Trebuchet MS"/>
              </a:rPr>
              <a:t>We have completed 85% of the project.</a:t>
            </a:r>
            <a:endParaRPr sz="1800">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4"/>
          <p:cNvSpPr/>
          <p:nvPr/>
        </p:nvSpPr>
        <p:spPr>
          <a:xfrm>
            <a:off x="1523880" y="1581120"/>
            <a:ext cx="7619040" cy="35640"/>
          </a:xfrm>
          <a:prstGeom prst="rect">
            <a:avLst/>
          </a:prstGeom>
          <a:solidFill>
            <a:srgbClr val="33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4"/>
          <p:cNvSpPr/>
          <p:nvPr/>
        </p:nvSpPr>
        <p:spPr>
          <a:xfrm>
            <a:off x="1371600" y="1143000"/>
            <a:ext cx="7771320" cy="4608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IN" sz="2400" u="none" cap="none" strike="noStrike">
                <a:solidFill>
                  <a:srgbClr val="FF0000"/>
                </a:solidFill>
                <a:latin typeface="Trebuchet MS"/>
                <a:ea typeface="Trebuchet MS"/>
                <a:cs typeface="Trebuchet MS"/>
                <a:sym typeface="Trebuchet MS"/>
              </a:rPr>
              <a:t>Project Demo</a:t>
            </a:r>
            <a:endParaRPr b="0" i="0" sz="1800" u="none" cap="none" strike="noStrike">
              <a:solidFill>
                <a:schemeClr val="dk1"/>
              </a:solidFill>
              <a:latin typeface="Arial"/>
              <a:ea typeface="Arial"/>
              <a:cs typeface="Arial"/>
              <a:sym typeface="Arial"/>
            </a:endParaRPr>
          </a:p>
        </p:txBody>
      </p:sp>
      <p:sp>
        <p:nvSpPr>
          <p:cNvPr id="180" name="Google Shape;180;p24"/>
          <p:cNvSpPr/>
          <p:nvPr/>
        </p:nvSpPr>
        <p:spPr>
          <a:xfrm>
            <a:off x="518400" y="1828800"/>
            <a:ext cx="6862680" cy="4723200"/>
          </a:xfrm>
          <a:prstGeom prst="rect">
            <a:avLst/>
          </a:prstGeom>
          <a:noFill/>
          <a:ln>
            <a:noFill/>
          </a:ln>
        </p:spPr>
        <p:txBody>
          <a:bodyPr anchorCtr="0" anchor="ctr" bIns="45000" lIns="90000" spcFirstLastPara="1" rIns="90000" wrap="square" tIns="45000">
            <a:noAutofit/>
          </a:bodyPr>
          <a:lstStyle/>
          <a:p>
            <a:pPr indent="0" lvl="0" marL="0" marR="0" rtl="0" algn="just">
              <a:lnSpc>
                <a:spcPct val="100000"/>
              </a:lnSpc>
              <a:spcBef>
                <a:spcPts val="0"/>
              </a:spcBef>
              <a:spcAft>
                <a:spcPts val="0"/>
              </a:spcAft>
              <a:buNone/>
            </a:pPr>
            <a:r>
              <a:rPr b="0" i="0" lang="en-IN" sz="1800" u="none" cap="none" strike="noStrike">
                <a:solidFill>
                  <a:srgbClr val="0033CC"/>
                </a:solidFill>
                <a:latin typeface="Trebuchet MS"/>
                <a:ea typeface="Trebuchet MS"/>
                <a:cs typeface="Trebuchet MS"/>
                <a:sym typeface="Trebuchet MS"/>
              </a:rPr>
              <a:t>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id="181" name="Google Shape;181;p24"/>
          <p:cNvPicPr preferRelativeResize="0"/>
          <p:nvPr/>
        </p:nvPicPr>
        <p:blipFill>
          <a:blip r:embed="rId3">
            <a:alphaModFix/>
          </a:blip>
          <a:stretch>
            <a:fillRect/>
          </a:stretch>
        </p:blipFill>
        <p:spPr>
          <a:xfrm>
            <a:off x="226725" y="1946525"/>
            <a:ext cx="2933700" cy="1647825"/>
          </a:xfrm>
          <a:prstGeom prst="rect">
            <a:avLst/>
          </a:prstGeom>
          <a:noFill/>
          <a:ln>
            <a:noFill/>
          </a:ln>
        </p:spPr>
      </p:pic>
      <p:pic>
        <p:nvPicPr>
          <p:cNvPr id="182" name="Google Shape;182;p24"/>
          <p:cNvPicPr preferRelativeResize="0"/>
          <p:nvPr/>
        </p:nvPicPr>
        <p:blipFill>
          <a:blip r:embed="rId4">
            <a:alphaModFix/>
          </a:blip>
          <a:stretch>
            <a:fillRect/>
          </a:stretch>
        </p:blipFill>
        <p:spPr>
          <a:xfrm>
            <a:off x="4017325" y="1963863"/>
            <a:ext cx="3095625" cy="1743075"/>
          </a:xfrm>
          <a:prstGeom prst="rect">
            <a:avLst/>
          </a:prstGeom>
          <a:noFill/>
          <a:ln>
            <a:noFill/>
          </a:ln>
        </p:spPr>
      </p:pic>
      <p:pic>
        <p:nvPicPr>
          <p:cNvPr id="183" name="Google Shape;183;p24"/>
          <p:cNvPicPr preferRelativeResize="0"/>
          <p:nvPr/>
        </p:nvPicPr>
        <p:blipFill>
          <a:blip r:embed="rId5">
            <a:alphaModFix/>
          </a:blip>
          <a:stretch>
            <a:fillRect/>
          </a:stretch>
        </p:blipFill>
        <p:spPr>
          <a:xfrm>
            <a:off x="226725" y="3924125"/>
            <a:ext cx="3124200" cy="1866900"/>
          </a:xfrm>
          <a:prstGeom prst="rect">
            <a:avLst/>
          </a:prstGeom>
          <a:noFill/>
          <a:ln>
            <a:noFill/>
          </a:ln>
        </p:spPr>
      </p:pic>
      <p:pic>
        <p:nvPicPr>
          <p:cNvPr id="184" name="Google Shape;184;p24"/>
          <p:cNvPicPr preferRelativeResize="0"/>
          <p:nvPr/>
        </p:nvPicPr>
        <p:blipFill>
          <a:blip r:embed="rId6">
            <a:alphaModFix/>
          </a:blip>
          <a:stretch>
            <a:fillRect/>
          </a:stretch>
        </p:blipFill>
        <p:spPr>
          <a:xfrm>
            <a:off x="4070450" y="3924125"/>
            <a:ext cx="3095625" cy="1866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5"/>
          <p:cNvSpPr/>
          <p:nvPr/>
        </p:nvSpPr>
        <p:spPr>
          <a:xfrm>
            <a:off x="1523880" y="1581120"/>
            <a:ext cx="7619100" cy="35700"/>
          </a:xfrm>
          <a:prstGeom prst="rect">
            <a:avLst/>
          </a:prstGeom>
          <a:solidFill>
            <a:srgbClr val="33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p:nvPr/>
        </p:nvSpPr>
        <p:spPr>
          <a:xfrm>
            <a:off x="1371600" y="1143000"/>
            <a:ext cx="7771200" cy="4608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IN" sz="2400" u="none" cap="none" strike="noStrike">
                <a:solidFill>
                  <a:srgbClr val="FF0000"/>
                </a:solidFill>
                <a:latin typeface="Trebuchet MS"/>
                <a:ea typeface="Trebuchet MS"/>
                <a:cs typeface="Trebuchet MS"/>
                <a:sym typeface="Trebuchet MS"/>
              </a:rPr>
              <a:t>Project Demo</a:t>
            </a:r>
            <a:endParaRPr b="0" i="0" sz="1800" u="none" cap="none" strike="noStrike">
              <a:solidFill>
                <a:schemeClr val="dk1"/>
              </a:solidFill>
              <a:latin typeface="Arial"/>
              <a:ea typeface="Arial"/>
              <a:cs typeface="Arial"/>
              <a:sym typeface="Arial"/>
            </a:endParaRPr>
          </a:p>
        </p:txBody>
      </p:sp>
      <p:pic>
        <p:nvPicPr>
          <p:cNvPr id="192" name="Google Shape;192;p25"/>
          <p:cNvPicPr preferRelativeResize="0"/>
          <p:nvPr/>
        </p:nvPicPr>
        <p:blipFill>
          <a:blip r:embed="rId3">
            <a:alphaModFix/>
          </a:blip>
          <a:stretch>
            <a:fillRect/>
          </a:stretch>
        </p:blipFill>
        <p:spPr>
          <a:xfrm>
            <a:off x="329100" y="1741050"/>
            <a:ext cx="7696675" cy="4405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6"/>
          <p:cNvSpPr/>
          <p:nvPr/>
        </p:nvSpPr>
        <p:spPr>
          <a:xfrm>
            <a:off x="1523880" y="1581120"/>
            <a:ext cx="7619100" cy="35700"/>
          </a:xfrm>
          <a:prstGeom prst="rect">
            <a:avLst/>
          </a:prstGeom>
          <a:solidFill>
            <a:srgbClr val="33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6"/>
          <p:cNvSpPr/>
          <p:nvPr/>
        </p:nvSpPr>
        <p:spPr>
          <a:xfrm>
            <a:off x="1371600" y="1143000"/>
            <a:ext cx="7771200" cy="4608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IN" sz="2400" u="none" cap="none" strike="noStrike">
                <a:solidFill>
                  <a:srgbClr val="FF0000"/>
                </a:solidFill>
                <a:latin typeface="Trebuchet MS"/>
                <a:ea typeface="Trebuchet MS"/>
                <a:cs typeface="Trebuchet MS"/>
                <a:sym typeface="Trebuchet MS"/>
              </a:rPr>
              <a:t>Project Demo</a:t>
            </a:r>
            <a:endParaRPr b="0" i="0" sz="1800" u="none" cap="none" strike="noStrike">
              <a:solidFill>
                <a:schemeClr val="dk1"/>
              </a:solidFill>
              <a:latin typeface="Arial"/>
              <a:ea typeface="Arial"/>
              <a:cs typeface="Arial"/>
              <a:sym typeface="Arial"/>
            </a:endParaRPr>
          </a:p>
        </p:txBody>
      </p:sp>
      <p:sp>
        <p:nvSpPr>
          <p:cNvPr id="200" name="Google Shape;200;p26"/>
          <p:cNvSpPr txBox="1"/>
          <p:nvPr/>
        </p:nvSpPr>
        <p:spPr>
          <a:xfrm>
            <a:off x="626050" y="2261225"/>
            <a:ext cx="7771200" cy="37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0"/>
              </a:spcBef>
              <a:spcAft>
                <a:spcPts val="0"/>
              </a:spcAft>
              <a:buNone/>
            </a:pPr>
            <a:r>
              <a:rPr lang="en-IN" sz="1800"/>
              <a:t>Link To demo videos:-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IN" sz="1800"/>
              <a:t>https://drive.google.com/drive/folders/1_fcaNd86MDIWr3D04ZFKa7g7plzc0gGA?usp=sharing</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7"/>
          <p:cNvSpPr/>
          <p:nvPr/>
        </p:nvSpPr>
        <p:spPr>
          <a:xfrm>
            <a:off x="2847600" y="3352680"/>
            <a:ext cx="2922840" cy="7066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000" u="none" cap="none" strike="noStrike">
                <a:solidFill>
                  <a:srgbClr val="FF0000"/>
                </a:solidFill>
                <a:latin typeface="Trebuchet MS"/>
                <a:ea typeface="Trebuchet MS"/>
                <a:cs typeface="Trebuchet MS"/>
                <a:sym typeface="Trebuchet MS"/>
              </a:rPr>
              <a:t>Thank You</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p:nvPr/>
        </p:nvSpPr>
        <p:spPr>
          <a:xfrm>
            <a:off x="1523880" y="1581120"/>
            <a:ext cx="7619040" cy="35280"/>
          </a:xfrm>
          <a:prstGeom prst="rect">
            <a:avLst/>
          </a:prstGeom>
          <a:solidFill>
            <a:srgbClr val="33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2666880" y="1143000"/>
            <a:ext cx="6476040" cy="46044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IN" sz="2400" u="none" cap="none" strike="noStrike">
                <a:solidFill>
                  <a:srgbClr val="FF0000"/>
                </a:solidFill>
                <a:latin typeface="Trebuchet MS"/>
                <a:ea typeface="Trebuchet MS"/>
                <a:cs typeface="Trebuchet MS"/>
                <a:sym typeface="Trebuchet MS"/>
              </a:rPr>
              <a:t>Project Abstract and Scope </a:t>
            </a:r>
            <a:endParaRPr b="0" i="0" sz="1800" u="none" cap="none" strike="noStrike">
              <a:solidFill>
                <a:schemeClr val="dk1"/>
              </a:solidFill>
              <a:latin typeface="Arial"/>
              <a:ea typeface="Arial"/>
              <a:cs typeface="Arial"/>
              <a:sym typeface="Arial"/>
            </a:endParaRPr>
          </a:p>
        </p:txBody>
      </p:sp>
      <p:sp>
        <p:nvSpPr>
          <p:cNvPr id="75" name="Google Shape;75;p15"/>
          <p:cNvSpPr/>
          <p:nvPr/>
        </p:nvSpPr>
        <p:spPr>
          <a:xfrm>
            <a:off x="118400" y="2002665"/>
            <a:ext cx="7373400" cy="4723200"/>
          </a:xfrm>
          <a:prstGeom prst="rect">
            <a:avLst/>
          </a:prstGeom>
          <a:noFill/>
          <a:ln>
            <a:noFill/>
          </a:ln>
        </p:spPr>
        <p:txBody>
          <a:bodyPr anchorCtr="0" anchor="ctr" bIns="45000" lIns="90000" spcFirstLastPara="1" rIns="90000" wrap="square" tIns="45000">
            <a:noAutofit/>
          </a:bodyPr>
          <a:lstStyle/>
          <a:p>
            <a:pPr indent="0" lvl="0" marL="0" rtl="0" algn="just">
              <a:lnSpc>
                <a:spcPct val="115000"/>
              </a:lnSpc>
              <a:spcBef>
                <a:spcPts val="0"/>
              </a:spcBef>
              <a:spcAft>
                <a:spcPts val="0"/>
              </a:spcAft>
              <a:buClr>
                <a:schemeClr val="dk1"/>
              </a:buClr>
              <a:buSzPts val="1100"/>
              <a:buFont typeface="Arial"/>
              <a:buNone/>
            </a:pPr>
            <a:r>
              <a:rPr lang="en-IN" u="sng">
                <a:solidFill>
                  <a:srgbClr val="FF0000"/>
                </a:solidFill>
              </a:rPr>
              <a:t>Abstract:-</a:t>
            </a:r>
            <a:endParaRPr u="sng">
              <a:solidFill>
                <a:srgbClr val="FF0000"/>
              </a:solidFill>
            </a:endParaRPr>
          </a:p>
          <a:p>
            <a:pPr indent="0" lvl="0" marL="0" rtl="0" algn="just">
              <a:lnSpc>
                <a:spcPct val="115000"/>
              </a:lnSpc>
              <a:spcBef>
                <a:spcPts val="0"/>
              </a:spcBef>
              <a:spcAft>
                <a:spcPts val="0"/>
              </a:spcAft>
              <a:buClr>
                <a:schemeClr val="dk1"/>
              </a:buClr>
              <a:buSzPts val="1100"/>
              <a:buFont typeface="Arial"/>
              <a:buNone/>
            </a:pPr>
            <a:r>
              <a:rPr lang="en-IN">
                <a:solidFill>
                  <a:schemeClr val="dk1"/>
                </a:solidFill>
              </a:rPr>
              <a:t>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IN">
                <a:solidFill>
                  <a:schemeClr val="dk1"/>
                </a:solidFill>
              </a:rPr>
              <a:t> </a:t>
            </a:r>
            <a:r>
              <a:rPr lang="en-IN" sz="1200">
                <a:solidFill>
                  <a:schemeClr val="dk1"/>
                </a:solidFill>
              </a:rPr>
              <a:t>Drones have versatile use cases from doorstep delivery to finding witnesses in crime scenes. Making the complete working of the drones autonomous is the problem at hand , autonomously making optimal decisions by taking actions based on the state of the surroundings , while decisions differ from state to state and from one surrounding to another, we can broadly classify the surroundings has external and internal which covers most types of surroundings , and agents way of learning is different in this type of surroundings and the transition from one surrounding to another is rather a complex task to make it completely autonomous , in this paper we have implemented ways to autonomously traverse in this surroundings and make suitable transitions from one surrounding to another optimally using reinforcement learning and other deep learning routines.  </a:t>
            </a:r>
            <a:endParaRPr sz="12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u="sng">
              <a:solidFill>
                <a:srgbClr val="FF0000"/>
              </a:solidFill>
            </a:endParaRPr>
          </a:p>
          <a:p>
            <a:pPr indent="0" lvl="0" marL="0" rtl="0" algn="just">
              <a:lnSpc>
                <a:spcPct val="115000"/>
              </a:lnSpc>
              <a:spcBef>
                <a:spcPts val="0"/>
              </a:spcBef>
              <a:spcAft>
                <a:spcPts val="0"/>
              </a:spcAft>
              <a:buClr>
                <a:schemeClr val="dk1"/>
              </a:buClr>
              <a:buSzPts val="1100"/>
              <a:buFont typeface="Arial"/>
              <a:buNone/>
            </a:pPr>
            <a:r>
              <a:rPr lang="en-IN" u="sng">
                <a:solidFill>
                  <a:srgbClr val="FF0000"/>
                </a:solidFill>
              </a:rPr>
              <a:t>Scope:-</a:t>
            </a:r>
            <a:endParaRPr u="sng">
              <a:solidFill>
                <a:srgbClr val="FF0000"/>
              </a:solidFill>
            </a:endParaRPr>
          </a:p>
          <a:p>
            <a:pPr indent="0" lvl="0" marL="0" rtl="0" algn="just">
              <a:lnSpc>
                <a:spcPct val="115000"/>
              </a:lnSpc>
              <a:spcBef>
                <a:spcPts val="1000"/>
              </a:spcBef>
              <a:spcAft>
                <a:spcPts val="0"/>
              </a:spcAft>
              <a:buClr>
                <a:schemeClr val="dk1"/>
              </a:buClr>
              <a:buSzPts val="1100"/>
              <a:buFont typeface="Arial"/>
              <a:buNone/>
            </a:pPr>
            <a:r>
              <a:rPr lang="en-IN" sz="1200">
                <a:solidFill>
                  <a:schemeClr val="dk1"/>
                </a:solidFill>
              </a:rPr>
              <a:t>To implement separately the outdoor and indoor autonomous navigation of the drone in various simulated environments and to find the perfect transition point or the term we coin as the delicacy point where the drone switches from one transition mode to another.</a:t>
            </a:r>
            <a:endParaRPr sz="1200">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IN" sz="1200">
                <a:solidFill>
                  <a:schemeClr val="dk1"/>
                </a:solidFill>
              </a:rPr>
              <a:t>To attain better accuracy and to generate optimal paths for navigation and to explore the environment with minimum collisions or crashes.   </a:t>
            </a:r>
            <a:r>
              <a:rPr lang="en-IN">
                <a:solidFill>
                  <a:schemeClr val="dk1"/>
                </a:solidFill>
              </a:rPr>
              <a:t> </a:t>
            </a:r>
            <a:endParaRPr sz="1200">
              <a:solidFill>
                <a:schemeClr val="dk1"/>
              </a:solidFill>
            </a:endParaRPr>
          </a:p>
          <a:p>
            <a:pPr indent="0" lvl="0" marL="457200" rtl="0" algn="just">
              <a:spcBef>
                <a:spcPts val="0"/>
              </a:spcBef>
              <a:spcAft>
                <a:spcPts val="0"/>
              </a:spcAft>
              <a:buClr>
                <a:schemeClr val="dk1"/>
              </a:buClr>
              <a:buFont typeface="Arial"/>
              <a:buNone/>
            </a:pPr>
            <a:r>
              <a:t/>
            </a:r>
            <a:endParaRPr>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None/>
            </a:pPr>
            <a:r>
              <a:t/>
            </a:r>
            <a:endParaRPr sz="1800">
              <a:solidFill>
                <a:srgbClr val="0033CC"/>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p:nvPr/>
        </p:nvSpPr>
        <p:spPr>
          <a:xfrm>
            <a:off x="1523880" y="1581120"/>
            <a:ext cx="7619100" cy="35400"/>
          </a:xfrm>
          <a:prstGeom prst="rect">
            <a:avLst/>
          </a:prstGeom>
          <a:solidFill>
            <a:srgbClr val="33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p:nvPr/>
        </p:nvSpPr>
        <p:spPr>
          <a:xfrm>
            <a:off x="2666880" y="1143000"/>
            <a:ext cx="6476100" cy="4605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IN" sz="2400" u="none" cap="none" strike="noStrike">
                <a:solidFill>
                  <a:srgbClr val="FF0000"/>
                </a:solidFill>
                <a:latin typeface="Trebuchet MS"/>
                <a:ea typeface="Trebuchet MS"/>
                <a:cs typeface="Trebuchet MS"/>
                <a:sym typeface="Trebuchet MS"/>
              </a:rPr>
              <a:t>Design Approach</a:t>
            </a:r>
            <a:endParaRPr b="0" i="0" sz="1800" u="none" cap="none" strike="noStrike">
              <a:solidFill>
                <a:schemeClr val="dk1"/>
              </a:solidFill>
              <a:latin typeface="Arial"/>
              <a:ea typeface="Arial"/>
              <a:cs typeface="Arial"/>
              <a:sym typeface="Arial"/>
            </a:endParaRPr>
          </a:p>
        </p:txBody>
      </p:sp>
      <p:sp>
        <p:nvSpPr>
          <p:cNvPr id="82" name="Google Shape;82;p16"/>
          <p:cNvSpPr/>
          <p:nvPr/>
        </p:nvSpPr>
        <p:spPr>
          <a:xfrm>
            <a:off x="1126725" y="2325325"/>
            <a:ext cx="2024100" cy="26907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a:t>ROS</a:t>
            </a:r>
            <a:endParaRPr/>
          </a:p>
          <a:p>
            <a:pPr indent="0" lvl="0" marL="0" rtl="0" algn="l">
              <a:spcBef>
                <a:spcPts val="0"/>
              </a:spcBef>
              <a:spcAft>
                <a:spcPts val="0"/>
              </a:spcAft>
              <a:buNone/>
            </a:pPr>
            <a:r>
              <a:rPr lang="en-IN"/>
              <a:t>gazebo</a:t>
            </a:r>
            <a:endParaRPr/>
          </a:p>
          <a:p>
            <a:pPr indent="0" lvl="0" marL="0" rtl="0" algn="l">
              <a:spcBef>
                <a:spcPts val="0"/>
              </a:spcBef>
              <a:spcAft>
                <a:spcPts val="0"/>
              </a:spcAft>
              <a:buNone/>
            </a:pPr>
            <a:r>
              <a:rPr lang="en-IN"/>
              <a:t>RVIZ</a:t>
            </a:r>
            <a:endParaRPr/>
          </a:p>
          <a:p>
            <a:pPr indent="0" lvl="0" marL="0" rtl="0" algn="l">
              <a:spcBef>
                <a:spcPts val="0"/>
              </a:spcBef>
              <a:spcAft>
                <a:spcPts val="0"/>
              </a:spcAft>
              <a:buNone/>
            </a:pPr>
            <a:r>
              <a:rPr lang="en-IN"/>
              <a:t>octomap</a:t>
            </a:r>
            <a:endParaRPr/>
          </a:p>
          <a:p>
            <a:pPr indent="0" lvl="0" marL="0" rtl="0" algn="l">
              <a:spcBef>
                <a:spcPts val="0"/>
              </a:spcBef>
              <a:spcAft>
                <a:spcPts val="0"/>
              </a:spcAft>
              <a:buNone/>
            </a:pPr>
            <a:r>
              <a:rPr lang="en-IN"/>
              <a:t>Move_base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IN"/>
              <a:t>To map indoor environment and navigate through it.</a:t>
            </a:r>
            <a:endParaRPr/>
          </a:p>
          <a:p>
            <a:pPr indent="0" lvl="0" marL="0" rtl="0" algn="l">
              <a:spcBef>
                <a:spcPts val="0"/>
              </a:spcBef>
              <a:spcAft>
                <a:spcPts val="0"/>
              </a:spcAft>
              <a:buNone/>
            </a:pPr>
            <a:r>
              <a:t/>
            </a:r>
            <a:endParaRPr/>
          </a:p>
        </p:txBody>
      </p:sp>
      <p:sp>
        <p:nvSpPr>
          <p:cNvPr id="83" name="Google Shape;83;p16"/>
          <p:cNvSpPr txBox="1"/>
          <p:nvPr/>
        </p:nvSpPr>
        <p:spPr>
          <a:xfrm>
            <a:off x="1174350" y="1938350"/>
            <a:ext cx="16908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a:t>          Indoor</a:t>
            </a:r>
            <a:endParaRPr/>
          </a:p>
        </p:txBody>
      </p:sp>
      <p:sp>
        <p:nvSpPr>
          <p:cNvPr id="84" name="Google Shape;84;p16"/>
          <p:cNvSpPr/>
          <p:nvPr/>
        </p:nvSpPr>
        <p:spPr>
          <a:xfrm>
            <a:off x="5865425" y="2325325"/>
            <a:ext cx="2024100" cy="26907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a:t>Reinforcement learning</a:t>
            </a:r>
            <a:endParaRPr/>
          </a:p>
          <a:p>
            <a:pPr indent="457200" lvl="0" marL="0" rtl="0" algn="l">
              <a:spcBef>
                <a:spcPts val="0"/>
              </a:spcBef>
              <a:spcAft>
                <a:spcPts val="0"/>
              </a:spcAft>
              <a:buNone/>
            </a:pPr>
            <a:r>
              <a:rPr lang="en-IN"/>
              <a:t>    DQN    </a:t>
            </a:r>
            <a:endParaRPr/>
          </a:p>
          <a:p>
            <a:pPr indent="0" lvl="0" marL="0" rtl="0" algn="l">
              <a:spcBef>
                <a:spcPts val="0"/>
              </a:spcBef>
              <a:spcAft>
                <a:spcPts val="0"/>
              </a:spcAft>
              <a:buNone/>
            </a:pPr>
            <a:r>
              <a:rPr lang="en-IN"/>
              <a:t>Frames(camera and other sensors data)</a:t>
            </a:r>
            <a:endParaRPr/>
          </a:p>
          <a:p>
            <a:pPr indent="0" lvl="0" marL="0" rtl="0" algn="l">
              <a:spcBef>
                <a:spcPts val="0"/>
              </a:spcBef>
              <a:spcAft>
                <a:spcPts val="0"/>
              </a:spcAft>
              <a:buNone/>
            </a:pPr>
            <a:r>
              <a:rPr lang="en-IN"/>
              <a:t>Deep neural networks</a:t>
            </a:r>
            <a:endParaRPr/>
          </a:p>
          <a:p>
            <a:pPr indent="0" lvl="0" marL="0" rtl="0" algn="l">
              <a:spcBef>
                <a:spcPts val="0"/>
              </a:spcBef>
              <a:spcAft>
                <a:spcPts val="0"/>
              </a:spcAft>
              <a:buNone/>
            </a:pPr>
            <a:r>
              <a:t/>
            </a:r>
            <a:endParaRPr/>
          </a:p>
          <a:p>
            <a:pPr indent="0" lvl="0" marL="0" rtl="0" algn="l">
              <a:spcBef>
                <a:spcPts val="0"/>
              </a:spcBef>
              <a:spcAft>
                <a:spcPts val="0"/>
              </a:spcAft>
              <a:buNone/>
            </a:pPr>
            <a:r>
              <a:rPr lang="en-IN"/>
              <a:t>To plan and navigate in the External environment. </a:t>
            </a:r>
            <a:endParaRPr/>
          </a:p>
          <a:p>
            <a:pPr indent="0" lvl="0" marL="0" rtl="0" algn="l">
              <a:spcBef>
                <a:spcPts val="0"/>
              </a:spcBef>
              <a:spcAft>
                <a:spcPts val="0"/>
              </a:spcAft>
              <a:buNone/>
            </a:pPr>
            <a:r>
              <a:t/>
            </a:r>
            <a:endParaRPr/>
          </a:p>
        </p:txBody>
      </p:sp>
      <p:sp>
        <p:nvSpPr>
          <p:cNvPr id="85" name="Google Shape;85;p16"/>
          <p:cNvSpPr txBox="1"/>
          <p:nvPr/>
        </p:nvSpPr>
        <p:spPr>
          <a:xfrm>
            <a:off x="6115450" y="1980050"/>
            <a:ext cx="1488300" cy="2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a:t>     Outdoor</a:t>
            </a:r>
            <a:endParaRPr/>
          </a:p>
        </p:txBody>
      </p:sp>
      <p:cxnSp>
        <p:nvCxnSpPr>
          <p:cNvPr id="86" name="Google Shape;86;p16"/>
          <p:cNvCxnSpPr>
            <a:stCxn id="82" idx="3"/>
          </p:cNvCxnSpPr>
          <p:nvPr/>
        </p:nvCxnSpPr>
        <p:spPr>
          <a:xfrm>
            <a:off x="3150825" y="3670675"/>
            <a:ext cx="607200" cy="118800"/>
          </a:xfrm>
          <a:prstGeom prst="straightConnector1">
            <a:avLst/>
          </a:prstGeom>
          <a:noFill/>
          <a:ln cap="flat" cmpd="sng" w="9525">
            <a:solidFill>
              <a:srgbClr val="000000"/>
            </a:solidFill>
            <a:prstDash val="solid"/>
            <a:round/>
            <a:headEnd len="med" w="med" type="none"/>
            <a:tailEnd len="med" w="med" type="none"/>
          </a:ln>
        </p:spPr>
      </p:cxnSp>
      <p:cxnSp>
        <p:nvCxnSpPr>
          <p:cNvPr id="87" name="Google Shape;87;p16"/>
          <p:cNvCxnSpPr>
            <a:endCxn id="84" idx="1"/>
          </p:cNvCxnSpPr>
          <p:nvPr/>
        </p:nvCxnSpPr>
        <p:spPr>
          <a:xfrm flipH="1" rot="10800000">
            <a:off x="5246225" y="3670675"/>
            <a:ext cx="619200" cy="118800"/>
          </a:xfrm>
          <a:prstGeom prst="straightConnector1">
            <a:avLst/>
          </a:prstGeom>
          <a:noFill/>
          <a:ln cap="flat" cmpd="sng" w="9525">
            <a:solidFill>
              <a:srgbClr val="000000"/>
            </a:solidFill>
            <a:prstDash val="solid"/>
            <a:round/>
            <a:headEnd len="med" w="med" type="none"/>
            <a:tailEnd len="med" w="med" type="none"/>
          </a:ln>
        </p:spPr>
      </p:cxnSp>
      <p:sp>
        <p:nvSpPr>
          <p:cNvPr id="88" name="Google Shape;88;p16"/>
          <p:cNvSpPr txBox="1"/>
          <p:nvPr/>
        </p:nvSpPr>
        <p:spPr>
          <a:xfrm>
            <a:off x="3991025" y="2893650"/>
            <a:ext cx="1071600" cy="2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a:t>Mode shift</a:t>
            </a:r>
            <a:endParaRPr/>
          </a:p>
        </p:txBody>
      </p:sp>
      <p:sp>
        <p:nvSpPr>
          <p:cNvPr id="89" name="Google Shape;89;p16"/>
          <p:cNvSpPr/>
          <p:nvPr/>
        </p:nvSpPr>
        <p:spPr>
          <a:xfrm>
            <a:off x="3790975" y="3275300"/>
            <a:ext cx="1455600" cy="12285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IN"/>
              <a:t>Train Data</a:t>
            </a:r>
            <a:endParaRPr/>
          </a:p>
          <a:p>
            <a:pPr indent="0" lvl="0" marL="0" rtl="0" algn="l">
              <a:spcBef>
                <a:spcPts val="0"/>
              </a:spcBef>
              <a:spcAft>
                <a:spcPts val="0"/>
              </a:spcAft>
              <a:buNone/>
            </a:pPr>
            <a:r>
              <a:rPr lang="en-IN"/>
              <a:t>Localisation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IN"/>
              <a:t>To shift modes</a:t>
            </a:r>
            <a:endParaRPr/>
          </a:p>
          <a:p>
            <a:pPr indent="0" lvl="0" marL="0" rtl="0" algn="l">
              <a:spcBef>
                <a:spcPts val="0"/>
              </a:spcBef>
              <a:spcAft>
                <a:spcPts val="0"/>
              </a:spcAft>
              <a:buNone/>
            </a:pPr>
            <a:r>
              <a:t/>
            </a:r>
            <a:endParaRPr/>
          </a:p>
        </p:txBody>
      </p:sp>
      <p:sp>
        <p:nvSpPr>
          <p:cNvPr id="90" name="Google Shape;90;p16"/>
          <p:cNvSpPr txBox="1"/>
          <p:nvPr/>
        </p:nvSpPr>
        <p:spPr>
          <a:xfrm>
            <a:off x="382175" y="5276200"/>
            <a:ext cx="4680300" cy="12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p:nvPr/>
        </p:nvSpPr>
        <p:spPr>
          <a:xfrm>
            <a:off x="1523880" y="1581120"/>
            <a:ext cx="7619040" cy="35640"/>
          </a:xfrm>
          <a:prstGeom prst="rect">
            <a:avLst/>
          </a:prstGeom>
          <a:solidFill>
            <a:srgbClr val="33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a:off x="1184400" y="1143000"/>
            <a:ext cx="7958520" cy="4608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IN" sz="2400" u="none" cap="none" strike="noStrike">
                <a:solidFill>
                  <a:srgbClr val="FF0000"/>
                </a:solidFill>
                <a:latin typeface="Trebuchet MS"/>
                <a:ea typeface="Trebuchet MS"/>
                <a:cs typeface="Trebuchet MS"/>
                <a:sym typeface="Trebuchet MS"/>
              </a:rPr>
              <a:t>Design Constraints, Assumptions &amp; Dependencies</a:t>
            </a:r>
            <a:endParaRPr b="0" i="0" sz="1800" u="none" cap="none" strike="noStrike">
              <a:solidFill>
                <a:schemeClr val="dk1"/>
              </a:solidFill>
              <a:latin typeface="Arial"/>
              <a:ea typeface="Arial"/>
              <a:cs typeface="Arial"/>
              <a:sym typeface="Arial"/>
            </a:endParaRPr>
          </a:p>
        </p:txBody>
      </p:sp>
      <p:sp>
        <p:nvSpPr>
          <p:cNvPr id="97" name="Google Shape;97;p17"/>
          <p:cNvSpPr/>
          <p:nvPr/>
        </p:nvSpPr>
        <p:spPr>
          <a:xfrm>
            <a:off x="0" y="1617840"/>
            <a:ext cx="7373520" cy="4723200"/>
          </a:xfrm>
          <a:prstGeom prst="rect">
            <a:avLst/>
          </a:prstGeom>
          <a:noFill/>
          <a:ln>
            <a:noFill/>
          </a:ln>
        </p:spPr>
        <p:txBody>
          <a:bodyPr anchorCtr="0" anchor="ctr" bIns="45000" lIns="90000" spcFirstLastPara="1" rIns="90000" wrap="square" tIns="45000">
            <a:noAutofit/>
          </a:bodyPr>
          <a:lstStyle/>
          <a:p>
            <a:pPr indent="0" lvl="0" marL="0" rtl="0" algn="just">
              <a:lnSpc>
                <a:spcPct val="115000"/>
              </a:lnSpc>
              <a:spcBef>
                <a:spcPts val="0"/>
              </a:spcBef>
              <a:spcAft>
                <a:spcPts val="0"/>
              </a:spcAft>
              <a:buNone/>
            </a:pPr>
            <a:r>
              <a:rPr lang="en-IN" u="sng">
                <a:solidFill>
                  <a:srgbClr val="FF0000"/>
                </a:solidFill>
              </a:rPr>
              <a:t>Dependencies:-</a:t>
            </a:r>
            <a:endParaRPr u="sng">
              <a:solidFill>
                <a:srgbClr val="FF0000"/>
              </a:solidFill>
            </a:endParaRPr>
          </a:p>
          <a:p>
            <a:pPr indent="0" lvl="0" marL="0" rtl="0" algn="just">
              <a:lnSpc>
                <a:spcPct val="115000"/>
              </a:lnSpc>
              <a:spcBef>
                <a:spcPts val="1000"/>
              </a:spcBef>
              <a:spcAft>
                <a:spcPts val="0"/>
              </a:spcAft>
              <a:buNone/>
            </a:pPr>
            <a:r>
              <a:rPr lang="en-IN"/>
              <a:t>We will be using Robot Operating System (ROS) for communication and Gazebo for simulation. We plan to use the libraries octomap for mapping and move_base for navigation and for outdoor navigation we will be using cntk , keras and tensorflow and pytorch and DQN with mask RCNNs to train the model.</a:t>
            </a:r>
            <a:endParaRPr/>
          </a:p>
          <a:p>
            <a:pPr indent="0" lvl="0" marL="0" rtl="0" algn="just">
              <a:lnSpc>
                <a:spcPct val="115000"/>
              </a:lnSpc>
              <a:spcBef>
                <a:spcPts val="1000"/>
              </a:spcBef>
              <a:spcAft>
                <a:spcPts val="0"/>
              </a:spcAft>
              <a:buNone/>
            </a:pPr>
            <a:r>
              <a:rPr lang="en-IN" u="sng">
                <a:solidFill>
                  <a:srgbClr val="FF0000"/>
                </a:solidFill>
              </a:rPr>
              <a:t>Assumptions:-</a:t>
            </a:r>
            <a:endParaRPr u="sng">
              <a:solidFill>
                <a:srgbClr val="FF0000"/>
              </a:solidFill>
            </a:endParaRPr>
          </a:p>
          <a:p>
            <a:pPr indent="0" lvl="0" marL="0" rtl="0" algn="just">
              <a:lnSpc>
                <a:spcPct val="115000"/>
              </a:lnSpc>
              <a:spcBef>
                <a:spcPts val="1000"/>
              </a:spcBef>
              <a:spcAft>
                <a:spcPts val="0"/>
              </a:spcAft>
              <a:buNone/>
            </a:pPr>
            <a:r>
              <a:rPr lang="en-IN"/>
              <a:t>Simulation of our surroundings almost resembles with the real time environment. It is unlikely there is a new event which is not taken care in our training period.</a:t>
            </a:r>
            <a:endParaRPr/>
          </a:p>
          <a:p>
            <a:pPr indent="0" lvl="0" marL="0" rtl="0" algn="just">
              <a:lnSpc>
                <a:spcPct val="115000"/>
              </a:lnSpc>
              <a:spcBef>
                <a:spcPts val="1000"/>
              </a:spcBef>
              <a:spcAft>
                <a:spcPts val="0"/>
              </a:spcAft>
              <a:buNone/>
            </a:pPr>
            <a:r>
              <a:rPr lang="en-IN" u="sng">
                <a:solidFill>
                  <a:srgbClr val="FF0000"/>
                </a:solidFill>
              </a:rPr>
              <a:t>Problems:-</a:t>
            </a:r>
            <a:endParaRPr u="sng">
              <a:solidFill>
                <a:srgbClr val="FF0000"/>
              </a:solidFill>
            </a:endParaRPr>
          </a:p>
          <a:p>
            <a:pPr indent="0" lvl="0" marL="0" rtl="0" algn="just">
              <a:lnSpc>
                <a:spcPct val="115000"/>
              </a:lnSpc>
              <a:spcBef>
                <a:spcPts val="1000"/>
              </a:spcBef>
              <a:spcAft>
                <a:spcPts val="0"/>
              </a:spcAft>
              <a:buNone/>
            </a:pPr>
            <a:r>
              <a:rPr lang="en-IN"/>
              <a:t>Hardware for the Implementation of the robot costs a lot.</a:t>
            </a:r>
            <a:endParaRPr/>
          </a:p>
          <a:p>
            <a:pPr indent="0" lvl="0" marL="0" rtl="0" algn="just">
              <a:lnSpc>
                <a:spcPct val="115000"/>
              </a:lnSpc>
              <a:spcBef>
                <a:spcPts val="1000"/>
              </a:spcBef>
              <a:spcAft>
                <a:spcPts val="0"/>
              </a:spcAft>
              <a:buNone/>
            </a:pPr>
            <a:r>
              <a:rPr lang="en-IN"/>
              <a:t>So we will be running a simulation of the robot.</a:t>
            </a:r>
            <a:endParaRPr/>
          </a:p>
          <a:p>
            <a:pPr indent="0" lvl="0" marL="457200" rtl="0" algn="just">
              <a:spcBef>
                <a:spcPts val="1000"/>
              </a:spcBef>
              <a:spcAft>
                <a:spcPts val="0"/>
              </a:spcAft>
              <a:buNone/>
            </a:pPr>
            <a:r>
              <a:t/>
            </a:r>
            <a:endParaRPr>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None/>
            </a:pPr>
            <a:r>
              <a:t/>
            </a:r>
            <a:endParaRPr sz="1800">
              <a:solidFill>
                <a:srgbClr val="0033CC"/>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p:nvPr/>
        </p:nvSpPr>
        <p:spPr>
          <a:xfrm>
            <a:off x="1523880" y="1581120"/>
            <a:ext cx="7619040" cy="35640"/>
          </a:xfrm>
          <a:prstGeom prst="rect">
            <a:avLst/>
          </a:prstGeom>
          <a:solidFill>
            <a:srgbClr val="33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p:nvPr/>
        </p:nvSpPr>
        <p:spPr>
          <a:xfrm>
            <a:off x="1371600" y="1036850"/>
            <a:ext cx="7771200" cy="4608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IN" sz="2400" u="none" cap="none" strike="noStrike">
                <a:solidFill>
                  <a:srgbClr val="FF0000"/>
                </a:solidFill>
                <a:latin typeface="Trebuchet MS"/>
                <a:ea typeface="Trebuchet MS"/>
                <a:cs typeface="Trebuchet MS"/>
                <a:sym typeface="Trebuchet MS"/>
              </a:rPr>
              <a:t>Design Description/UI Design</a:t>
            </a:r>
            <a:endParaRPr b="0" i="0" sz="1800" u="none" cap="none" strike="noStrike">
              <a:solidFill>
                <a:schemeClr val="dk1"/>
              </a:solidFill>
              <a:latin typeface="Arial"/>
              <a:ea typeface="Arial"/>
              <a:cs typeface="Arial"/>
              <a:sym typeface="Arial"/>
            </a:endParaRPr>
          </a:p>
        </p:txBody>
      </p:sp>
      <p:sp>
        <p:nvSpPr>
          <p:cNvPr id="104" name="Google Shape;104;p18"/>
          <p:cNvSpPr/>
          <p:nvPr/>
        </p:nvSpPr>
        <p:spPr>
          <a:xfrm>
            <a:off x="1524305" y="1966315"/>
            <a:ext cx="7619700" cy="27000"/>
          </a:xfrm>
          <a:prstGeom prst="rect">
            <a:avLst/>
          </a:prstGeom>
          <a:solidFill>
            <a:srgbClr val="33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8"/>
          <p:cNvSpPr/>
          <p:nvPr/>
        </p:nvSpPr>
        <p:spPr>
          <a:xfrm>
            <a:off x="354475" y="2492261"/>
            <a:ext cx="6868200" cy="3568800"/>
          </a:xfrm>
          <a:prstGeom prst="rect">
            <a:avLst/>
          </a:prstGeom>
          <a:noFill/>
          <a:ln>
            <a:noFill/>
          </a:ln>
        </p:spPr>
        <p:txBody>
          <a:bodyPr anchorCtr="0" anchor="b"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6" name="Google Shape;106;p18"/>
          <p:cNvSpPr/>
          <p:nvPr/>
        </p:nvSpPr>
        <p:spPr>
          <a:xfrm>
            <a:off x="430900" y="2110497"/>
            <a:ext cx="6868200" cy="903600"/>
          </a:xfrm>
          <a:prstGeom prst="rect">
            <a:avLst/>
          </a:prstGeom>
          <a:solidFill>
            <a:srgbClr val="4A86E8"/>
          </a:solidFill>
          <a:ln cap="flat" cmpd="sng" w="9525">
            <a:solidFill>
              <a:srgbClr val="1F497D"/>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i="0" lang="en-IN" sz="1800" u="none" cap="none" strike="noStrike">
                <a:solidFill>
                  <a:srgbClr val="FF0000"/>
                </a:solidFill>
                <a:latin typeface="Arial"/>
                <a:ea typeface="Arial"/>
                <a:cs typeface="Arial"/>
                <a:sym typeface="Arial"/>
              </a:rPr>
              <a:t>User Interface</a:t>
            </a:r>
            <a:endParaRPr b="1" i="0" sz="1800" u="none" cap="none" strike="noStrike">
              <a:solidFill>
                <a:srgbClr val="FF0000"/>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800"/>
              <a:buFont typeface="Arial"/>
              <a:buNone/>
            </a:pPr>
            <a:r>
              <a:t/>
            </a:r>
            <a:endParaRPr b="1" sz="1800">
              <a:solidFill>
                <a:srgbClr val="FF0000"/>
              </a:solidFill>
            </a:endParaRPr>
          </a:p>
          <a:p>
            <a:pPr indent="0" lvl="0" marL="0" marR="0" rtl="0" algn="ctr">
              <a:lnSpc>
                <a:spcPct val="115000"/>
              </a:lnSpc>
              <a:spcBef>
                <a:spcPts val="0"/>
              </a:spcBef>
              <a:spcAft>
                <a:spcPts val="0"/>
              </a:spcAft>
              <a:buClr>
                <a:srgbClr val="000000"/>
              </a:buClr>
              <a:buSzPts val="1400"/>
              <a:buFont typeface="Arial"/>
              <a:buNone/>
            </a:pPr>
            <a:r>
              <a:rPr b="0" i="0" lang="en-IN" sz="1400" u="none" cap="none" strike="noStrike">
                <a:solidFill>
                  <a:srgbClr val="FFFFFF"/>
                </a:solidFill>
                <a:latin typeface="Arial"/>
                <a:ea typeface="Arial"/>
                <a:cs typeface="Arial"/>
                <a:sym typeface="Arial"/>
              </a:rPr>
              <a:t>Provide end point details</a:t>
            </a:r>
            <a:endParaRPr b="0" i="0" sz="1400" u="none" cap="none" strike="noStrike">
              <a:solidFill>
                <a:srgbClr val="FFFFFF"/>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400"/>
              <a:buFont typeface="Arial"/>
              <a:buNone/>
            </a:pPr>
            <a:r>
              <a:rPr b="0" i="0" lang="en-IN" sz="1400" u="none" cap="none" strike="noStrike">
                <a:solidFill>
                  <a:srgbClr val="FFFFFF"/>
                </a:solidFill>
                <a:latin typeface="Arial"/>
                <a:ea typeface="Arial"/>
                <a:cs typeface="Arial"/>
                <a:sym typeface="Arial"/>
              </a:rPr>
              <a:t>Track location of robot</a:t>
            </a:r>
            <a:endParaRPr b="0" i="0" sz="1400" u="none" cap="none" strike="noStrike">
              <a:solidFill>
                <a:srgbClr val="FFFFFF"/>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400"/>
              <a:buFont typeface="Arial"/>
              <a:buNone/>
            </a:pPr>
            <a:r>
              <a:rPr b="0" i="0" lang="en-IN" sz="1400" u="none" cap="none" strike="noStrike">
                <a:solidFill>
                  <a:srgbClr val="FFFFFF"/>
                </a:solidFill>
                <a:latin typeface="Arial"/>
                <a:ea typeface="Arial"/>
                <a:cs typeface="Arial"/>
                <a:sym typeface="Arial"/>
              </a:rPr>
              <a:t>Retrieve / Load map of a particular environment</a:t>
            </a:r>
            <a:endParaRPr b="0" i="0" sz="1400" u="none" cap="none" strike="noStrike">
              <a:solidFill>
                <a:srgbClr val="FFFFFF"/>
              </a:solidFill>
              <a:latin typeface="Arial"/>
              <a:ea typeface="Arial"/>
              <a:cs typeface="Arial"/>
              <a:sym typeface="Arial"/>
            </a:endParaRPr>
          </a:p>
        </p:txBody>
      </p:sp>
      <p:sp>
        <p:nvSpPr>
          <p:cNvPr id="107" name="Google Shape;107;p18"/>
          <p:cNvSpPr/>
          <p:nvPr/>
        </p:nvSpPr>
        <p:spPr>
          <a:xfrm>
            <a:off x="430900" y="3947681"/>
            <a:ext cx="6868200" cy="797100"/>
          </a:xfrm>
          <a:prstGeom prst="rect">
            <a:avLst/>
          </a:prstGeom>
          <a:solidFill>
            <a:srgbClr val="4A86E8"/>
          </a:solidFill>
          <a:ln cap="flat" cmpd="sng" w="9525">
            <a:solidFill>
              <a:srgbClr val="1F497D"/>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rgbClr val="FF0000"/>
                </a:solidFill>
                <a:latin typeface="Arial"/>
                <a:ea typeface="Arial"/>
                <a:cs typeface="Arial"/>
                <a:sym typeface="Arial"/>
              </a:rPr>
              <a:t>Planning</a:t>
            </a:r>
            <a:endParaRPr b="1" i="0" sz="1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1" sz="1800">
              <a:solidFill>
                <a:srgbClr val="FF0000"/>
              </a:solidFill>
            </a:endParaRPr>
          </a:p>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FFFFFF"/>
                </a:solidFill>
                <a:latin typeface="Arial"/>
                <a:ea typeface="Arial"/>
                <a:cs typeface="Arial"/>
                <a:sym typeface="Arial"/>
              </a:rPr>
              <a:t>Obstacle detection and avoidance</a:t>
            </a:r>
            <a:endParaRPr b="0" i="0" sz="14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FFFFFF"/>
                </a:solidFill>
                <a:latin typeface="Arial"/>
                <a:ea typeface="Arial"/>
                <a:cs typeface="Arial"/>
                <a:sym typeface="Arial"/>
              </a:rPr>
              <a:t>Creation of global and local plans</a:t>
            </a:r>
            <a:endParaRPr b="0" i="0" sz="14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FFFFFF"/>
                </a:solidFill>
                <a:latin typeface="Arial"/>
                <a:ea typeface="Arial"/>
                <a:cs typeface="Arial"/>
                <a:sym typeface="Arial"/>
              </a:rPr>
              <a:t>Switching between different navigation modes</a:t>
            </a:r>
            <a:endParaRPr b="0" i="0" sz="1400" u="none" cap="none" strike="noStrike">
              <a:solidFill>
                <a:srgbClr val="FFFFFF"/>
              </a:solidFill>
              <a:latin typeface="Arial"/>
              <a:ea typeface="Arial"/>
              <a:cs typeface="Arial"/>
              <a:sym typeface="Arial"/>
            </a:endParaRPr>
          </a:p>
        </p:txBody>
      </p:sp>
      <p:sp>
        <p:nvSpPr>
          <p:cNvPr id="108" name="Google Shape;108;p18"/>
          <p:cNvSpPr/>
          <p:nvPr/>
        </p:nvSpPr>
        <p:spPr>
          <a:xfrm>
            <a:off x="430900" y="5816381"/>
            <a:ext cx="6868200" cy="903600"/>
          </a:xfrm>
          <a:prstGeom prst="rect">
            <a:avLst/>
          </a:prstGeom>
          <a:solidFill>
            <a:srgbClr val="4A86E8"/>
          </a:solidFill>
          <a:ln cap="flat" cmpd="sng" w="9525">
            <a:solidFill>
              <a:srgbClr val="1F497D"/>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i="0" lang="en-IN" sz="1800" u="none" cap="none" strike="noStrike">
                <a:solidFill>
                  <a:srgbClr val="FF0000"/>
                </a:solidFill>
                <a:latin typeface="Arial"/>
                <a:ea typeface="Arial"/>
                <a:cs typeface="Arial"/>
                <a:sym typeface="Arial"/>
              </a:rPr>
              <a:t>Robot Control</a:t>
            </a:r>
            <a:endParaRPr b="1" i="0" sz="1800" u="none" cap="none" strike="noStrike">
              <a:solidFill>
                <a:srgbClr val="FF0000"/>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800"/>
              <a:buFont typeface="Arial"/>
              <a:buNone/>
            </a:pPr>
            <a:r>
              <a:t/>
            </a:r>
            <a:endParaRPr b="1" sz="1800">
              <a:solidFill>
                <a:srgbClr val="FF0000"/>
              </a:solidFill>
            </a:endParaRPr>
          </a:p>
          <a:p>
            <a:pPr indent="0" lvl="0" marL="0" marR="0" rtl="0" algn="ctr">
              <a:lnSpc>
                <a:spcPct val="115000"/>
              </a:lnSpc>
              <a:spcBef>
                <a:spcPts val="0"/>
              </a:spcBef>
              <a:spcAft>
                <a:spcPts val="0"/>
              </a:spcAft>
              <a:buClr>
                <a:srgbClr val="000000"/>
              </a:buClr>
              <a:buSzPts val="1400"/>
              <a:buFont typeface="Arial"/>
              <a:buNone/>
            </a:pPr>
            <a:r>
              <a:rPr b="0" i="0" lang="en-IN" sz="1400" u="none" cap="none" strike="noStrike">
                <a:solidFill>
                  <a:srgbClr val="FFFFFF"/>
                </a:solidFill>
                <a:latin typeface="Arial"/>
                <a:ea typeface="Arial"/>
                <a:cs typeface="Arial"/>
                <a:sym typeface="Arial"/>
              </a:rPr>
              <a:t>Actuation and Balance</a:t>
            </a:r>
            <a:endParaRPr b="0" i="0" sz="1400" u="none" cap="none" strike="noStrike">
              <a:solidFill>
                <a:srgbClr val="FFFFFF"/>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400"/>
              <a:buFont typeface="Arial"/>
              <a:buNone/>
            </a:pPr>
            <a:r>
              <a:rPr b="0" i="0" lang="en-IN" sz="1400" u="none" cap="none" strike="noStrike">
                <a:solidFill>
                  <a:srgbClr val="FFFFFF"/>
                </a:solidFill>
                <a:latin typeface="Arial"/>
                <a:ea typeface="Arial"/>
                <a:cs typeface="Arial"/>
                <a:sym typeface="Arial"/>
              </a:rPr>
              <a:t>Sensor interface and data acquisition</a:t>
            </a:r>
            <a:endParaRPr b="0" i="0" sz="1400" u="none" cap="none" strike="noStrike">
              <a:solidFill>
                <a:srgbClr val="FFFFFF"/>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400"/>
              <a:buFont typeface="Arial"/>
              <a:buNone/>
            </a:pPr>
            <a:r>
              <a:rPr b="0" i="0" lang="en-IN" sz="1400" u="none" cap="none" strike="noStrike">
                <a:solidFill>
                  <a:srgbClr val="FFFFFF"/>
                </a:solidFill>
                <a:latin typeface="Arial"/>
                <a:ea typeface="Arial"/>
                <a:cs typeface="Arial"/>
                <a:sym typeface="Arial"/>
              </a:rPr>
              <a:t>Image processing / Stereo Vision</a:t>
            </a:r>
            <a:endParaRPr b="0" i="0" sz="1400" u="none" cap="none" strike="noStrike">
              <a:solidFill>
                <a:srgbClr val="FFFFFF"/>
              </a:solidFill>
              <a:latin typeface="Arial"/>
              <a:ea typeface="Arial"/>
              <a:cs typeface="Arial"/>
              <a:sym typeface="Arial"/>
            </a:endParaRPr>
          </a:p>
        </p:txBody>
      </p:sp>
      <p:sp>
        <p:nvSpPr>
          <p:cNvPr id="109" name="Google Shape;109;p18"/>
          <p:cNvSpPr/>
          <p:nvPr/>
        </p:nvSpPr>
        <p:spPr>
          <a:xfrm>
            <a:off x="3641425" y="3081297"/>
            <a:ext cx="294300" cy="345900"/>
          </a:xfrm>
          <a:prstGeom prst="upDownArrow">
            <a:avLst>
              <a:gd fmla="val 50000" name="adj1"/>
              <a:gd fmla="val 50000" name="adj2"/>
            </a:avLst>
          </a:prstGeom>
          <a:solidFill>
            <a:srgbClr val="4A86E8"/>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8"/>
          <p:cNvSpPr/>
          <p:nvPr/>
        </p:nvSpPr>
        <p:spPr>
          <a:xfrm>
            <a:off x="3641425" y="4843800"/>
            <a:ext cx="294300" cy="345900"/>
          </a:xfrm>
          <a:prstGeom prst="upDownArrow">
            <a:avLst>
              <a:gd fmla="val 50000" name="adj1"/>
              <a:gd fmla="val 50000" name="adj2"/>
            </a:avLst>
          </a:prstGeom>
          <a:solidFill>
            <a:srgbClr val="4A86E8"/>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9"/>
          <p:cNvSpPr/>
          <p:nvPr/>
        </p:nvSpPr>
        <p:spPr>
          <a:xfrm>
            <a:off x="1523880" y="1581120"/>
            <a:ext cx="7619100" cy="35700"/>
          </a:xfrm>
          <a:prstGeom prst="rect">
            <a:avLst/>
          </a:prstGeom>
          <a:solidFill>
            <a:srgbClr val="33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p:nvPr/>
        </p:nvSpPr>
        <p:spPr>
          <a:xfrm>
            <a:off x="1371600" y="1143000"/>
            <a:ext cx="7771200" cy="4608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IN" sz="2400" u="none" cap="none" strike="noStrike">
                <a:solidFill>
                  <a:srgbClr val="FF0000"/>
                </a:solidFill>
                <a:latin typeface="Trebuchet MS"/>
                <a:ea typeface="Trebuchet MS"/>
                <a:cs typeface="Trebuchet MS"/>
                <a:sym typeface="Trebuchet MS"/>
              </a:rPr>
              <a:t>Design Description/UI Design</a:t>
            </a:r>
            <a:endParaRPr b="0" i="0" sz="1800" u="none" cap="none" strike="noStrike">
              <a:solidFill>
                <a:schemeClr val="dk1"/>
              </a:solidFill>
              <a:latin typeface="Arial"/>
              <a:ea typeface="Arial"/>
              <a:cs typeface="Arial"/>
              <a:sym typeface="Arial"/>
            </a:endParaRPr>
          </a:p>
        </p:txBody>
      </p:sp>
      <p:pic>
        <p:nvPicPr>
          <p:cNvPr id="117" name="Google Shape;117;p19"/>
          <p:cNvPicPr preferRelativeResize="0"/>
          <p:nvPr/>
        </p:nvPicPr>
        <p:blipFill>
          <a:blip r:embed="rId3">
            <a:alphaModFix/>
          </a:blip>
          <a:stretch>
            <a:fillRect/>
          </a:stretch>
        </p:blipFill>
        <p:spPr>
          <a:xfrm>
            <a:off x="785600" y="2278825"/>
            <a:ext cx="7420649" cy="4324400"/>
          </a:xfrm>
          <a:prstGeom prst="rect">
            <a:avLst/>
          </a:prstGeom>
          <a:noFill/>
          <a:ln>
            <a:noFill/>
          </a:ln>
        </p:spPr>
      </p:pic>
      <p:sp>
        <p:nvSpPr>
          <p:cNvPr id="118" name="Google Shape;118;p19"/>
          <p:cNvSpPr txBox="1"/>
          <p:nvPr/>
        </p:nvSpPr>
        <p:spPr>
          <a:xfrm>
            <a:off x="2797300" y="1740825"/>
            <a:ext cx="3121200" cy="4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a:t>        </a:t>
            </a:r>
            <a:r>
              <a:rPr b="1" lang="en-IN" sz="1600">
                <a:solidFill>
                  <a:srgbClr val="FF0000"/>
                </a:solidFill>
              </a:rPr>
              <a:t>  Outdoor Navigation</a:t>
            </a:r>
            <a:endParaRPr b="1" sz="160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0"/>
          <p:cNvSpPr/>
          <p:nvPr/>
        </p:nvSpPr>
        <p:spPr>
          <a:xfrm>
            <a:off x="1523880" y="1581120"/>
            <a:ext cx="7619100" cy="35700"/>
          </a:xfrm>
          <a:prstGeom prst="rect">
            <a:avLst/>
          </a:prstGeom>
          <a:solidFill>
            <a:srgbClr val="33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a:off x="1371600" y="1143000"/>
            <a:ext cx="7771200" cy="4608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IN" sz="2400" u="none" cap="none" strike="noStrike">
                <a:solidFill>
                  <a:srgbClr val="FF0000"/>
                </a:solidFill>
                <a:latin typeface="Trebuchet MS"/>
                <a:ea typeface="Trebuchet MS"/>
                <a:cs typeface="Trebuchet MS"/>
                <a:sym typeface="Trebuchet MS"/>
              </a:rPr>
              <a:t>Design Description/UI Design</a:t>
            </a:r>
            <a:endParaRPr b="0" i="0" sz="1800" u="none" cap="none" strike="noStrike">
              <a:solidFill>
                <a:schemeClr val="dk1"/>
              </a:solidFill>
              <a:latin typeface="Arial"/>
              <a:ea typeface="Arial"/>
              <a:cs typeface="Arial"/>
              <a:sym typeface="Arial"/>
            </a:endParaRPr>
          </a:p>
        </p:txBody>
      </p:sp>
      <p:pic>
        <p:nvPicPr>
          <p:cNvPr id="125" name="Google Shape;125;p20"/>
          <p:cNvPicPr preferRelativeResize="0"/>
          <p:nvPr/>
        </p:nvPicPr>
        <p:blipFill>
          <a:blip r:embed="rId3">
            <a:alphaModFix/>
          </a:blip>
          <a:stretch>
            <a:fillRect/>
          </a:stretch>
        </p:blipFill>
        <p:spPr>
          <a:xfrm>
            <a:off x="226575" y="2335550"/>
            <a:ext cx="8383074" cy="4193375"/>
          </a:xfrm>
          <a:prstGeom prst="rect">
            <a:avLst/>
          </a:prstGeom>
          <a:noFill/>
          <a:ln>
            <a:noFill/>
          </a:ln>
        </p:spPr>
      </p:pic>
      <p:sp>
        <p:nvSpPr>
          <p:cNvPr id="126" name="Google Shape;126;p20"/>
          <p:cNvSpPr txBox="1"/>
          <p:nvPr/>
        </p:nvSpPr>
        <p:spPr>
          <a:xfrm>
            <a:off x="2760150" y="1739263"/>
            <a:ext cx="3025500" cy="46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IN" sz="1600">
                <a:solidFill>
                  <a:srgbClr val="FF0000"/>
                </a:solidFill>
              </a:rPr>
              <a:t>       </a:t>
            </a:r>
            <a:r>
              <a:rPr b="1" lang="en-IN" sz="1600">
                <a:solidFill>
                  <a:srgbClr val="FF0000"/>
                </a:solidFill>
              </a:rPr>
              <a:t>Indoor Navigation</a:t>
            </a:r>
            <a:endParaRPr b="1" sz="160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1"/>
          <p:cNvSpPr/>
          <p:nvPr/>
        </p:nvSpPr>
        <p:spPr>
          <a:xfrm>
            <a:off x="1523880" y="1581120"/>
            <a:ext cx="7619100" cy="35700"/>
          </a:xfrm>
          <a:prstGeom prst="rect">
            <a:avLst/>
          </a:prstGeom>
          <a:solidFill>
            <a:srgbClr val="33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p:nvPr/>
        </p:nvSpPr>
        <p:spPr>
          <a:xfrm>
            <a:off x="1371600" y="1143000"/>
            <a:ext cx="7771200" cy="4608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IN" sz="2400" u="none" cap="none" strike="noStrike">
                <a:solidFill>
                  <a:srgbClr val="FF0000"/>
                </a:solidFill>
                <a:latin typeface="Trebuchet MS"/>
                <a:ea typeface="Trebuchet MS"/>
                <a:cs typeface="Trebuchet MS"/>
                <a:sym typeface="Trebuchet MS"/>
              </a:rPr>
              <a:t>Design Description/UI Design</a:t>
            </a:r>
            <a:endParaRPr b="0" i="0" sz="1800" u="none" cap="none" strike="noStrike">
              <a:solidFill>
                <a:schemeClr val="dk1"/>
              </a:solidFill>
              <a:latin typeface="Arial"/>
              <a:ea typeface="Arial"/>
              <a:cs typeface="Arial"/>
              <a:sym typeface="Arial"/>
            </a:endParaRPr>
          </a:p>
        </p:txBody>
      </p:sp>
      <p:sp>
        <p:nvSpPr>
          <p:cNvPr id="133" name="Google Shape;133;p21"/>
          <p:cNvSpPr txBox="1"/>
          <p:nvPr/>
        </p:nvSpPr>
        <p:spPr>
          <a:xfrm>
            <a:off x="2864375" y="1722838"/>
            <a:ext cx="3025500" cy="46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IN" sz="1600">
                <a:solidFill>
                  <a:srgbClr val="FF0000"/>
                </a:solidFill>
              </a:rPr>
              <a:t>Implementation of the actual Drone</a:t>
            </a:r>
            <a:endParaRPr b="1" sz="1600">
              <a:solidFill>
                <a:srgbClr val="FF0000"/>
              </a:solidFill>
            </a:endParaRPr>
          </a:p>
        </p:txBody>
      </p:sp>
      <p:sp>
        <p:nvSpPr>
          <p:cNvPr id="134" name="Google Shape;134;p21"/>
          <p:cNvSpPr/>
          <p:nvPr/>
        </p:nvSpPr>
        <p:spPr>
          <a:xfrm>
            <a:off x="1151850" y="2687394"/>
            <a:ext cx="1573800" cy="345900"/>
          </a:xfrm>
          <a:prstGeom prst="roundRect">
            <a:avLst>
              <a:gd fmla="val 16667" name="adj"/>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Stereo Camera</a:t>
            </a:r>
            <a:endParaRPr b="0" i="0" sz="1400" u="none" cap="none" strike="noStrike">
              <a:solidFill>
                <a:srgbClr val="000000"/>
              </a:solidFill>
              <a:latin typeface="Arial"/>
              <a:ea typeface="Arial"/>
              <a:cs typeface="Arial"/>
              <a:sym typeface="Arial"/>
            </a:endParaRPr>
          </a:p>
        </p:txBody>
      </p:sp>
      <p:sp>
        <p:nvSpPr>
          <p:cNvPr id="135" name="Google Shape;135;p21"/>
          <p:cNvSpPr/>
          <p:nvPr/>
        </p:nvSpPr>
        <p:spPr>
          <a:xfrm>
            <a:off x="5565525" y="2687394"/>
            <a:ext cx="1036200" cy="345900"/>
          </a:xfrm>
          <a:prstGeom prst="roundRect">
            <a:avLst>
              <a:gd fmla="val 16667" name="adj"/>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IMU</a:t>
            </a:r>
            <a:endParaRPr b="0" i="0" sz="1400" u="none" cap="none" strike="noStrike">
              <a:solidFill>
                <a:srgbClr val="000000"/>
              </a:solidFill>
              <a:latin typeface="Arial"/>
              <a:ea typeface="Arial"/>
              <a:cs typeface="Arial"/>
              <a:sym typeface="Arial"/>
            </a:endParaRPr>
          </a:p>
        </p:txBody>
      </p:sp>
      <p:sp>
        <p:nvSpPr>
          <p:cNvPr id="136" name="Google Shape;136;p21"/>
          <p:cNvSpPr/>
          <p:nvPr/>
        </p:nvSpPr>
        <p:spPr>
          <a:xfrm>
            <a:off x="928200" y="3587731"/>
            <a:ext cx="2021100" cy="1956300"/>
          </a:xfrm>
          <a:prstGeom prst="roundRect">
            <a:avLst>
              <a:gd fmla="val 16667" name="adj"/>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1"/>
          <p:cNvSpPr/>
          <p:nvPr/>
        </p:nvSpPr>
        <p:spPr>
          <a:xfrm>
            <a:off x="5073075" y="3701741"/>
            <a:ext cx="2021100" cy="1366800"/>
          </a:xfrm>
          <a:prstGeom prst="roundRect">
            <a:avLst>
              <a:gd fmla="val 16667" name="adj"/>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1"/>
          <p:cNvSpPr/>
          <p:nvPr/>
        </p:nvSpPr>
        <p:spPr>
          <a:xfrm>
            <a:off x="5454075" y="5614288"/>
            <a:ext cx="1259100" cy="708000"/>
          </a:xfrm>
          <a:prstGeom prst="roundRect">
            <a:avLst>
              <a:gd fmla="val 16667" name="adj"/>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Motors</a:t>
            </a:r>
            <a:endParaRPr b="0" i="0" sz="1400" u="none" cap="none" strike="noStrike">
              <a:solidFill>
                <a:srgbClr val="000000"/>
              </a:solidFill>
              <a:latin typeface="Arial"/>
              <a:ea typeface="Arial"/>
              <a:cs typeface="Arial"/>
              <a:sym typeface="Arial"/>
            </a:endParaRPr>
          </a:p>
        </p:txBody>
      </p:sp>
      <p:cxnSp>
        <p:nvCxnSpPr>
          <p:cNvPr id="139" name="Google Shape;139;p21"/>
          <p:cNvCxnSpPr>
            <a:stCxn id="135" idx="2"/>
            <a:endCxn id="137" idx="0"/>
          </p:cNvCxnSpPr>
          <p:nvPr/>
        </p:nvCxnSpPr>
        <p:spPr>
          <a:xfrm>
            <a:off x="6083625" y="3033294"/>
            <a:ext cx="0" cy="668400"/>
          </a:xfrm>
          <a:prstGeom prst="straightConnector1">
            <a:avLst/>
          </a:prstGeom>
          <a:noFill/>
          <a:ln cap="flat" cmpd="sng" w="9525">
            <a:solidFill>
              <a:srgbClr val="1F497D"/>
            </a:solidFill>
            <a:prstDash val="solid"/>
            <a:round/>
            <a:headEnd len="sm" w="sm" type="none"/>
            <a:tailEnd len="med" w="med" type="triangle"/>
          </a:ln>
        </p:spPr>
      </p:cxnSp>
      <p:sp>
        <p:nvSpPr>
          <p:cNvPr id="140" name="Google Shape;140;p21"/>
          <p:cNvSpPr txBox="1"/>
          <p:nvPr/>
        </p:nvSpPr>
        <p:spPr>
          <a:xfrm>
            <a:off x="5984225" y="3147181"/>
            <a:ext cx="1259100" cy="440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Orientation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Acceleration</a:t>
            </a:r>
            <a:endParaRPr b="0" i="0" sz="1400" u="none" cap="none" strike="noStrike">
              <a:solidFill>
                <a:srgbClr val="000000"/>
              </a:solidFill>
              <a:latin typeface="Arial"/>
              <a:ea typeface="Arial"/>
              <a:cs typeface="Arial"/>
              <a:sym typeface="Arial"/>
            </a:endParaRPr>
          </a:p>
        </p:txBody>
      </p:sp>
      <p:cxnSp>
        <p:nvCxnSpPr>
          <p:cNvPr id="141" name="Google Shape;141;p21"/>
          <p:cNvCxnSpPr>
            <a:stCxn id="137" idx="2"/>
            <a:endCxn id="138" idx="0"/>
          </p:cNvCxnSpPr>
          <p:nvPr/>
        </p:nvCxnSpPr>
        <p:spPr>
          <a:xfrm>
            <a:off x="6083625" y="5068541"/>
            <a:ext cx="0" cy="545700"/>
          </a:xfrm>
          <a:prstGeom prst="straightConnector1">
            <a:avLst/>
          </a:prstGeom>
          <a:noFill/>
          <a:ln cap="flat" cmpd="sng" w="9525">
            <a:solidFill>
              <a:srgbClr val="1F497D"/>
            </a:solidFill>
            <a:prstDash val="solid"/>
            <a:round/>
            <a:headEnd len="sm" w="sm" type="none"/>
            <a:tailEnd len="med" w="med" type="triangle"/>
          </a:ln>
        </p:spPr>
      </p:cxnSp>
      <p:sp>
        <p:nvSpPr>
          <p:cNvPr id="142" name="Google Shape;142;p21"/>
          <p:cNvSpPr txBox="1"/>
          <p:nvPr/>
        </p:nvSpPr>
        <p:spPr>
          <a:xfrm>
            <a:off x="6083625" y="5222094"/>
            <a:ext cx="717000" cy="238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Speed</a:t>
            </a:r>
            <a:endParaRPr b="0" i="0" sz="1400" u="none" cap="none" strike="noStrike">
              <a:solidFill>
                <a:srgbClr val="000000"/>
              </a:solidFill>
              <a:latin typeface="Arial"/>
              <a:ea typeface="Arial"/>
              <a:cs typeface="Arial"/>
              <a:sym typeface="Arial"/>
            </a:endParaRPr>
          </a:p>
        </p:txBody>
      </p:sp>
      <p:sp>
        <p:nvSpPr>
          <p:cNvPr id="143" name="Google Shape;143;p21"/>
          <p:cNvSpPr txBox="1"/>
          <p:nvPr/>
        </p:nvSpPr>
        <p:spPr>
          <a:xfrm>
            <a:off x="5565500" y="3779713"/>
            <a:ext cx="1036200" cy="238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Arduino</a:t>
            </a:r>
            <a:endParaRPr b="0" i="0" sz="1400" u="none" cap="none" strike="noStrike">
              <a:solidFill>
                <a:srgbClr val="000000"/>
              </a:solidFill>
              <a:latin typeface="Arial"/>
              <a:ea typeface="Arial"/>
              <a:cs typeface="Arial"/>
              <a:sym typeface="Arial"/>
            </a:endParaRPr>
          </a:p>
        </p:txBody>
      </p:sp>
      <p:sp>
        <p:nvSpPr>
          <p:cNvPr id="144" name="Google Shape;144;p21"/>
          <p:cNvSpPr/>
          <p:nvPr/>
        </p:nvSpPr>
        <p:spPr>
          <a:xfrm>
            <a:off x="5376000" y="4164856"/>
            <a:ext cx="1424700" cy="345900"/>
          </a:xfrm>
          <a:prstGeom prst="rect">
            <a:avLst/>
          </a:prstGeom>
          <a:solidFill>
            <a:srgbClr val="B7B7B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Sensor Reading</a:t>
            </a:r>
            <a:endParaRPr b="0" i="0" sz="1400" u="none" cap="none" strike="noStrike">
              <a:solidFill>
                <a:srgbClr val="000000"/>
              </a:solidFill>
              <a:latin typeface="Arial"/>
              <a:ea typeface="Arial"/>
              <a:cs typeface="Arial"/>
              <a:sym typeface="Arial"/>
            </a:endParaRPr>
          </a:p>
        </p:txBody>
      </p:sp>
      <p:sp>
        <p:nvSpPr>
          <p:cNvPr id="145" name="Google Shape;145;p21"/>
          <p:cNvSpPr/>
          <p:nvPr/>
        </p:nvSpPr>
        <p:spPr>
          <a:xfrm>
            <a:off x="5392550" y="4636963"/>
            <a:ext cx="1424700" cy="238500"/>
          </a:xfrm>
          <a:prstGeom prst="rect">
            <a:avLst/>
          </a:prstGeom>
          <a:solidFill>
            <a:srgbClr val="B7B7B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Control Loop</a:t>
            </a:r>
            <a:endParaRPr b="0" i="0" sz="1400" u="none" cap="none" strike="noStrike">
              <a:solidFill>
                <a:srgbClr val="000000"/>
              </a:solidFill>
              <a:latin typeface="Arial"/>
              <a:ea typeface="Arial"/>
              <a:cs typeface="Arial"/>
              <a:sym typeface="Arial"/>
            </a:endParaRPr>
          </a:p>
        </p:txBody>
      </p:sp>
      <p:sp>
        <p:nvSpPr>
          <p:cNvPr id="146" name="Google Shape;146;p21"/>
          <p:cNvSpPr txBox="1"/>
          <p:nvPr/>
        </p:nvSpPr>
        <p:spPr>
          <a:xfrm>
            <a:off x="1226400" y="3701694"/>
            <a:ext cx="1424700" cy="14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Raspberry PI</a:t>
            </a:r>
            <a:endParaRPr b="0" i="0" sz="1400" u="none" cap="none" strike="noStrike">
              <a:solidFill>
                <a:srgbClr val="000000"/>
              </a:solidFill>
              <a:latin typeface="Arial"/>
              <a:ea typeface="Arial"/>
              <a:cs typeface="Arial"/>
              <a:sym typeface="Arial"/>
            </a:endParaRPr>
          </a:p>
        </p:txBody>
      </p:sp>
      <p:cxnSp>
        <p:nvCxnSpPr>
          <p:cNvPr id="147" name="Google Shape;147;p21"/>
          <p:cNvCxnSpPr>
            <a:stCxn id="134" idx="2"/>
            <a:endCxn id="136" idx="0"/>
          </p:cNvCxnSpPr>
          <p:nvPr/>
        </p:nvCxnSpPr>
        <p:spPr>
          <a:xfrm>
            <a:off x="1938750" y="3033294"/>
            <a:ext cx="0" cy="554400"/>
          </a:xfrm>
          <a:prstGeom prst="straightConnector1">
            <a:avLst/>
          </a:prstGeom>
          <a:noFill/>
          <a:ln cap="flat" cmpd="sng" w="9525">
            <a:solidFill>
              <a:srgbClr val="1F497D"/>
            </a:solidFill>
            <a:prstDash val="solid"/>
            <a:round/>
            <a:headEnd len="sm" w="sm" type="none"/>
            <a:tailEnd len="med" w="med" type="triangle"/>
          </a:ln>
        </p:spPr>
      </p:cxnSp>
      <p:sp>
        <p:nvSpPr>
          <p:cNvPr id="148" name="Google Shape;148;p21"/>
          <p:cNvSpPr txBox="1"/>
          <p:nvPr/>
        </p:nvSpPr>
        <p:spPr>
          <a:xfrm>
            <a:off x="2046300" y="3235888"/>
            <a:ext cx="903000" cy="14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Depth Image</a:t>
            </a:r>
            <a:endParaRPr b="0" i="0" sz="1400" u="none" cap="none" strike="noStrike">
              <a:solidFill>
                <a:srgbClr val="000000"/>
              </a:solidFill>
              <a:latin typeface="Arial"/>
              <a:ea typeface="Arial"/>
              <a:cs typeface="Arial"/>
              <a:sym typeface="Arial"/>
            </a:endParaRPr>
          </a:p>
        </p:txBody>
      </p:sp>
      <p:sp>
        <p:nvSpPr>
          <p:cNvPr id="149" name="Google Shape;149;p21"/>
          <p:cNvSpPr/>
          <p:nvPr/>
        </p:nvSpPr>
        <p:spPr>
          <a:xfrm>
            <a:off x="3375750" y="3850869"/>
            <a:ext cx="1573800" cy="345900"/>
          </a:xfrm>
          <a:prstGeom prst="righ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1"/>
          <p:cNvSpPr/>
          <p:nvPr/>
        </p:nvSpPr>
        <p:spPr>
          <a:xfrm rot="10800000">
            <a:off x="3091875" y="4378438"/>
            <a:ext cx="1573800" cy="345900"/>
          </a:xfrm>
          <a:prstGeom prst="righ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1"/>
          <p:cNvSpPr txBox="1"/>
          <p:nvPr/>
        </p:nvSpPr>
        <p:spPr>
          <a:xfrm>
            <a:off x="3347588" y="4151806"/>
            <a:ext cx="1327200" cy="238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ROS</a:t>
            </a:r>
            <a:endParaRPr b="0" i="0" sz="1400" u="none" cap="none" strike="noStrike">
              <a:solidFill>
                <a:srgbClr val="000000"/>
              </a:solidFill>
              <a:latin typeface="Arial"/>
              <a:ea typeface="Arial"/>
              <a:cs typeface="Arial"/>
              <a:sym typeface="Arial"/>
            </a:endParaRPr>
          </a:p>
        </p:txBody>
      </p:sp>
      <p:sp>
        <p:nvSpPr>
          <p:cNvPr id="152" name="Google Shape;152;p21"/>
          <p:cNvSpPr txBox="1"/>
          <p:nvPr/>
        </p:nvSpPr>
        <p:spPr>
          <a:xfrm>
            <a:off x="3444700" y="3603369"/>
            <a:ext cx="1327200" cy="345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Velocity</a:t>
            </a:r>
            <a:endParaRPr b="0" i="0" sz="1400" u="none" cap="none" strike="noStrike">
              <a:solidFill>
                <a:srgbClr val="000000"/>
              </a:solidFill>
              <a:latin typeface="Arial"/>
              <a:ea typeface="Arial"/>
              <a:cs typeface="Arial"/>
              <a:sym typeface="Arial"/>
            </a:endParaRPr>
          </a:p>
        </p:txBody>
      </p:sp>
      <p:sp>
        <p:nvSpPr>
          <p:cNvPr id="153" name="Google Shape;153;p21"/>
          <p:cNvSpPr txBox="1"/>
          <p:nvPr/>
        </p:nvSpPr>
        <p:spPr>
          <a:xfrm>
            <a:off x="3471000" y="4736356"/>
            <a:ext cx="1095000" cy="238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Sensor Data</a:t>
            </a:r>
            <a:endParaRPr b="0" i="0" sz="1400" u="none" cap="none" strike="noStrike">
              <a:solidFill>
                <a:srgbClr val="000000"/>
              </a:solidFill>
              <a:latin typeface="Arial"/>
              <a:ea typeface="Arial"/>
              <a:cs typeface="Arial"/>
              <a:sym typeface="Arial"/>
            </a:endParaRPr>
          </a:p>
        </p:txBody>
      </p:sp>
      <p:sp>
        <p:nvSpPr>
          <p:cNvPr id="154" name="Google Shape;154;p21"/>
          <p:cNvSpPr txBox="1"/>
          <p:nvPr/>
        </p:nvSpPr>
        <p:spPr>
          <a:xfrm>
            <a:off x="1201550" y="3978500"/>
            <a:ext cx="1524000" cy="345900"/>
          </a:xfrm>
          <a:prstGeom prst="rect">
            <a:avLst/>
          </a:prstGeom>
          <a:solidFill>
            <a:srgbClr val="B7B7B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Position Estimation</a:t>
            </a:r>
            <a:endParaRPr b="0" i="0" sz="1400" u="none" cap="none" strike="noStrike">
              <a:solidFill>
                <a:srgbClr val="000000"/>
              </a:solidFill>
              <a:latin typeface="Arial"/>
              <a:ea typeface="Arial"/>
              <a:cs typeface="Arial"/>
              <a:sym typeface="Arial"/>
            </a:endParaRPr>
          </a:p>
        </p:txBody>
      </p:sp>
      <p:sp>
        <p:nvSpPr>
          <p:cNvPr id="155" name="Google Shape;155;p21"/>
          <p:cNvSpPr/>
          <p:nvPr/>
        </p:nvSpPr>
        <p:spPr>
          <a:xfrm>
            <a:off x="1201550" y="4463038"/>
            <a:ext cx="1573800" cy="345900"/>
          </a:xfrm>
          <a:prstGeom prst="rect">
            <a:avLst/>
          </a:prstGeom>
          <a:solidFill>
            <a:srgbClr val="B7B7B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Map Generation</a:t>
            </a:r>
            <a:endParaRPr b="0" i="0" sz="1400" u="none" cap="none" strike="noStrike">
              <a:solidFill>
                <a:srgbClr val="000000"/>
              </a:solidFill>
              <a:latin typeface="Arial"/>
              <a:ea typeface="Arial"/>
              <a:cs typeface="Arial"/>
              <a:sym typeface="Arial"/>
            </a:endParaRPr>
          </a:p>
        </p:txBody>
      </p:sp>
      <p:sp>
        <p:nvSpPr>
          <p:cNvPr id="156" name="Google Shape;156;p21"/>
          <p:cNvSpPr/>
          <p:nvPr/>
        </p:nvSpPr>
        <p:spPr>
          <a:xfrm>
            <a:off x="1201550" y="4910281"/>
            <a:ext cx="1573800" cy="238500"/>
          </a:xfrm>
          <a:prstGeom prst="rect">
            <a:avLst/>
          </a:prstGeom>
          <a:solidFill>
            <a:srgbClr val="B7B7B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Planner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2"/>
          <p:cNvSpPr/>
          <p:nvPr/>
        </p:nvSpPr>
        <p:spPr>
          <a:xfrm>
            <a:off x="1523880" y="1581120"/>
            <a:ext cx="7619040" cy="35640"/>
          </a:xfrm>
          <a:prstGeom prst="rect">
            <a:avLst/>
          </a:prstGeom>
          <a:solidFill>
            <a:srgbClr val="33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p:nvPr/>
        </p:nvSpPr>
        <p:spPr>
          <a:xfrm>
            <a:off x="1371600" y="1143000"/>
            <a:ext cx="7771320" cy="4608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IN" sz="2400" u="none" cap="none" strike="noStrike">
                <a:solidFill>
                  <a:srgbClr val="FF0000"/>
                </a:solidFill>
                <a:latin typeface="Trebuchet MS"/>
                <a:ea typeface="Trebuchet MS"/>
                <a:cs typeface="Trebuchet MS"/>
                <a:sym typeface="Trebuchet MS"/>
              </a:rPr>
              <a:t>Technologies Used</a:t>
            </a:r>
            <a:endParaRPr b="0" i="0" sz="1800" u="none" cap="none" strike="noStrike">
              <a:solidFill>
                <a:schemeClr val="dk1"/>
              </a:solidFill>
              <a:latin typeface="Arial"/>
              <a:ea typeface="Arial"/>
              <a:cs typeface="Arial"/>
              <a:sym typeface="Arial"/>
            </a:endParaRPr>
          </a:p>
        </p:txBody>
      </p:sp>
      <p:sp>
        <p:nvSpPr>
          <p:cNvPr id="164" name="Google Shape;164;p22"/>
          <p:cNvSpPr/>
          <p:nvPr/>
        </p:nvSpPr>
        <p:spPr>
          <a:xfrm>
            <a:off x="518400" y="1828800"/>
            <a:ext cx="6862680" cy="4723200"/>
          </a:xfrm>
          <a:prstGeom prst="rect">
            <a:avLst/>
          </a:prstGeom>
          <a:noFill/>
          <a:ln>
            <a:noFill/>
          </a:ln>
        </p:spPr>
        <p:txBody>
          <a:bodyPr anchorCtr="0" anchor="ctr" bIns="45000" lIns="90000" spcFirstLastPara="1" rIns="90000" wrap="square" tIns="45000">
            <a:noAutofit/>
          </a:bodyPr>
          <a:lstStyle/>
          <a:p>
            <a:pPr indent="-336550" lvl="0" marL="457200" rtl="0" algn="just">
              <a:lnSpc>
                <a:spcPct val="115000"/>
              </a:lnSpc>
              <a:spcBef>
                <a:spcPts val="0"/>
              </a:spcBef>
              <a:spcAft>
                <a:spcPts val="0"/>
              </a:spcAft>
              <a:buClr>
                <a:schemeClr val="dk1"/>
              </a:buClr>
              <a:buSzPts val="1700"/>
              <a:buChar char="●"/>
            </a:pPr>
            <a:r>
              <a:rPr lang="en-IN" sz="1700">
                <a:solidFill>
                  <a:schemeClr val="dk1"/>
                </a:solidFill>
              </a:rPr>
              <a:t>Robot Operating System - ROS : Interface to implement the bot</a:t>
            </a:r>
            <a:endParaRPr sz="1700">
              <a:solidFill>
                <a:schemeClr val="dk1"/>
              </a:solidFill>
            </a:endParaRPr>
          </a:p>
          <a:p>
            <a:pPr indent="-336550" lvl="0" marL="457200" rtl="0" algn="just">
              <a:lnSpc>
                <a:spcPct val="115000"/>
              </a:lnSpc>
              <a:spcBef>
                <a:spcPts val="0"/>
              </a:spcBef>
              <a:spcAft>
                <a:spcPts val="0"/>
              </a:spcAft>
              <a:buClr>
                <a:schemeClr val="dk1"/>
              </a:buClr>
              <a:buSzPts val="1700"/>
              <a:buChar char="●"/>
            </a:pPr>
            <a:r>
              <a:rPr lang="en-IN" sz="1700">
                <a:solidFill>
                  <a:schemeClr val="dk1"/>
                </a:solidFill>
              </a:rPr>
              <a:t>Gazebo simulator : To simulate indoor environment</a:t>
            </a:r>
            <a:endParaRPr sz="1700">
              <a:solidFill>
                <a:schemeClr val="dk1"/>
              </a:solidFill>
            </a:endParaRPr>
          </a:p>
          <a:p>
            <a:pPr indent="-336550" lvl="0" marL="457200" rtl="0" algn="just">
              <a:lnSpc>
                <a:spcPct val="115000"/>
              </a:lnSpc>
              <a:spcBef>
                <a:spcPts val="0"/>
              </a:spcBef>
              <a:spcAft>
                <a:spcPts val="0"/>
              </a:spcAft>
              <a:buClr>
                <a:schemeClr val="dk1"/>
              </a:buClr>
              <a:buSzPts val="1700"/>
              <a:buChar char="●"/>
            </a:pPr>
            <a:r>
              <a:rPr lang="en-IN" sz="1700">
                <a:solidFill>
                  <a:schemeClr val="dk1"/>
                </a:solidFill>
              </a:rPr>
              <a:t>RVIZ : 3D visualisation tool</a:t>
            </a:r>
            <a:endParaRPr sz="1700">
              <a:solidFill>
                <a:schemeClr val="dk1"/>
              </a:solidFill>
            </a:endParaRPr>
          </a:p>
          <a:p>
            <a:pPr indent="-336550" lvl="0" marL="457200" rtl="0" algn="just">
              <a:lnSpc>
                <a:spcPct val="115000"/>
              </a:lnSpc>
              <a:spcBef>
                <a:spcPts val="0"/>
              </a:spcBef>
              <a:spcAft>
                <a:spcPts val="0"/>
              </a:spcAft>
              <a:buClr>
                <a:schemeClr val="dk1"/>
              </a:buClr>
              <a:buSzPts val="1700"/>
              <a:buChar char="●"/>
            </a:pPr>
            <a:r>
              <a:rPr lang="en-IN" sz="1700">
                <a:solidFill>
                  <a:schemeClr val="dk1"/>
                </a:solidFill>
              </a:rPr>
              <a:t>Reinforcement Learning - DQN : to train the drone</a:t>
            </a:r>
            <a:endParaRPr sz="1700">
              <a:solidFill>
                <a:schemeClr val="dk1"/>
              </a:solidFill>
            </a:endParaRPr>
          </a:p>
          <a:p>
            <a:pPr indent="-336550" lvl="0" marL="457200" rtl="0" algn="just">
              <a:lnSpc>
                <a:spcPct val="115000"/>
              </a:lnSpc>
              <a:spcBef>
                <a:spcPts val="0"/>
              </a:spcBef>
              <a:spcAft>
                <a:spcPts val="0"/>
              </a:spcAft>
              <a:buClr>
                <a:schemeClr val="dk1"/>
              </a:buClr>
              <a:buSzPts val="1700"/>
              <a:buChar char="●"/>
            </a:pPr>
            <a:r>
              <a:rPr lang="en-IN" sz="1700">
                <a:solidFill>
                  <a:schemeClr val="dk1"/>
                </a:solidFill>
              </a:rPr>
              <a:t>CNTK : libraries to train</a:t>
            </a:r>
            <a:endParaRPr sz="1700">
              <a:solidFill>
                <a:schemeClr val="dk1"/>
              </a:solidFill>
            </a:endParaRPr>
          </a:p>
          <a:p>
            <a:pPr indent="-336550" lvl="0" marL="457200" rtl="0" algn="just">
              <a:lnSpc>
                <a:spcPct val="115000"/>
              </a:lnSpc>
              <a:spcBef>
                <a:spcPts val="0"/>
              </a:spcBef>
              <a:spcAft>
                <a:spcPts val="0"/>
              </a:spcAft>
              <a:buClr>
                <a:schemeClr val="dk1"/>
              </a:buClr>
              <a:buSzPts val="1700"/>
              <a:buChar char="●"/>
            </a:pPr>
            <a:r>
              <a:rPr lang="en-IN" sz="1700">
                <a:solidFill>
                  <a:schemeClr val="dk1"/>
                </a:solidFill>
              </a:rPr>
              <a:t>Keras : </a:t>
            </a:r>
            <a:r>
              <a:rPr lang="en-IN" sz="1700">
                <a:solidFill>
                  <a:schemeClr val="dk1"/>
                </a:solidFill>
              </a:rPr>
              <a:t>libraries to train</a:t>
            </a:r>
            <a:endParaRPr sz="1700">
              <a:solidFill>
                <a:schemeClr val="dk1"/>
              </a:solidFill>
            </a:endParaRPr>
          </a:p>
          <a:p>
            <a:pPr indent="-336550" lvl="0" marL="457200" rtl="0" algn="just">
              <a:lnSpc>
                <a:spcPct val="115000"/>
              </a:lnSpc>
              <a:spcBef>
                <a:spcPts val="0"/>
              </a:spcBef>
              <a:spcAft>
                <a:spcPts val="0"/>
              </a:spcAft>
              <a:buClr>
                <a:schemeClr val="dk1"/>
              </a:buClr>
              <a:buSzPts val="1700"/>
              <a:buChar char="●"/>
            </a:pPr>
            <a:r>
              <a:rPr lang="en-IN" sz="1700">
                <a:solidFill>
                  <a:schemeClr val="dk1"/>
                </a:solidFill>
              </a:rPr>
              <a:t>Tensorflow : </a:t>
            </a:r>
            <a:r>
              <a:rPr lang="en-IN" sz="1700">
                <a:solidFill>
                  <a:schemeClr val="dk1"/>
                </a:solidFill>
              </a:rPr>
              <a:t>libraries to train</a:t>
            </a:r>
            <a:endParaRPr sz="1700">
              <a:solidFill>
                <a:schemeClr val="dk1"/>
              </a:solidFill>
            </a:endParaRPr>
          </a:p>
          <a:p>
            <a:pPr indent="-336550" lvl="0" marL="457200" rtl="0" algn="just">
              <a:lnSpc>
                <a:spcPct val="115000"/>
              </a:lnSpc>
              <a:spcBef>
                <a:spcPts val="0"/>
              </a:spcBef>
              <a:spcAft>
                <a:spcPts val="0"/>
              </a:spcAft>
              <a:buClr>
                <a:schemeClr val="dk1"/>
              </a:buClr>
              <a:buSzPts val="1700"/>
              <a:buChar char="●"/>
            </a:pPr>
            <a:r>
              <a:rPr lang="en-IN" sz="1700">
                <a:solidFill>
                  <a:schemeClr val="dk1"/>
                </a:solidFill>
              </a:rPr>
              <a:t>pytorch : </a:t>
            </a:r>
            <a:r>
              <a:rPr lang="en-IN" sz="1700">
                <a:solidFill>
                  <a:schemeClr val="dk1"/>
                </a:solidFill>
              </a:rPr>
              <a:t>libraries to train</a:t>
            </a:r>
            <a:endParaRPr sz="1700">
              <a:solidFill>
                <a:schemeClr val="dk1"/>
              </a:solidFill>
            </a:endParaRPr>
          </a:p>
          <a:p>
            <a:pPr indent="-336550" lvl="0" marL="457200" rtl="0" algn="just">
              <a:lnSpc>
                <a:spcPct val="115000"/>
              </a:lnSpc>
              <a:spcBef>
                <a:spcPts val="0"/>
              </a:spcBef>
              <a:spcAft>
                <a:spcPts val="0"/>
              </a:spcAft>
              <a:buClr>
                <a:schemeClr val="dk1"/>
              </a:buClr>
              <a:buSzPts val="1700"/>
              <a:buChar char="●"/>
            </a:pPr>
            <a:r>
              <a:rPr lang="en-IN" sz="1700">
                <a:solidFill>
                  <a:schemeClr val="dk1"/>
                </a:solidFill>
              </a:rPr>
              <a:t>airsim : To Simulate the Outdoor </a:t>
            </a:r>
            <a:r>
              <a:rPr lang="en-IN" sz="1700">
                <a:solidFill>
                  <a:schemeClr val="dk1"/>
                </a:solidFill>
              </a:rPr>
              <a:t>environment</a:t>
            </a:r>
            <a:endParaRPr sz="1700">
              <a:solidFill>
                <a:schemeClr val="dk1"/>
              </a:solidFill>
            </a:endParaRPr>
          </a:p>
          <a:p>
            <a:pPr indent="-336550" lvl="0" marL="457200" rtl="0" algn="just">
              <a:lnSpc>
                <a:spcPct val="115000"/>
              </a:lnSpc>
              <a:spcBef>
                <a:spcPts val="0"/>
              </a:spcBef>
              <a:spcAft>
                <a:spcPts val="0"/>
              </a:spcAft>
              <a:buClr>
                <a:schemeClr val="dk1"/>
              </a:buClr>
              <a:buSzPts val="1700"/>
              <a:buChar char="●"/>
            </a:pPr>
            <a:r>
              <a:rPr lang="en-IN" sz="1700">
                <a:solidFill>
                  <a:schemeClr val="dk1"/>
                </a:solidFill>
              </a:rPr>
              <a:t>gmapping/octomap : To map the </a:t>
            </a:r>
            <a:r>
              <a:rPr lang="en-IN" sz="1700">
                <a:solidFill>
                  <a:schemeClr val="dk1"/>
                </a:solidFill>
              </a:rPr>
              <a:t>environment for future planning</a:t>
            </a:r>
            <a:endParaRPr sz="1700">
              <a:solidFill>
                <a:schemeClr val="dk1"/>
              </a:solidFill>
            </a:endParaRPr>
          </a:p>
          <a:p>
            <a:pPr indent="-336550" lvl="0" marL="457200" rtl="0" algn="just">
              <a:lnSpc>
                <a:spcPct val="115000"/>
              </a:lnSpc>
              <a:spcBef>
                <a:spcPts val="0"/>
              </a:spcBef>
              <a:spcAft>
                <a:spcPts val="0"/>
              </a:spcAft>
              <a:buClr>
                <a:schemeClr val="dk1"/>
              </a:buClr>
              <a:buSzPts val="1700"/>
              <a:buChar char="●"/>
            </a:pPr>
            <a:r>
              <a:rPr lang="en-IN" sz="1700">
                <a:solidFill>
                  <a:schemeClr val="dk1"/>
                </a:solidFill>
              </a:rPr>
              <a:t>move_base : To take action on the drone</a:t>
            </a:r>
            <a:endParaRPr sz="1700">
              <a:solidFill>
                <a:schemeClr val="dk1"/>
              </a:solidFill>
            </a:endParaRPr>
          </a:p>
          <a:p>
            <a:pPr indent="-336550" lvl="0" marL="457200" rtl="0" algn="just">
              <a:lnSpc>
                <a:spcPct val="115000"/>
              </a:lnSpc>
              <a:spcBef>
                <a:spcPts val="0"/>
              </a:spcBef>
              <a:spcAft>
                <a:spcPts val="0"/>
              </a:spcAft>
              <a:buClr>
                <a:schemeClr val="dk1"/>
              </a:buClr>
              <a:buSzPts val="1700"/>
              <a:buChar char="●"/>
            </a:pPr>
            <a:r>
              <a:rPr lang="en-IN" sz="1700">
                <a:solidFill>
                  <a:schemeClr val="dk1"/>
                </a:solidFill>
              </a:rPr>
              <a:t>Mask R-CNNs : For object detection and identification</a:t>
            </a:r>
            <a:endParaRPr sz="1700">
              <a:solidFill>
                <a:srgbClr val="0033CC"/>
              </a:solidFill>
              <a:latin typeface="Trebuchet MS"/>
              <a:ea typeface="Trebuchet MS"/>
              <a:cs typeface="Trebuchet MS"/>
              <a:sym typeface="Trebuchet MS"/>
            </a:endParaRPr>
          </a:p>
          <a:p>
            <a:pPr indent="0" lvl="0" marL="457200" marR="0" rtl="0" algn="just">
              <a:lnSpc>
                <a:spcPct val="100000"/>
              </a:lnSpc>
              <a:spcBef>
                <a:spcPts val="0"/>
              </a:spcBef>
              <a:spcAft>
                <a:spcPts val="0"/>
              </a:spcAft>
              <a:buNone/>
            </a:pPr>
            <a:r>
              <a:t/>
            </a:r>
            <a:endParaRPr sz="1700">
              <a:solidFill>
                <a:srgbClr val="0033CC"/>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