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178A13-92B3-4522-8F5B-08F4E0E9F868}" v="1" dt="2025-04-04T20:56:03.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Vemula" userId="3e531dfd1ff08e6f" providerId="LiveId" clId="{F0178A13-92B3-4522-8F5B-08F4E0E9F868}"/>
    <pc:docChg chg="custSel modSld">
      <pc:chgData name="Shivani Vemula" userId="3e531dfd1ff08e6f" providerId="LiveId" clId="{F0178A13-92B3-4522-8F5B-08F4E0E9F868}" dt="2025-04-04T21:01:49.098" v="236" actId="20577"/>
      <pc:docMkLst>
        <pc:docMk/>
      </pc:docMkLst>
      <pc:sldChg chg="modSp mod">
        <pc:chgData name="Shivani Vemula" userId="3e531dfd1ff08e6f" providerId="LiveId" clId="{F0178A13-92B3-4522-8F5B-08F4E0E9F868}" dt="2025-04-04T20:51:18.353" v="0" actId="1076"/>
        <pc:sldMkLst>
          <pc:docMk/>
          <pc:sldMk cId="712769185" sldId="256"/>
        </pc:sldMkLst>
        <pc:spChg chg="mod">
          <ac:chgData name="Shivani Vemula" userId="3e531dfd1ff08e6f" providerId="LiveId" clId="{F0178A13-92B3-4522-8F5B-08F4E0E9F868}" dt="2025-04-04T20:51:18.353" v="0" actId="1076"/>
          <ac:spMkLst>
            <pc:docMk/>
            <pc:sldMk cId="712769185" sldId="256"/>
            <ac:spMk id="15" creationId="{03F3B564-183B-AB12-4DC2-B415141BC801}"/>
          </ac:spMkLst>
        </pc:spChg>
      </pc:sldChg>
      <pc:sldChg chg="addSp modSp mod">
        <pc:chgData name="Shivani Vemula" userId="3e531dfd1ff08e6f" providerId="LiveId" clId="{F0178A13-92B3-4522-8F5B-08F4E0E9F868}" dt="2025-04-04T21:01:49.098" v="236" actId="20577"/>
        <pc:sldMkLst>
          <pc:docMk/>
          <pc:sldMk cId="3020564899" sldId="257"/>
        </pc:sldMkLst>
        <pc:spChg chg="add mod">
          <ac:chgData name="Shivani Vemula" userId="3e531dfd1ff08e6f" providerId="LiveId" clId="{F0178A13-92B3-4522-8F5B-08F4E0E9F868}" dt="2025-04-04T21:01:49.098" v="236" actId="20577"/>
          <ac:spMkLst>
            <pc:docMk/>
            <pc:sldMk cId="3020564899" sldId="257"/>
            <ac:spMk id="3" creationId="{B55FA52A-CCCD-62EF-1C3A-C1C8365BDB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4/5/2025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4/5/2025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4/5/2025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4/5/2025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4/5/2025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D2D118-E659-BC23-656B-DC95A31D1A67}"/>
              </a:ext>
            </a:extLst>
          </p:cNvPr>
          <p:cNvSpPr txBox="1"/>
          <p:nvPr/>
        </p:nvSpPr>
        <p:spPr>
          <a:xfrm>
            <a:off x="4522839" y="722934"/>
            <a:ext cx="6449961" cy="1138773"/>
          </a:xfrm>
          <a:prstGeom prst="rect">
            <a:avLst/>
          </a:prstGeom>
          <a:noFill/>
        </p:spPr>
        <p:txBody>
          <a:bodyPr wrap="square" rtlCol="0">
            <a:spAutoFit/>
          </a:bodyPr>
          <a:lstStyle/>
          <a:p>
            <a:pPr lvl="1"/>
            <a:r>
              <a:rPr lang="en-IN" sz="2400" b="1" dirty="0"/>
              <a:t>                          </a:t>
            </a:r>
            <a:r>
              <a:rPr lang="en-IN" sz="2400" b="1" dirty="0">
                <a:latin typeface="Arial" panose="020B0604020202020204" pitchFamily="34" charset="0"/>
                <a:cs typeface="Arial" panose="020B0604020202020204" pitchFamily="34" charset="0"/>
              </a:rPr>
              <a:t>CHAITANYA </a:t>
            </a:r>
          </a:p>
          <a:p>
            <a:pPr lvl="1"/>
            <a:r>
              <a:rPr lang="en-IN" sz="2400" b="1" dirty="0">
                <a:latin typeface="Arial" panose="020B0604020202020204" pitchFamily="34" charset="0"/>
                <a:cs typeface="Arial" panose="020B0604020202020204" pitchFamily="34" charset="0"/>
              </a:rPr>
              <a:t>     (DEEMED TO BE UNIVERSITY)</a:t>
            </a:r>
          </a:p>
          <a:p>
            <a:endParaRPr lang="en-IN"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A3A5324-6FC9-162C-7C40-77C0826C4FD1}"/>
              </a:ext>
            </a:extLst>
          </p:cNvPr>
          <p:cNvPicPr>
            <a:picLocks noChangeAspect="1"/>
          </p:cNvPicPr>
          <p:nvPr/>
        </p:nvPicPr>
        <p:blipFill>
          <a:blip r:embed="rId2"/>
          <a:stretch>
            <a:fillRect/>
          </a:stretch>
        </p:blipFill>
        <p:spPr>
          <a:xfrm>
            <a:off x="1821427" y="599768"/>
            <a:ext cx="1897626" cy="1897626"/>
          </a:xfrm>
          <a:prstGeom prst="rect">
            <a:avLst/>
          </a:prstGeom>
        </p:spPr>
      </p:pic>
      <p:sp>
        <p:nvSpPr>
          <p:cNvPr id="12" name="TextBox 11">
            <a:extLst>
              <a:ext uri="{FF2B5EF4-FFF2-40B4-BE49-F238E27FC236}">
                <a16:creationId xmlns:a16="http://schemas.microsoft.com/office/drawing/2014/main" id="{D22D27E2-DD4C-2C79-2184-B63D748987A0}"/>
              </a:ext>
            </a:extLst>
          </p:cNvPr>
          <p:cNvSpPr txBox="1"/>
          <p:nvPr/>
        </p:nvSpPr>
        <p:spPr>
          <a:xfrm>
            <a:off x="5874773" y="2033573"/>
            <a:ext cx="4316362" cy="400110"/>
          </a:xfrm>
          <a:prstGeom prst="rect">
            <a:avLst/>
          </a:prstGeom>
          <a:noFill/>
        </p:spPr>
        <p:txBody>
          <a:bodyPr wrap="square" rtlCol="0">
            <a:spAutoFit/>
          </a:bodyPr>
          <a:lstStyle/>
          <a:p>
            <a:r>
              <a:rPr lang="en-IN" sz="2000" b="1" dirty="0">
                <a:solidFill>
                  <a:srgbClr val="002060"/>
                </a:solidFill>
              </a:rPr>
              <a:t>Department of  computer Science</a:t>
            </a:r>
          </a:p>
        </p:txBody>
      </p:sp>
      <p:sp>
        <p:nvSpPr>
          <p:cNvPr id="13" name="TextBox 12">
            <a:extLst>
              <a:ext uri="{FF2B5EF4-FFF2-40B4-BE49-F238E27FC236}">
                <a16:creationId xmlns:a16="http://schemas.microsoft.com/office/drawing/2014/main" id="{C37B0F5A-E1E3-64AC-9B36-5D47AB694B33}"/>
              </a:ext>
            </a:extLst>
          </p:cNvPr>
          <p:cNvSpPr txBox="1"/>
          <p:nvPr/>
        </p:nvSpPr>
        <p:spPr>
          <a:xfrm>
            <a:off x="5368412" y="2875002"/>
            <a:ext cx="5142272" cy="369332"/>
          </a:xfrm>
          <a:prstGeom prst="rect">
            <a:avLst/>
          </a:prstGeom>
          <a:noFill/>
        </p:spPr>
        <p:txBody>
          <a:bodyPr wrap="square" rtlCol="0">
            <a:spAutoFit/>
          </a:bodyPr>
          <a:lstStyle/>
          <a:p>
            <a:r>
              <a:rPr lang="en-IN" b="1" dirty="0">
                <a:solidFill>
                  <a:srgbClr val="C00000"/>
                </a:solidFill>
              </a:rPr>
              <a:t>AI POWERED RESUME BUILDER AND ANALYZER</a:t>
            </a:r>
          </a:p>
        </p:txBody>
      </p:sp>
      <p:sp>
        <p:nvSpPr>
          <p:cNvPr id="15" name="TextBox 14">
            <a:extLst>
              <a:ext uri="{FF2B5EF4-FFF2-40B4-BE49-F238E27FC236}">
                <a16:creationId xmlns:a16="http://schemas.microsoft.com/office/drawing/2014/main" id="{03F3B564-183B-AB12-4DC2-B415141BC801}"/>
              </a:ext>
            </a:extLst>
          </p:cNvPr>
          <p:cNvSpPr txBox="1"/>
          <p:nvPr/>
        </p:nvSpPr>
        <p:spPr>
          <a:xfrm>
            <a:off x="1821427" y="4111391"/>
            <a:ext cx="3446205" cy="2246769"/>
          </a:xfrm>
          <a:prstGeom prst="rect">
            <a:avLst/>
          </a:prstGeom>
          <a:noFill/>
        </p:spPr>
        <p:txBody>
          <a:bodyPr wrap="square" rtlCol="0">
            <a:spAutoFit/>
          </a:bodyPr>
          <a:lstStyle/>
          <a:p>
            <a:r>
              <a:rPr lang="en-IN" b="1" dirty="0"/>
              <a:t>UNDER THE GUIDANCE OF</a:t>
            </a:r>
          </a:p>
          <a:p>
            <a:r>
              <a:rPr lang="en-IN" b="1" dirty="0"/>
              <a:t> </a:t>
            </a:r>
          </a:p>
          <a:p>
            <a:r>
              <a:rPr lang="en-IN" b="1" dirty="0"/>
              <a:t>                 </a:t>
            </a:r>
          </a:p>
          <a:p>
            <a:r>
              <a:rPr lang="en-IN" b="1" dirty="0"/>
              <a:t>                 E. VARNIKA</a:t>
            </a:r>
          </a:p>
          <a:p>
            <a:r>
              <a:rPr lang="en-IN" sz="1400" dirty="0"/>
              <a:t>                  Assistant professor</a:t>
            </a:r>
          </a:p>
          <a:p>
            <a:endParaRPr lang="en-IN" b="1" dirty="0"/>
          </a:p>
          <a:p>
            <a:endParaRPr lang="en-IN" b="1" dirty="0"/>
          </a:p>
          <a:p>
            <a:endParaRPr lang="en-IN" b="1" dirty="0"/>
          </a:p>
        </p:txBody>
      </p:sp>
      <p:sp>
        <p:nvSpPr>
          <p:cNvPr id="16" name="TextBox 15">
            <a:extLst>
              <a:ext uri="{FF2B5EF4-FFF2-40B4-BE49-F238E27FC236}">
                <a16:creationId xmlns:a16="http://schemas.microsoft.com/office/drawing/2014/main" id="{600D82C8-2B27-8ACD-E0BF-402E06D457C6}"/>
              </a:ext>
            </a:extLst>
          </p:cNvPr>
          <p:cNvSpPr txBox="1"/>
          <p:nvPr/>
        </p:nvSpPr>
        <p:spPr>
          <a:xfrm>
            <a:off x="6794090" y="4080387"/>
            <a:ext cx="3991897" cy="1754326"/>
          </a:xfrm>
          <a:prstGeom prst="rect">
            <a:avLst/>
          </a:prstGeom>
          <a:noFill/>
        </p:spPr>
        <p:txBody>
          <a:bodyPr wrap="square" rtlCol="0">
            <a:spAutoFit/>
          </a:bodyPr>
          <a:lstStyle/>
          <a:p>
            <a:r>
              <a:rPr lang="en-IN" dirty="0"/>
              <a:t>TEAM MEMBERS</a:t>
            </a:r>
          </a:p>
          <a:p>
            <a:endParaRPr lang="en-IN" dirty="0"/>
          </a:p>
          <a:p>
            <a:r>
              <a:rPr lang="en-IN" dirty="0"/>
              <a:t>T. ABHINAYA             (122107103)</a:t>
            </a:r>
          </a:p>
          <a:p>
            <a:r>
              <a:rPr lang="en-IN" dirty="0"/>
              <a:t>N. SUMANTH           (122107104)</a:t>
            </a:r>
          </a:p>
          <a:p>
            <a:r>
              <a:rPr lang="en-IN" dirty="0"/>
              <a:t>B. PRUTVIRAJ          (122107111)</a:t>
            </a:r>
          </a:p>
          <a:p>
            <a:r>
              <a:rPr lang="en-IN" dirty="0"/>
              <a:t>V. SHIVANI               (122107151)</a:t>
            </a:r>
          </a:p>
        </p:txBody>
      </p:sp>
    </p:spTree>
    <p:extLst>
      <p:ext uri="{BB962C8B-B14F-4D97-AF65-F5344CB8AC3E}">
        <p14:creationId xmlns:p14="http://schemas.microsoft.com/office/powerpoint/2010/main" val="71276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7537-E4C4-FED6-F05B-20ADBFE642C7}"/>
              </a:ext>
            </a:extLst>
          </p:cNvPr>
          <p:cNvSpPr>
            <a:spLocks noGrp="1"/>
          </p:cNvSpPr>
          <p:nvPr>
            <p:ph type="title"/>
          </p:nvPr>
        </p:nvSpPr>
        <p:spPr>
          <a:xfrm>
            <a:off x="1371600" y="284480"/>
            <a:ext cx="9601200" cy="706120"/>
          </a:xfrm>
        </p:spPr>
        <p:txBody>
          <a:bodyPr>
            <a:normAutofit/>
          </a:bodyPr>
          <a:lstStyle/>
          <a:p>
            <a:r>
              <a:rPr lang="en-IN" sz="1600" b="1" dirty="0"/>
              <a:t>Activity diagram :</a:t>
            </a:r>
          </a:p>
        </p:txBody>
      </p:sp>
      <p:pic>
        <p:nvPicPr>
          <p:cNvPr id="9" name="Content Placeholder 8">
            <a:extLst>
              <a:ext uri="{FF2B5EF4-FFF2-40B4-BE49-F238E27FC236}">
                <a16:creationId xmlns:a16="http://schemas.microsoft.com/office/drawing/2014/main" id="{A5D8FC4F-0FDA-56CB-0F29-32E3F2434C91}"/>
              </a:ext>
            </a:extLst>
          </p:cNvPr>
          <p:cNvPicPr>
            <a:picLocks noGrp="1" noChangeAspect="1"/>
          </p:cNvPicPr>
          <p:nvPr>
            <p:ph idx="1"/>
          </p:nvPr>
        </p:nvPicPr>
        <p:blipFill>
          <a:blip r:embed="rId2"/>
          <a:stretch>
            <a:fillRect/>
          </a:stretch>
        </p:blipFill>
        <p:spPr>
          <a:xfrm>
            <a:off x="3815080" y="934720"/>
            <a:ext cx="4714240" cy="4876800"/>
          </a:xfrm>
        </p:spPr>
      </p:pic>
    </p:spTree>
    <p:extLst>
      <p:ext uri="{BB962C8B-B14F-4D97-AF65-F5344CB8AC3E}">
        <p14:creationId xmlns:p14="http://schemas.microsoft.com/office/powerpoint/2010/main" val="352597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A04D-CC0D-0D45-C273-300A6B0ACFE9}"/>
              </a:ext>
            </a:extLst>
          </p:cNvPr>
          <p:cNvSpPr>
            <a:spLocks noGrp="1"/>
          </p:cNvSpPr>
          <p:nvPr>
            <p:ph type="title"/>
          </p:nvPr>
        </p:nvSpPr>
        <p:spPr>
          <a:xfrm>
            <a:off x="1371600" y="477520"/>
            <a:ext cx="9601200" cy="863600"/>
          </a:xfrm>
        </p:spPr>
        <p:txBody>
          <a:bodyPr>
            <a:normAutofit/>
          </a:bodyPr>
          <a:lstStyle/>
          <a:p>
            <a:r>
              <a:rPr lang="en-IN" sz="2400" b="1" u="sng" dirty="0"/>
              <a:t>TECHNOLOGIES USED IN FRONTEND </a:t>
            </a:r>
          </a:p>
        </p:txBody>
      </p:sp>
      <p:sp>
        <p:nvSpPr>
          <p:cNvPr id="3" name="Content Placeholder 2">
            <a:extLst>
              <a:ext uri="{FF2B5EF4-FFF2-40B4-BE49-F238E27FC236}">
                <a16:creationId xmlns:a16="http://schemas.microsoft.com/office/drawing/2014/main" id="{7CB1D59A-DAC5-CD45-1908-CE5D1366DCB4}"/>
              </a:ext>
            </a:extLst>
          </p:cNvPr>
          <p:cNvSpPr>
            <a:spLocks noGrp="1"/>
          </p:cNvSpPr>
          <p:nvPr>
            <p:ph idx="1"/>
          </p:nvPr>
        </p:nvSpPr>
        <p:spPr>
          <a:xfrm>
            <a:off x="1371600" y="1808480"/>
            <a:ext cx="9601200" cy="4058920"/>
          </a:xfrm>
        </p:spPr>
        <p:txBody>
          <a:bodyPr/>
          <a:lstStyle/>
          <a:p>
            <a:pPr marL="0" indent="0">
              <a:buNone/>
            </a:pPr>
            <a:r>
              <a:rPr lang="en-US" sz="1600" b="1" dirty="0"/>
              <a:t>HTML: </a:t>
            </a:r>
          </a:p>
          <a:p>
            <a:pPr marL="0" indent="0">
              <a:buNone/>
            </a:pPr>
            <a:r>
              <a:rPr lang="en-US" sz="1400" dirty="0"/>
              <a:t>• HTML (</a:t>
            </a:r>
            <a:r>
              <a:rPr lang="en-US" sz="1400" dirty="0" err="1"/>
              <a:t>HyperText</a:t>
            </a:r>
            <a:r>
              <a:rPr lang="en-US" sz="1400" dirty="0"/>
              <a:t> Markup Language) is the standard language used to create and structure content on the web.</a:t>
            </a:r>
          </a:p>
          <a:p>
            <a:pPr marL="0" indent="0">
              <a:buNone/>
            </a:pPr>
            <a:r>
              <a:rPr lang="en-US" sz="1400" dirty="0"/>
              <a:t> • It consists of a series of elements (tags) that define the structure and layout of web pages, such as headings, paragraphs, images, links, and forms. </a:t>
            </a:r>
          </a:p>
          <a:p>
            <a:pPr marL="0" indent="0">
              <a:buNone/>
            </a:pPr>
            <a:r>
              <a:rPr lang="en-US" sz="1400" dirty="0"/>
              <a:t>• HTML provides the basic building blocks for web content, while CSS is used to style the content and JavaScript adds interactivity.</a:t>
            </a:r>
          </a:p>
        </p:txBody>
      </p:sp>
    </p:spTree>
    <p:extLst>
      <p:ext uri="{BB962C8B-B14F-4D97-AF65-F5344CB8AC3E}">
        <p14:creationId xmlns:p14="http://schemas.microsoft.com/office/powerpoint/2010/main" val="393048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E00E-D138-BC37-3627-EEB325952BB0}"/>
              </a:ext>
            </a:extLst>
          </p:cNvPr>
          <p:cNvSpPr>
            <a:spLocks noGrp="1"/>
          </p:cNvSpPr>
          <p:nvPr>
            <p:ph type="title"/>
          </p:nvPr>
        </p:nvSpPr>
        <p:spPr>
          <a:xfrm>
            <a:off x="1371600" y="685800"/>
            <a:ext cx="9601200" cy="645160"/>
          </a:xfrm>
        </p:spPr>
        <p:txBody>
          <a:bodyPr>
            <a:normAutofit/>
          </a:bodyPr>
          <a:lstStyle/>
          <a:p>
            <a:r>
              <a:rPr lang="en-IN" sz="1600" b="1" dirty="0"/>
              <a:t>CSS:</a:t>
            </a:r>
          </a:p>
        </p:txBody>
      </p:sp>
      <p:sp>
        <p:nvSpPr>
          <p:cNvPr id="3" name="Content Placeholder 2">
            <a:extLst>
              <a:ext uri="{FF2B5EF4-FFF2-40B4-BE49-F238E27FC236}">
                <a16:creationId xmlns:a16="http://schemas.microsoft.com/office/drawing/2014/main" id="{05A874B3-E1AD-7F8A-A314-D0E2DB43DD95}"/>
              </a:ext>
            </a:extLst>
          </p:cNvPr>
          <p:cNvSpPr>
            <a:spLocks noGrp="1"/>
          </p:cNvSpPr>
          <p:nvPr>
            <p:ph idx="1"/>
          </p:nvPr>
        </p:nvSpPr>
        <p:spPr>
          <a:xfrm>
            <a:off x="1371600" y="1330960"/>
            <a:ext cx="9601200" cy="4536440"/>
          </a:xfrm>
        </p:spPr>
        <p:txBody>
          <a:bodyPr>
            <a:normAutofit/>
          </a:bodyPr>
          <a:lstStyle/>
          <a:p>
            <a:pPr marL="0" indent="0">
              <a:buNone/>
            </a:pPr>
            <a:r>
              <a:rPr lang="en-US" sz="1400" dirty="0"/>
              <a:t>• CSS (Cascading Style Sheets) is a stylesheet language used to control the look and feel of a web page.</a:t>
            </a:r>
          </a:p>
          <a:p>
            <a:pPr marL="0" indent="0">
              <a:buNone/>
            </a:pPr>
            <a:r>
              <a:rPr lang="en-US" sz="1400" dirty="0"/>
              <a:t>• It allows you to style HTML elements by defining properties such as colors, fonts, spacing, and layout. CSS helps separate the structure (HTML) from the design, making web development more efficient. </a:t>
            </a:r>
          </a:p>
          <a:p>
            <a:pPr marL="0" indent="0">
              <a:buNone/>
            </a:pPr>
            <a:r>
              <a:rPr lang="en-US" sz="1400" dirty="0"/>
              <a:t>• CSS is used to style the structure of web pages defined by HTML. It controls the presentation of elements on a page, such as layout, colors, fonts, spacing, and positioning.</a:t>
            </a:r>
          </a:p>
          <a:p>
            <a:pPr marL="0" indent="0">
              <a:buNone/>
            </a:pPr>
            <a:r>
              <a:rPr lang="en-US" sz="1400" b="1" dirty="0"/>
              <a:t>Advantages of CSS: </a:t>
            </a:r>
          </a:p>
          <a:p>
            <a:pPr marL="0" indent="0">
              <a:buNone/>
            </a:pPr>
            <a:r>
              <a:rPr lang="en-US" sz="1400" u="sng" dirty="0"/>
              <a:t>Separation of Content and Design</a:t>
            </a:r>
            <a:r>
              <a:rPr lang="en-US" sz="1400" dirty="0"/>
              <a:t>: CSS separates the content (HTML) from the presentation (style), making it easier to maintain and update the design without changing the HTML structure. </a:t>
            </a:r>
          </a:p>
          <a:p>
            <a:pPr marL="0" indent="0">
              <a:buNone/>
            </a:pPr>
            <a:r>
              <a:rPr lang="en-US" sz="1400" u="sng" dirty="0"/>
              <a:t>Faster Load Time</a:t>
            </a:r>
            <a:r>
              <a:rPr lang="en-US" sz="1400" dirty="0"/>
              <a:t>: Since the style is stored in separate CSS files, browsers can cache these files, reducing the amount of data that needs to be downloaded on subsequent page visits, speeding up page loading. </a:t>
            </a:r>
          </a:p>
          <a:p>
            <a:pPr marL="0" indent="0">
              <a:buNone/>
            </a:pPr>
            <a:r>
              <a:rPr lang="en-US" sz="1400" u="sng" dirty="0"/>
              <a:t>Better Page Structure</a:t>
            </a:r>
            <a:r>
              <a:rPr lang="en-US" sz="1400" dirty="0"/>
              <a:t>: CSS enhances the ability to create clean, organized, and structured layouts that are easier to manage and scale.</a:t>
            </a:r>
            <a:endParaRPr lang="en-IN" sz="1400" dirty="0"/>
          </a:p>
        </p:txBody>
      </p:sp>
    </p:spTree>
    <p:extLst>
      <p:ext uri="{BB962C8B-B14F-4D97-AF65-F5344CB8AC3E}">
        <p14:creationId xmlns:p14="http://schemas.microsoft.com/office/powerpoint/2010/main" val="329306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CB2B-8697-5EAF-1ED5-5BC60E656323}"/>
              </a:ext>
            </a:extLst>
          </p:cNvPr>
          <p:cNvSpPr>
            <a:spLocks noGrp="1"/>
          </p:cNvSpPr>
          <p:nvPr>
            <p:ph type="title"/>
          </p:nvPr>
        </p:nvSpPr>
        <p:spPr>
          <a:xfrm>
            <a:off x="1371600" y="685800"/>
            <a:ext cx="9601200" cy="624840"/>
          </a:xfrm>
        </p:spPr>
        <p:txBody>
          <a:bodyPr>
            <a:normAutofit/>
          </a:bodyPr>
          <a:lstStyle/>
          <a:p>
            <a:r>
              <a:rPr lang="en-IN" sz="1600" b="1" dirty="0"/>
              <a:t>JAVASCRIPT:</a:t>
            </a:r>
          </a:p>
        </p:txBody>
      </p:sp>
      <p:sp>
        <p:nvSpPr>
          <p:cNvPr id="3" name="Content Placeholder 2">
            <a:extLst>
              <a:ext uri="{FF2B5EF4-FFF2-40B4-BE49-F238E27FC236}">
                <a16:creationId xmlns:a16="http://schemas.microsoft.com/office/drawing/2014/main" id="{D916E8A3-63B7-9B32-1DB2-E8518F802AA9}"/>
              </a:ext>
            </a:extLst>
          </p:cNvPr>
          <p:cNvSpPr>
            <a:spLocks noGrp="1"/>
          </p:cNvSpPr>
          <p:nvPr>
            <p:ph idx="1"/>
          </p:nvPr>
        </p:nvSpPr>
        <p:spPr>
          <a:xfrm>
            <a:off x="1371600" y="1778000"/>
            <a:ext cx="9601200" cy="4089400"/>
          </a:xfrm>
        </p:spPr>
        <p:txBody>
          <a:bodyPr>
            <a:normAutofit/>
          </a:bodyPr>
          <a:lstStyle/>
          <a:p>
            <a:r>
              <a:rPr lang="en-US" sz="1400" dirty="0"/>
              <a:t>JavaScript is a high-level, dynamic programming language primarily used to add interactivity and functionality to websites. </a:t>
            </a:r>
          </a:p>
          <a:p>
            <a:r>
              <a:rPr lang="en-US" sz="1400" dirty="0"/>
              <a:t>It runs in the browser, enabling web pages to respond to user actions, manipulate content, and interact with external data without reloading the entire page.</a:t>
            </a:r>
          </a:p>
          <a:p>
            <a:r>
              <a:rPr lang="en-US" sz="1400" dirty="0"/>
              <a:t>JavaScript is mainly used for client-side scripting, meaning it runs in the user's browser. </a:t>
            </a:r>
          </a:p>
          <a:p>
            <a:r>
              <a:rPr lang="en-US" sz="1400" dirty="0"/>
              <a:t>It allows you to create interactive web pages, such as forms that validate user input, dynamic content updates, and animation</a:t>
            </a:r>
            <a:endParaRPr lang="en-IN" sz="1400" dirty="0"/>
          </a:p>
        </p:txBody>
      </p:sp>
    </p:spTree>
    <p:extLst>
      <p:ext uri="{BB962C8B-B14F-4D97-AF65-F5344CB8AC3E}">
        <p14:creationId xmlns:p14="http://schemas.microsoft.com/office/powerpoint/2010/main" val="85638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C9D6-40F3-BC8E-4F58-26B35851FFFB}"/>
              </a:ext>
            </a:extLst>
          </p:cNvPr>
          <p:cNvSpPr>
            <a:spLocks noGrp="1"/>
          </p:cNvSpPr>
          <p:nvPr>
            <p:ph type="title"/>
          </p:nvPr>
        </p:nvSpPr>
        <p:spPr>
          <a:xfrm>
            <a:off x="1371600" y="396240"/>
            <a:ext cx="9601200" cy="782320"/>
          </a:xfrm>
        </p:spPr>
        <p:txBody>
          <a:bodyPr>
            <a:normAutofit/>
          </a:bodyPr>
          <a:lstStyle/>
          <a:p>
            <a:r>
              <a:rPr lang="en-IN" sz="2400" b="1" u="sng" dirty="0"/>
              <a:t>TECHNOLOGIES USED IN BACKEND</a:t>
            </a:r>
          </a:p>
        </p:txBody>
      </p:sp>
      <p:sp>
        <p:nvSpPr>
          <p:cNvPr id="3" name="Content Placeholder 2">
            <a:extLst>
              <a:ext uri="{FF2B5EF4-FFF2-40B4-BE49-F238E27FC236}">
                <a16:creationId xmlns:a16="http://schemas.microsoft.com/office/drawing/2014/main" id="{4E880524-E4EC-5A5E-87EA-EC6AF3339B8D}"/>
              </a:ext>
            </a:extLst>
          </p:cNvPr>
          <p:cNvSpPr>
            <a:spLocks noGrp="1"/>
          </p:cNvSpPr>
          <p:nvPr>
            <p:ph idx="1"/>
          </p:nvPr>
        </p:nvSpPr>
        <p:spPr>
          <a:xfrm>
            <a:off x="1371600" y="1178560"/>
            <a:ext cx="10353040" cy="5110480"/>
          </a:xfrm>
        </p:spPr>
        <p:txBody>
          <a:bodyPr>
            <a:normAutofit/>
          </a:bodyPr>
          <a:lstStyle/>
          <a:p>
            <a:pPr marL="0" indent="0">
              <a:buNone/>
            </a:pPr>
            <a:r>
              <a:rPr lang="en-IN" sz="1600" b="1" dirty="0"/>
              <a:t>Node.js:</a:t>
            </a:r>
          </a:p>
          <a:p>
            <a:pPr marL="0" indent="0">
              <a:buNone/>
            </a:pPr>
            <a:r>
              <a:rPr lang="en-US" sz="1400" dirty="0"/>
              <a:t>Node.js is used to build web servers. Using the built-in http module, you can create a server that listens for incoming HTTP requests and responds with the necessary data.</a:t>
            </a:r>
          </a:p>
          <a:p>
            <a:pPr marL="0" indent="0">
              <a:buNone/>
            </a:pPr>
            <a:r>
              <a:rPr lang="en-US" sz="1400" dirty="0"/>
              <a:t>Node.js is often used alongside frameworks like Express.js to handle routing, making it easy to map URLs to different backend logic. Express simplifies the process of creating routes, handling request methods (GET, POST, PUT, DELETE), and managing responses.</a:t>
            </a:r>
          </a:p>
          <a:p>
            <a:pPr marL="0" indent="0">
              <a:buNone/>
            </a:pPr>
            <a:r>
              <a:rPr lang="en-US" sz="1400" dirty="0"/>
              <a:t>It consists of the package JSON (JavaScript Object Notation).</a:t>
            </a:r>
          </a:p>
          <a:p>
            <a:pPr marL="0" indent="0">
              <a:buNone/>
            </a:pPr>
            <a:r>
              <a:rPr lang="en-IN" sz="1600" b="1" dirty="0"/>
              <a:t>Express.js:</a:t>
            </a:r>
          </a:p>
          <a:p>
            <a:pPr marL="0" indent="0">
              <a:buNone/>
            </a:pPr>
            <a:r>
              <a:rPr lang="en-US" sz="1400" dirty="0"/>
              <a:t>Express.js is a lightweight and flexible Node.js web application framework designed to build backend applications, including web servers and APIs. It is one of the most popular frameworks for Node.js, as it simplifies and streamlines the process of creating server-side applications.</a:t>
            </a:r>
          </a:p>
          <a:p>
            <a:pPr marL="0" indent="0">
              <a:buNone/>
            </a:pPr>
            <a:r>
              <a:rPr lang="en-US" sz="1400" dirty="0"/>
              <a:t>Express makes routing simple by allowing you to define routes based on the HTTP request type (GET, POST, PUT, DELETE, etc.)</a:t>
            </a:r>
            <a:r>
              <a:rPr lang="en-US" sz="1200" dirty="0"/>
              <a:t>.</a:t>
            </a:r>
          </a:p>
          <a:p>
            <a:pPr marL="0" indent="0">
              <a:buNone/>
            </a:pPr>
            <a:r>
              <a:rPr lang="en-US" sz="1600" b="1" dirty="0"/>
              <a:t>MongoDB:</a:t>
            </a:r>
          </a:p>
          <a:p>
            <a:pPr marL="0" indent="0">
              <a:buNone/>
            </a:pPr>
            <a:r>
              <a:rPr lang="en-US" sz="1400" dirty="0"/>
              <a:t>It is widely used in web development, especially when working with </a:t>
            </a:r>
            <a:r>
              <a:rPr lang="en-US" sz="1400" b="1" dirty="0"/>
              <a:t>Node.js</a:t>
            </a:r>
            <a:r>
              <a:rPr lang="en-US" sz="1400" dirty="0"/>
              <a:t> and frameworks like </a:t>
            </a:r>
            <a:r>
              <a:rPr lang="en-US" sz="1400" b="1" dirty="0"/>
              <a:t>Express.js</a:t>
            </a:r>
            <a:r>
              <a:rPr lang="en-US" sz="1400" dirty="0"/>
              <a:t>. MongoDB is highly scalable, flexible, and well-suited for applications that require handling large amounts of unstructured or semi-structured data.</a:t>
            </a:r>
            <a:endParaRPr lang="en-IN" sz="1400" dirty="0"/>
          </a:p>
        </p:txBody>
      </p:sp>
    </p:spTree>
    <p:extLst>
      <p:ext uri="{BB962C8B-B14F-4D97-AF65-F5344CB8AC3E}">
        <p14:creationId xmlns:p14="http://schemas.microsoft.com/office/powerpoint/2010/main" val="64258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5F1C-0487-0C9A-62D7-9DA486007797}"/>
              </a:ext>
            </a:extLst>
          </p:cNvPr>
          <p:cNvSpPr>
            <a:spLocks noGrp="1"/>
          </p:cNvSpPr>
          <p:nvPr>
            <p:ph type="title"/>
          </p:nvPr>
        </p:nvSpPr>
        <p:spPr>
          <a:xfrm>
            <a:off x="1371600" y="508000"/>
            <a:ext cx="9601200" cy="853440"/>
          </a:xfrm>
        </p:spPr>
        <p:txBody>
          <a:bodyPr>
            <a:normAutofit/>
          </a:bodyPr>
          <a:lstStyle/>
          <a:p>
            <a:r>
              <a:rPr lang="en-IN" sz="2400" b="1" u="sng" dirty="0"/>
              <a:t>ACKNOWLEDGEMENTS</a:t>
            </a:r>
          </a:p>
        </p:txBody>
      </p:sp>
      <p:sp>
        <p:nvSpPr>
          <p:cNvPr id="3" name="Content Placeholder 2">
            <a:extLst>
              <a:ext uri="{FF2B5EF4-FFF2-40B4-BE49-F238E27FC236}">
                <a16:creationId xmlns:a16="http://schemas.microsoft.com/office/drawing/2014/main" id="{90045E2C-F861-1F24-0FE3-404328D8E870}"/>
              </a:ext>
            </a:extLst>
          </p:cNvPr>
          <p:cNvSpPr>
            <a:spLocks noGrp="1"/>
          </p:cNvSpPr>
          <p:nvPr>
            <p:ph idx="1"/>
          </p:nvPr>
        </p:nvSpPr>
        <p:spPr>
          <a:xfrm>
            <a:off x="1371600" y="1361440"/>
            <a:ext cx="9601200" cy="4505960"/>
          </a:xfrm>
        </p:spPr>
        <p:txBody>
          <a:bodyPr>
            <a:normAutofit/>
          </a:bodyPr>
          <a:lstStyle/>
          <a:p>
            <a:r>
              <a:rPr lang="en-US" sz="1400" b="1" dirty="0"/>
              <a:t>The VS Codes</a:t>
            </a:r>
            <a:r>
              <a:rPr lang="en-US" sz="1400" dirty="0"/>
              <a:t>: For the development and maintenance of this project.</a:t>
            </a:r>
          </a:p>
          <a:p>
            <a:r>
              <a:rPr lang="en-US" sz="1400" b="1" dirty="0"/>
              <a:t>HTML&amp;CSS</a:t>
            </a:r>
            <a:r>
              <a:rPr lang="en-US" sz="1400" dirty="0"/>
              <a:t>: For creating and designing the web application.</a:t>
            </a:r>
          </a:p>
          <a:p>
            <a:r>
              <a:rPr lang="en-US" sz="1400" b="1" dirty="0"/>
              <a:t>Node.js &amp; Express.js</a:t>
            </a:r>
            <a:r>
              <a:rPr lang="en-US" sz="1400" dirty="0"/>
              <a:t>: For backend development.</a:t>
            </a:r>
          </a:p>
          <a:p>
            <a:r>
              <a:rPr lang="en-US" sz="1400" b="1" dirty="0"/>
              <a:t>MongoDB</a:t>
            </a:r>
            <a:r>
              <a:rPr lang="en-US" sz="1400" dirty="0"/>
              <a:t>: For database solutions</a:t>
            </a:r>
            <a:endParaRPr lang="en-IN" sz="1400" dirty="0"/>
          </a:p>
        </p:txBody>
      </p:sp>
    </p:spTree>
    <p:extLst>
      <p:ext uri="{BB962C8B-B14F-4D97-AF65-F5344CB8AC3E}">
        <p14:creationId xmlns:p14="http://schemas.microsoft.com/office/powerpoint/2010/main" val="383460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6BDF-3A7C-6295-E15E-CC2C9F3B2496}"/>
              </a:ext>
            </a:extLst>
          </p:cNvPr>
          <p:cNvSpPr>
            <a:spLocks noGrp="1"/>
          </p:cNvSpPr>
          <p:nvPr>
            <p:ph type="title"/>
          </p:nvPr>
        </p:nvSpPr>
        <p:spPr>
          <a:xfrm>
            <a:off x="1371600" y="497840"/>
            <a:ext cx="9601200" cy="812800"/>
          </a:xfrm>
        </p:spPr>
        <p:txBody>
          <a:bodyPr>
            <a:normAutofit/>
          </a:bodyPr>
          <a:lstStyle/>
          <a:p>
            <a:r>
              <a:rPr lang="en-IN" sz="2400" b="1" u="sng" dirty="0"/>
              <a:t>SCOPE OF THE PROJECT </a:t>
            </a:r>
          </a:p>
        </p:txBody>
      </p:sp>
      <p:sp>
        <p:nvSpPr>
          <p:cNvPr id="3" name="Content Placeholder 2">
            <a:extLst>
              <a:ext uri="{FF2B5EF4-FFF2-40B4-BE49-F238E27FC236}">
                <a16:creationId xmlns:a16="http://schemas.microsoft.com/office/drawing/2014/main" id="{FFAC01D6-C981-4ABB-A739-3B17905F1B07}"/>
              </a:ext>
            </a:extLst>
          </p:cNvPr>
          <p:cNvSpPr>
            <a:spLocks noGrp="1"/>
          </p:cNvSpPr>
          <p:nvPr>
            <p:ph idx="1"/>
          </p:nvPr>
        </p:nvSpPr>
        <p:spPr>
          <a:xfrm>
            <a:off x="1371600" y="1310640"/>
            <a:ext cx="9601200" cy="4556760"/>
          </a:xfrm>
        </p:spPr>
        <p:txBody>
          <a:bodyPr>
            <a:normAutofit/>
          </a:bodyPr>
          <a:lstStyle/>
          <a:p>
            <a:pPr>
              <a:buFont typeface="Wingdings" panose="05000000000000000000" pitchFamily="2" charset="2"/>
              <a:buChar char="Ø"/>
            </a:pPr>
            <a:r>
              <a:rPr lang="en-IN" sz="1400" dirty="0"/>
              <a:t>Generate customized resumes</a:t>
            </a:r>
          </a:p>
          <a:p>
            <a:pPr>
              <a:buFont typeface="Wingdings" panose="05000000000000000000" pitchFamily="2" charset="2"/>
              <a:buChar char="Ø"/>
            </a:pPr>
            <a:r>
              <a:rPr lang="en-IN" sz="1400" dirty="0" err="1"/>
              <a:t>Analyze</a:t>
            </a:r>
            <a:r>
              <a:rPr lang="en-IN" sz="1400" dirty="0"/>
              <a:t> existing resumes</a:t>
            </a:r>
          </a:p>
          <a:p>
            <a:pPr>
              <a:buFont typeface="Wingdings" panose="05000000000000000000" pitchFamily="2" charset="2"/>
              <a:buChar char="Ø"/>
            </a:pPr>
            <a:r>
              <a:rPr lang="en-IN" sz="1400" dirty="0"/>
              <a:t>Provide suggestions for skill optimization</a:t>
            </a:r>
          </a:p>
          <a:p>
            <a:pPr>
              <a:buFont typeface="Wingdings" panose="05000000000000000000" pitchFamily="2" charset="2"/>
              <a:buChar char="Ø"/>
            </a:pPr>
            <a:r>
              <a:rPr lang="en-IN" sz="1400" dirty="0"/>
              <a:t>Section customization</a:t>
            </a:r>
          </a:p>
          <a:p>
            <a:pPr>
              <a:buFont typeface="Wingdings" panose="05000000000000000000" pitchFamily="2" charset="2"/>
              <a:buChar char="Ø"/>
            </a:pPr>
            <a:r>
              <a:rPr lang="en-IN" sz="1400" dirty="0"/>
              <a:t>Easy-to-use Interface</a:t>
            </a:r>
          </a:p>
          <a:p>
            <a:pPr>
              <a:buFont typeface="Wingdings" panose="05000000000000000000" pitchFamily="2" charset="2"/>
              <a:buChar char="Ø"/>
            </a:pPr>
            <a:r>
              <a:rPr lang="en-IN" sz="1400" dirty="0"/>
              <a:t>Time saving</a:t>
            </a:r>
          </a:p>
          <a:p>
            <a:pPr>
              <a:buFont typeface="Wingdings" panose="05000000000000000000" pitchFamily="2" charset="2"/>
              <a:buChar char="Ø"/>
            </a:pPr>
            <a:r>
              <a:rPr lang="en-IN" sz="1400" dirty="0"/>
              <a:t>Personalized feedback</a:t>
            </a:r>
          </a:p>
        </p:txBody>
      </p:sp>
    </p:spTree>
    <p:extLst>
      <p:ext uri="{BB962C8B-B14F-4D97-AF65-F5344CB8AC3E}">
        <p14:creationId xmlns:p14="http://schemas.microsoft.com/office/powerpoint/2010/main" val="137372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4BE9-11D8-C225-43AE-128AF53969AD}"/>
              </a:ext>
            </a:extLst>
          </p:cNvPr>
          <p:cNvSpPr>
            <a:spLocks noGrp="1"/>
          </p:cNvSpPr>
          <p:nvPr>
            <p:ph type="title"/>
          </p:nvPr>
        </p:nvSpPr>
        <p:spPr>
          <a:xfrm>
            <a:off x="1371600" y="416560"/>
            <a:ext cx="9601200" cy="883920"/>
          </a:xfrm>
        </p:spPr>
        <p:txBody>
          <a:bodyPr>
            <a:normAutofit/>
          </a:bodyPr>
          <a:lstStyle/>
          <a:p>
            <a:r>
              <a:rPr lang="en-IN" sz="2400" b="1" u="sng" dirty="0"/>
              <a:t>OUTPUT:</a:t>
            </a:r>
          </a:p>
        </p:txBody>
      </p:sp>
      <p:sp>
        <p:nvSpPr>
          <p:cNvPr id="3" name="Content Placeholder 2">
            <a:extLst>
              <a:ext uri="{FF2B5EF4-FFF2-40B4-BE49-F238E27FC236}">
                <a16:creationId xmlns:a16="http://schemas.microsoft.com/office/drawing/2014/main" id="{1351FC68-2150-E76E-6C75-2EA54610E2ED}"/>
              </a:ext>
            </a:extLst>
          </p:cNvPr>
          <p:cNvSpPr>
            <a:spLocks noGrp="1"/>
          </p:cNvSpPr>
          <p:nvPr>
            <p:ph idx="1"/>
          </p:nvPr>
        </p:nvSpPr>
        <p:spPr>
          <a:xfrm>
            <a:off x="1371600" y="965200"/>
            <a:ext cx="9601200" cy="4902200"/>
          </a:xfrm>
        </p:spPr>
        <p:txBody>
          <a:bodyPr>
            <a:normAutofit/>
          </a:bodyPr>
          <a:lstStyle/>
          <a:p>
            <a:pPr marL="0" indent="0">
              <a:buNone/>
            </a:pPr>
            <a:r>
              <a:rPr lang="en-IN" sz="1400" b="1" dirty="0"/>
              <a:t>HOME PAGE</a:t>
            </a:r>
          </a:p>
          <a:p>
            <a:pPr marL="0" indent="0">
              <a:buNone/>
            </a:pPr>
            <a:endParaRPr lang="en-IN" sz="1400" b="1" dirty="0"/>
          </a:p>
        </p:txBody>
      </p:sp>
      <p:pic>
        <p:nvPicPr>
          <p:cNvPr id="5" name="Picture 4">
            <a:extLst>
              <a:ext uri="{FF2B5EF4-FFF2-40B4-BE49-F238E27FC236}">
                <a16:creationId xmlns:a16="http://schemas.microsoft.com/office/drawing/2014/main" id="{555EF5A0-D331-48DC-F18F-2414C971AB8B}"/>
              </a:ext>
            </a:extLst>
          </p:cNvPr>
          <p:cNvPicPr>
            <a:picLocks noChangeAspect="1"/>
          </p:cNvPicPr>
          <p:nvPr/>
        </p:nvPicPr>
        <p:blipFill>
          <a:blip r:embed="rId2"/>
          <a:stretch>
            <a:fillRect/>
          </a:stretch>
        </p:blipFill>
        <p:spPr>
          <a:xfrm>
            <a:off x="1627412" y="1422400"/>
            <a:ext cx="9792428" cy="4804410"/>
          </a:xfrm>
          <a:prstGeom prst="rect">
            <a:avLst/>
          </a:prstGeom>
        </p:spPr>
      </p:pic>
    </p:spTree>
    <p:extLst>
      <p:ext uri="{BB962C8B-B14F-4D97-AF65-F5344CB8AC3E}">
        <p14:creationId xmlns:p14="http://schemas.microsoft.com/office/powerpoint/2010/main" val="301633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579E-D585-4634-6741-EF0CEF7055A8}"/>
              </a:ext>
            </a:extLst>
          </p:cNvPr>
          <p:cNvSpPr>
            <a:spLocks noGrp="1"/>
          </p:cNvSpPr>
          <p:nvPr>
            <p:ph type="title"/>
          </p:nvPr>
        </p:nvSpPr>
        <p:spPr>
          <a:xfrm>
            <a:off x="1371600" y="487680"/>
            <a:ext cx="9601200" cy="731520"/>
          </a:xfrm>
        </p:spPr>
        <p:txBody>
          <a:bodyPr>
            <a:normAutofit/>
          </a:bodyPr>
          <a:lstStyle/>
          <a:p>
            <a:r>
              <a:rPr lang="en-IN" sz="1400" b="1" dirty="0"/>
              <a:t>REGISTER PAGE</a:t>
            </a:r>
          </a:p>
        </p:txBody>
      </p:sp>
      <p:pic>
        <p:nvPicPr>
          <p:cNvPr id="5" name="Content Placeholder 4">
            <a:extLst>
              <a:ext uri="{FF2B5EF4-FFF2-40B4-BE49-F238E27FC236}">
                <a16:creationId xmlns:a16="http://schemas.microsoft.com/office/drawing/2014/main" id="{5630D075-BC4A-33A1-8B38-A388F24B4BC2}"/>
              </a:ext>
            </a:extLst>
          </p:cNvPr>
          <p:cNvPicPr>
            <a:picLocks noGrp="1" noChangeAspect="1"/>
          </p:cNvPicPr>
          <p:nvPr>
            <p:ph idx="1"/>
          </p:nvPr>
        </p:nvPicPr>
        <p:blipFill>
          <a:blip r:embed="rId2"/>
          <a:stretch>
            <a:fillRect/>
          </a:stretch>
        </p:blipFill>
        <p:spPr>
          <a:xfrm>
            <a:off x="2255520" y="1036638"/>
            <a:ext cx="8808720" cy="4830762"/>
          </a:xfrm>
        </p:spPr>
      </p:pic>
    </p:spTree>
    <p:extLst>
      <p:ext uri="{BB962C8B-B14F-4D97-AF65-F5344CB8AC3E}">
        <p14:creationId xmlns:p14="http://schemas.microsoft.com/office/powerpoint/2010/main" val="4153905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15AB-6CC2-1F01-CA5C-EA0AD733531A}"/>
              </a:ext>
            </a:extLst>
          </p:cNvPr>
          <p:cNvSpPr>
            <a:spLocks noGrp="1"/>
          </p:cNvSpPr>
          <p:nvPr>
            <p:ph type="title"/>
          </p:nvPr>
        </p:nvSpPr>
        <p:spPr>
          <a:xfrm>
            <a:off x="1371600" y="528320"/>
            <a:ext cx="9601200" cy="751840"/>
          </a:xfrm>
        </p:spPr>
        <p:txBody>
          <a:bodyPr>
            <a:normAutofit/>
          </a:bodyPr>
          <a:lstStyle/>
          <a:p>
            <a:r>
              <a:rPr lang="en-IN" sz="1400" b="1" dirty="0"/>
              <a:t>LOGIN PAGE</a:t>
            </a:r>
          </a:p>
        </p:txBody>
      </p:sp>
      <p:pic>
        <p:nvPicPr>
          <p:cNvPr id="5" name="Content Placeholder 4">
            <a:extLst>
              <a:ext uri="{FF2B5EF4-FFF2-40B4-BE49-F238E27FC236}">
                <a16:creationId xmlns:a16="http://schemas.microsoft.com/office/drawing/2014/main" id="{CFC349F4-0543-E94D-38B3-FCEAA012C2CD}"/>
              </a:ext>
            </a:extLst>
          </p:cNvPr>
          <p:cNvPicPr>
            <a:picLocks noGrp="1" noChangeAspect="1"/>
          </p:cNvPicPr>
          <p:nvPr>
            <p:ph idx="1"/>
          </p:nvPr>
        </p:nvPicPr>
        <p:blipFill>
          <a:blip r:embed="rId2"/>
          <a:stretch>
            <a:fillRect/>
          </a:stretch>
        </p:blipFill>
        <p:spPr>
          <a:xfrm>
            <a:off x="2194560" y="1137603"/>
            <a:ext cx="8625840" cy="4719637"/>
          </a:xfrm>
        </p:spPr>
      </p:pic>
    </p:spTree>
    <p:extLst>
      <p:ext uri="{BB962C8B-B14F-4D97-AF65-F5344CB8AC3E}">
        <p14:creationId xmlns:p14="http://schemas.microsoft.com/office/powerpoint/2010/main" val="415951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3A78F-A598-6A07-DE35-C35ADFFDDE6D}"/>
              </a:ext>
            </a:extLst>
          </p:cNvPr>
          <p:cNvSpPr txBox="1"/>
          <p:nvPr/>
        </p:nvSpPr>
        <p:spPr>
          <a:xfrm>
            <a:off x="1720644" y="540773"/>
            <a:ext cx="3873910" cy="461665"/>
          </a:xfrm>
          <a:prstGeom prst="rect">
            <a:avLst/>
          </a:prstGeom>
          <a:noFill/>
        </p:spPr>
        <p:txBody>
          <a:bodyPr wrap="square" rtlCol="0">
            <a:spAutoFit/>
          </a:bodyPr>
          <a:lstStyle/>
          <a:p>
            <a:r>
              <a:rPr lang="en-IN" sz="2400" b="1" u="sng" dirty="0"/>
              <a:t>CONTENTS</a:t>
            </a:r>
          </a:p>
        </p:txBody>
      </p:sp>
      <p:sp>
        <p:nvSpPr>
          <p:cNvPr id="3" name="TextBox 2">
            <a:extLst>
              <a:ext uri="{FF2B5EF4-FFF2-40B4-BE49-F238E27FC236}">
                <a16:creationId xmlns:a16="http://schemas.microsoft.com/office/drawing/2014/main" id="{B55FA52A-CCCD-62EF-1C3A-C1C8365BDBD8}"/>
              </a:ext>
            </a:extLst>
          </p:cNvPr>
          <p:cNvSpPr txBox="1"/>
          <p:nvPr/>
        </p:nvSpPr>
        <p:spPr>
          <a:xfrm>
            <a:off x="1789471" y="1356852"/>
            <a:ext cx="3667432" cy="2893100"/>
          </a:xfrm>
          <a:prstGeom prst="rect">
            <a:avLst/>
          </a:prstGeom>
          <a:noFill/>
        </p:spPr>
        <p:txBody>
          <a:bodyPr wrap="square" rtlCol="0">
            <a:spAutoFit/>
          </a:bodyPr>
          <a:lstStyle/>
          <a:p>
            <a:pPr marL="285750" indent="-285750">
              <a:buFont typeface="Courier New" panose="02070309020205020404" pitchFamily="49" charset="0"/>
              <a:buChar char="o"/>
            </a:pPr>
            <a:r>
              <a:rPr lang="en-IN" sz="1400" dirty="0"/>
              <a:t>Abstract</a:t>
            </a:r>
          </a:p>
          <a:p>
            <a:pPr marL="285750" indent="-285750">
              <a:buFont typeface="Courier New" panose="02070309020205020404" pitchFamily="49" charset="0"/>
              <a:buChar char="o"/>
            </a:pPr>
            <a:r>
              <a:rPr lang="en-IN" sz="1400" dirty="0"/>
              <a:t>Introduction</a:t>
            </a:r>
          </a:p>
          <a:p>
            <a:pPr marL="285750" indent="-285750">
              <a:buFont typeface="Courier New" panose="02070309020205020404" pitchFamily="49" charset="0"/>
              <a:buChar char="o"/>
            </a:pPr>
            <a:r>
              <a:rPr lang="en-IN" sz="1400" dirty="0"/>
              <a:t>Existing system</a:t>
            </a:r>
          </a:p>
          <a:p>
            <a:pPr marL="285750" indent="-285750">
              <a:buFont typeface="Courier New" panose="02070309020205020404" pitchFamily="49" charset="0"/>
              <a:buChar char="o"/>
            </a:pPr>
            <a:r>
              <a:rPr lang="en-IN" sz="1400" dirty="0"/>
              <a:t>Proposed system</a:t>
            </a:r>
          </a:p>
          <a:p>
            <a:pPr marL="285750" indent="-285750">
              <a:buFont typeface="Courier New" panose="02070309020205020404" pitchFamily="49" charset="0"/>
              <a:buChar char="o"/>
            </a:pPr>
            <a:r>
              <a:rPr lang="en-IN" sz="1400" dirty="0"/>
              <a:t>System </a:t>
            </a:r>
            <a:r>
              <a:rPr lang="en-IN" sz="1400" dirty="0" err="1"/>
              <a:t>requirments</a:t>
            </a:r>
            <a:endParaRPr lang="en-IN" sz="1400" dirty="0"/>
          </a:p>
          <a:p>
            <a:pPr marL="285750" indent="-285750">
              <a:buFont typeface="Courier New" panose="02070309020205020404" pitchFamily="49" charset="0"/>
              <a:buChar char="o"/>
            </a:pPr>
            <a:r>
              <a:rPr lang="en-IN" sz="1400" dirty="0"/>
              <a:t>System design</a:t>
            </a:r>
          </a:p>
          <a:p>
            <a:pPr marL="285750" indent="-285750">
              <a:buFont typeface="Courier New" panose="02070309020205020404" pitchFamily="49" charset="0"/>
              <a:buChar char="o"/>
            </a:pPr>
            <a:r>
              <a:rPr lang="en-IN" sz="1400" dirty="0"/>
              <a:t>Technologies used</a:t>
            </a:r>
          </a:p>
          <a:p>
            <a:pPr marL="285750" indent="-285750">
              <a:buFont typeface="Courier New" panose="02070309020205020404" pitchFamily="49" charset="0"/>
              <a:buChar char="o"/>
            </a:pPr>
            <a:r>
              <a:rPr lang="en-IN" sz="1400" dirty="0"/>
              <a:t>Acknowledgments</a:t>
            </a:r>
          </a:p>
          <a:p>
            <a:pPr marL="285750" indent="-285750">
              <a:buFont typeface="Courier New" panose="02070309020205020404" pitchFamily="49" charset="0"/>
              <a:buChar char="o"/>
            </a:pPr>
            <a:r>
              <a:rPr lang="en-IN" sz="1400" dirty="0"/>
              <a:t>Scope of the project</a:t>
            </a:r>
          </a:p>
          <a:p>
            <a:pPr marL="285750" indent="-285750">
              <a:buFont typeface="Courier New" panose="02070309020205020404" pitchFamily="49" charset="0"/>
              <a:buChar char="o"/>
            </a:pPr>
            <a:r>
              <a:rPr lang="en-IN" sz="1400" dirty="0"/>
              <a:t>Output</a:t>
            </a:r>
          </a:p>
          <a:p>
            <a:pPr marL="285750" indent="-285750">
              <a:buFont typeface="Courier New" panose="02070309020205020404" pitchFamily="49" charset="0"/>
              <a:buChar char="o"/>
            </a:pPr>
            <a:r>
              <a:rPr lang="en-IN" sz="1400" dirty="0"/>
              <a:t>Advantages &amp; Disadvantages</a:t>
            </a:r>
          </a:p>
          <a:p>
            <a:pPr marL="285750" indent="-285750">
              <a:buFont typeface="Courier New" panose="02070309020205020404" pitchFamily="49" charset="0"/>
              <a:buChar char="o"/>
            </a:pPr>
            <a:r>
              <a:rPr lang="en-IN" sz="1400" dirty="0"/>
              <a:t>Future enhancements</a:t>
            </a:r>
          </a:p>
          <a:p>
            <a:pPr marL="285750" indent="-285750">
              <a:buFont typeface="Courier New" panose="02070309020205020404" pitchFamily="49" charset="0"/>
              <a:buChar char="o"/>
            </a:pPr>
            <a:r>
              <a:rPr lang="en-IN" sz="1400" dirty="0"/>
              <a:t>Conclusion</a:t>
            </a:r>
          </a:p>
        </p:txBody>
      </p:sp>
    </p:spTree>
    <p:extLst>
      <p:ext uri="{BB962C8B-B14F-4D97-AF65-F5344CB8AC3E}">
        <p14:creationId xmlns:p14="http://schemas.microsoft.com/office/powerpoint/2010/main" val="3020564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9D34-8F54-48A9-F2B1-A63EC6932434}"/>
              </a:ext>
            </a:extLst>
          </p:cNvPr>
          <p:cNvSpPr>
            <a:spLocks noGrp="1"/>
          </p:cNvSpPr>
          <p:nvPr>
            <p:ph type="title"/>
          </p:nvPr>
        </p:nvSpPr>
        <p:spPr>
          <a:xfrm>
            <a:off x="1371600" y="447040"/>
            <a:ext cx="9601200" cy="751840"/>
          </a:xfrm>
        </p:spPr>
        <p:txBody>
          <a:bodyPr>
            <a:normAutofit/>
          </a:bodyPr>
          <a:lstStyle/>
          <a:p>
            <a:r>
              <a:rPr lang="en-IN" sz="1400" b="1" dirty="0"/>
              <a:t>RESUME BUILDER</a:t>
            </a:r>
          </a:p>
        </p:txBody>
      </p:sp>
      <p:pic>
        <p:nvPicPr>
          <p:cNvPr id="17" name="Content Placeholder 16">
            <a:extLst>
              <a:ext uri="{FF2B5EF4-FFF2-40B4-BE49-F238E27FC236}">
                <a16:creationId xmlns:a16="http://schemas.microsoft.com/office/drawing/2014/main" id="{FD930EDB-3F40-8B0A-C45D-D33E0A73917A}"/>
              </a:ext>
            </a:extLst>
          </p:cNvPr>
          <p:cNvPicPr>
            <a:picLocks noGrp="1" noChangeAspect="1"/>
          </p:cNvPicPr>
          <p:nvPr>
            <p:ph idx="1"/>
          </p:nvPr>
        </p:nvPicPr>
        <p:blipFill>
          <a:blip r:embed="rId2"/>
          <a:stretch>
            <a:fillRect/>
          </a:stretch>
        </p:blipFill>
        <p:spPr>
          <a:xfrm>
            <a:off x="3078480" y="1116992"/>
            <a:ext cx="6238240" cy="5293968"/>
          </a:xfrm>
        </p:spPr>
      </p:pic>
    </p:spTree>
    <p:extLst>
      <p:ext uri="{BB962C8B-B14F-4D97-AF65-F5344CB8AC3E}">
        <p14:creationId xmlns:p14="http://schemas.microsoft.com/office/powerpoint/2010/main" val="290267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BE7C-690E-AA42-76E7-E66F8CA4F4CA}"/>
              </a:ext>
            </a:extLst>
          </p:cNvPr>
          <p:cNvSpPr>
            <a:spLocks noGrp="1"/>
          </p:cNvSpPr>
          <p:nvPr>
            <p:ph type="title"/>
          </p:nvPr>
        </p:nvSpPr>
        <p:spPr>
          <a:xfrm>
            <a:off x="1371600" y="436880"/>
            <a:ext cx="9601200" cy="721360"/>
          </a:xfrm>
        </p:spPr>
        <p:txBody>
          <a:bodyPr>
            <a:normAutofit/>
          </a:bodyPr>
          <a:lstStyle/>
          <a:p>
            <a:r>
              <a:rPr lang="en-IN" sz="1400" b="1" dirty="0"/>
              <a:t>RESUME ANALYZER</a:t>
            </a:r>
          </a:p>
        </p:txBody>
      </p:sp>
      <p:pic>
        <p:nvPicPr>
          <p:cNvPr id="5" name="Content Placeholder 4">
            <a:extLst>
              <a:ext uri="{FF2B5EF4-FFF2-40B4-BE49-F238E27FC236}">
                <a16:creationId xmlns:a16="http://schemas.microsoft.com/office/drawing/2014/main" id="{39894CE9-BB80-D902-97B7-AED679787504}"/>
              </a:ext>
            </a:extLst>
          </p:cNvPr>
          <p:cNvPicPr>
            <a:picLocks noGrp="1" noChangeAspect="1"/>
          </p:cNvPicPr>
          <p:nvPr>
            <p:ph idx="1"/>
          </p:nvPr>
        </p:nvPicPr>
        <p:blipFill>
          <a:blip r:embed="rId2"/>
          <a:stretch>
            <a:fillRect/>
          </a:stretch>
        </p:blipFill>
        <p:spPr>
          <a:xfrm>
            <a:off x="1371600" y="1195348"/>
            <a:ext cx="9601200" cy="4635579"/>
          </a:xfrm>
        </p:spPr>
      </p:pic>
    </p:spTree>
    <p:extLst>
      <p:ext uri="{BB962C8B-B14F-4D97-AF65-F5344CB8AC3E}">
        <p14:creationId xmlns:p14="http://schemas.microsoft.com/office/powerpoint/2010/main" val="63839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C4411B-0669-E727-E814-C2B389F9BFF0}"/>
              </a:ext>
            </a:extLst>
          </p:cNvPr>
          <p:cNvPicPr>
            <a:picLocks noChangeAspect="1"/>
          </p:cNvPicPr>
          <p:nvPr/>
        </p:nvPicPr>
        <p:blipFill>
          <a:blip r:embed="rId2"/>
          <a:stretch>
            <a:fillRect/>
          </a:stretch>
        </p:blipFill>
        <p:spPr>
          <a:xfrm>
            <a:off x="2448560" y="648326"/>
            <a:ext cx="8127047" cy="5401954"/>
          </a:xfrm>
          <a:prstGeom prst="rect">
            <a:avLst/>
          </a:prstGeom>
        </p:spPr>
      </p:pic>
    </p:spTree>
    <p:extLst>
      <p:ext uri="{BB962C8B-B14F-4D97-AF65-F5344CB8AC3E}">
        <p14:creationId xmlns:p14="http://schemas.microsoft.com/office/powerpoint/2010/main" val="69941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2AD152-78A5-206D-3822-B6F1ED22D605}"/>
              </a:ext>
            </a:extLst>
          </p:cNvPr>
          <p:cNvPicPr>
            <a:picLocks noChangeAspect="1"/>
          </p:cNvPicPr>
          <p:nvPr/>
        </p:nvPicPr>
        <p:blipFill>
          <a:blip r:embed="rId2"/>
          <a:stretch>
            <a:fillRect/>
          </a:stretch>
        </p:blipFill>
        <p:spPr>
          <a:xfrm>
            <a:off x="2327518" y="599440"/>
            <a:ext cx="8194431" cy="5476557"/>
          </a:xfrm>
          <a:prstGeom prst="rect">
            <a:avLst/>
          </a:prstGeom>
        </p:spPr>
      </p:pic>
    </p:spTree>
    <p:extLst>
      <p:ext uri="{BB962C8B-B14F-4D97-AF65-F5344CB8AC3E}">
        <p14:creationId xmlns:p14="http://schemas.microsoft.com/office/powerpoint/2010/main" val="392469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A432-B347-F7F5-6FDB-0560B2684324}"/>
              </a:ext>
            </a:extLst>
          </p:cNvPr>
          <p:cNvSpPr>
            <a:spLocks noGrp="1"/>
          </p:cNvSpPr>
          <p:nvPr>
            <p:ph type="title"/>
          </p:nvPr>
        </p:nvSpPr>
        <p:spPr>
          <a:xfrm>
            <a:off x="1371600" y="528320"/>
            <a:ext cx="9601200" cy="731520"/>
          </a:xfrm>
        </p:spPr>
        <p:txBody>
          <a:bodyPr>
            <a:normAutofit/>
          </a:bodyPr>
          <a:lstStyle/>
          <a:p>
            <a:r>
              <a:rPr lang="en-IN" sz="1400" b="1" dirty="0"/>
              <a:t>RESUME GENERATOR</a:t>
            </a:r>
          </a:p>
        </p:txBody>
      </p:sp>
      <p:pic>
        <p:nvPicPr>
          <p:cNvPr id="5" name="Content Placeholder 4">
            <a:extLst>
              <a:ext uri="{FF2B5EF4-FFF2-40B4-BE49-F238E27FC236}">
                <a16:creationId xmlns:a16="http://schemas.microsoft.com/office/drawing/2014/main" id="{09B45AD7-DD27-7DC7-F460-2A224C2BB31D}"/>
              </a:ext>
            </a:extLst>
          </p:cNvPr>
          <p:cNvPicPr>
            <a:picLocks noGrp="1" noChangeAspect="1"/>
          </p:cNvPicPr>
          <p:nvPr>
            <p:ph idx="1"/>
          </p:nvPr>
        </p:nvPicPr>
        <p:blipFill>
          <a:blip r:embed="rId2"/>
          <a:stretch>
            <a:fillRect/>
          </a:stretch>
        </p:blipFill>
        <p:spPr>
          <a:xfrm>
            <a:off x="1371600" y="1126649"/>
            <a:ext cx="9601200" cy="4620577"/>
          </a:xfrm>
        </p:spPr>
      </p:pic>
    </p:spTree>
    <p:extLst>
      <p:ext uri="{BB962C8B-B14F-4D97-AF65-F5344CB8AC3E}">
        <p14:creationId xmlns:p14="http://schemas.microsoft.com/office/powerpoint/2010/main" val="828097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A2721F-41E5-94E3-E08A-0ED04B9D8B0E}"/>
              </a:ext>
            </a:extLst>
          </p:cNvPr>
          <p:cNvPicPr>
            <a:picLocks noChangeAspect="1"/>
          </p:cNvPicPr>
          <p:nvPr/>
        </p:nvPicPr>
        <p:blipFill>
          <a:blip r:embed="rId2"/>
          <a:stretch>
            <a:fillRect/>
          </a:stretch>
        </p:blipFill>
        <p:spPr>
          <a:xfrm>
            <a:off x="1198879" y="1109662"/>
            <a:ext cx="10268619" cy="4651058"/>
          </a:xfrm>
          <a:prstGeom prst="rect">
            <a:avLst/>
          </a:prstGeom>
        </p:spPr>
      </p:pic>
    </p:spTree>
    <p:extLst>
      <p:ext uri="{BB962C8B-B14F-4D97-AF65-F5344CB8AC3E}">
        <p14:creationId xmlns:p14="http://schemas.microsoft.com/office/powerpoint/2010/main" val="50797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EDA4-BD69-BFED-07F4-78BDFCB6EA71}"/>
              </a:ext>
            </a:extLst>
          </p:cNvPr>
          <p:cNvSpPr>
            <a:spLocks noGrp="1"/>
          </p:cNvSpPr>
          <p:nvPr>
            <p:ph type="title"/>
          </p:nvPr>
        </p:nvSpPr>
        <p:spPr>
          <a:xfrm>
            <a:off x="1371600" y="294640"/>
            <a:ext cx="9601200" cy="695960"/>
          </a:xfrm>
        </p:spPr>
        <p:txBody>
          <a:bodyPr>
            <a:normAutofit/>
          </a:bodyPr>
          <a:lstStyle/>
          <a:p>
            <a:r>
              <a:rPr lang="en-IN" sz="1400" b="1" dirty="0"/>
              <a:t>ABOUT US</a:t>
            </a:r>
          </a:p>
        </p:txBody>
      </p:sp>
      <p:pic>
        <p:nvPicPr>
          <p:cNvPr id="5" name="Content Placeholder 4">
            <a:extLst>
              <a:ext uri="{FF2B5EF4-FFF2-40B4-BE49-F238E27FC236}">
                <a16:creationId xmlns:a16="http://schemas.microsoft.com/office/drawing/2014/main" id="{33E64830-FCD4-28D1-8B10-AB8843D9FBFD}"/>
              </a:ext>
            </a:extLst>
          </p:cNvPr>
          <p:cNvPicPr>
            <a:picLocks noGrp="1" noChangeAspect="1"/>
          </p:cNvPicPr>
          <p:nvPr>
            <p:ph idx="1"/>
          </p:nvPr>
        </p:nvPicPr>
        <p:blipFill>
          <a:blip r:embed="rId2"/>
          <a:stretch>
            <a:fillRect/>
          </a:stretch>
        </p:blipFill>
        <p:spPr>
          <a:xfrm>
            <a:off x="1371600" y="1099958"/>
            <a:ext cx="9920848" cy="4813161"/>
          </a:xfrm>
        </p:spPr>
      </p:pic>
    </p:spTree>
    <p:extLst>
      <p:ext uri="{BB962C8B-B14F-4D97-AF65-F5344CB8AC3E}">
        <p14:creationId xmlns:p14="http://schemas.microsoft.com/office/powerpoint/2010/main" val="375891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F0A-5DA3-5CC1-9667-DA048D2411A3}"/>
              </a:ext>
            </a:extLst>
          </p:cNvPr>
          <p:cNvSpPr>
            <a:spLocks noGrp="1"/>
          </p:cNvSpPr>
          <p:nvPr>
            <p:ph type="title"/>
          </p:nvPr>
        </p:nvSpPr>
        <p:spPr>
          <a:xfrm>
            <a:off x="1371600" y="685800"/>
            <a:ext cx="9601200" cy="655320"/>
          </a:xfrm>
        </p:spPr>
        <p:txBody>
          <a:bodyPr>
            <a:normAutofit/>
          </a:bodyPr>
          <a:lstStyle/>
          <a:p>
            <a:r>
              <a:rPr lang="en-IN" sz="2400" b="1" u="sng" dirty="0"/>
              <a:t>ADVANTAGES</a:t>
            </a:r>
          </a:p>
        </p:txBody>
      </p:sp>
      <p:sp>
        <p:nvSpPr>
          <p:cNvPr id="4" name="Rectangle 1">
            <a:extLst>
              <a:ext uri="{FF2B5EF4-FFF2-40B4-BE49-F238E27FC236}">
                <a16:creationId xmlns:a16="http://schemas.microsoft.com/office/drawing/2014/main" id="{649BFC24-5F07-34D8-B3B7-FAD3BF97702E}"/>
              </a:ext>
            </a:extLst>
          </p:cNvPr>
          <p:cNvSpPr>
            <a:spLocks noGrp="1" noChangeArrowheads="1"/>
          </p:cNvSpPr>
          <p:nvPr>
            <p:ph idx="1"/>
          </p:nvPr>
        </p:nvSpPr>
        <p:spPr bwMode="auto">
          <a:xfrm>
            <a:off x="1371600" y="1321902"/>
            <a:ext cx="864616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Faster Resume Creation</a:t>
            </a:r>
            <a:r>
              <a:rPr kumimoji="0" lang="en-US" altLang="en-US" sz="1400" b="0" i="0" u="none" strike="noStrike" cap="none" normalizeH="0" baseline="0" dirty="0">
                <a:ln>
                  <a:noFill/>
                </a:ln>
                <a:solidFill>
                  <a:schemeClr val="tx1"/>
                </a:solidFill>
                <a:effectLst/>
              </a:rPr>
              <a:t>: With pre-built templates and auto-filled sections, users can quickly create professional resumes without spending hours on formatting.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Instant Feedback</a:t>
            </a:r>
            <a:r>
              <a:rPr kumimoji="0" lang="en-US" altLang="en-US" sz="1400" b="0" i="0" u="none" strike="noStrike" cap="none" normalizeH="0" baseline="0" dirty="0">
                <a:ln>
                  <a:noFill/>
                </a:ln>
                <a:solidFill>
                  <a:schemeClr val="tx1"/>
                </a:solidFill>
                <a:effectLst/>
              </a:rPr>
              <a:t>: The real-time resume analyzer provides instant feedback, allowing users to make corrections and improvements instantly, saving time compared to traditional methods of revising resumes manually.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F2B5FC4-D549-6406-AF78-B8BD97C741E1}"/>
              </a:ext>
            </a:extLst>
          </p:cNvPr>
          <p:cNvSpPr>
            <a:spLocks noChangeArrowheads="1"/>
          </p:cNvSpPr>
          <p:nvPr/>
        </p:nvSpPr>
        <p:spPr bwMode="auto">
          <a:xfrm>
            <a:off x="1371600" y="2759807"/>
            <a:ext cx="93776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User-Friendly Interface</a:t>
            </a:r>
            <a:r>
              <a:rPr kumimoji="0" lang="en-US" altLang="en-US" sz="1400" b="0" i="0" u="none" strike="noStrike" cap="none" normalizeH="0" baseline="0" dirty="0">
                <a:ln>
                  <a:noFill/>
                </a:ln>
                <a:solidFill>
                  <a:schemeClr val="tx1"/>
                </a:solidFill>
                <a:effectLst/>
              </a:rPr>
              <a:t>: The application is designed to be intuitive, allowing even those with little technical knowledge to create and improve resumes effortlessly.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Guided Process</a:t>
            </a:r>
            <a:r>
              <a:rPr kumimoji="0" lang="en-US" altLang="en-US" sz="1400" b="0" i="0" u="none" strike="noStrike" cap="none" normalizeH="0" baseline="0" dirty="0">
                <a:ln>
                  <a:noFill/>
                </a:ln>
                <a:solidFill>
                  <a:schemeClr val="tx1"/>
                </a:solidFill>
                <a:effectLst/>
              </a:rPr>
              <a:t>: The step-by-step process in the resume builder ensures users know exactly what information to provide, making resume creation less intimidating for new job seekers.</a:t>
            </a:r>
            <a:r>
              <a:rPr lang="en-US" sz="1400" b="1" dirty="0"/>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400" b="1" dirty="0"/>
          </a:p>
          <a:p>
            <a:pPr marL="0" marR="0" lvl="0" indent="0" algn="l" defTabSz="914400" rtl="0" eaLnBrk="0" fontAlgn="base" latinLnBrk="0" hangingPunct="0">
              <a:lnSpc>
                <a:spcPct val="100000"/>
              </a:lnSpc>
              <a:spcBef>
                <a:spcPct val="0"/>
              </a:spcBef>
              <a:spcAft>
                <a:spcPct val="0"/>
              </a:spcAft>
              <a:buClrTx/>
              <a:buSzTx/>
              <a:buFontTx/>
              <a:buChar char="•"/>
              <a:tabLst/>
            </a:pPr>
            <a:r>
              <a:rPr lang="en-US" sz="1400" b="1" dirty="0"/>
              <a:t>Grammar and Language Check</a:t>
            </a:r>
            <a:r>
              <a:rPr lang="en-US" sz="1400" dirty="0"/>
              <a:t>: The AI-powered analyzer can detect grammatical errors, awkward phrasing, and passive voice, ensuring that resumes are polished and professional.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1040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1B35-4C80-D9B8-4245-3FF2275B6BAA}"/>
              </a:ext>
            </a:extLst>
          </p:cNvPr>
          <p:cNvSpPr>
            <a:spLocks noGrp="1"/>
          </p:cNvSpPr>
          <p:nvPr>
            <p:ph type="title"/>
          </p:nvPr>
        </p:nvSpPr>
        <p:spPr>
          <a:xfrm>
            <a:off x="1371600" y="685800"/>
            <a:ext cx="9601200" cy="736600"/>
          </a:xfrm>
        </p:spPr>
        <p:txBody>
          <a:bodyPr>
            <a:normAutofit/>
          </a:bodyPr>
          <a:lstStyle/>
          <a:p>
            <a:r>
              <a:rPr lang="en-IN" sz="2400" b="1" u="sng" dirty="0"/>
              <a:t>DISADVANTAGES </a:t>
            </a:r>
          </a:p>
        </p:txBody>
      </p:sp>
      <p:sp>
        <p:nvSpPr>
          <p:cNvPr id="3" name="Content Placeholder 2">
            <a:extLst>
              <a:ext uri="{FF2B5EF4-FFF2-40B4-BE49-F238E27FC236}">
                <a16:creationId xmlns:a16="http://schemas.microsoft.com/office/drawing/2014/main" id="{B30B2188-9F29-E549-8331-6306A05F43BA}"/>
              </a:ext>
            </a:extLst>
          </p:cNvPr>
          <p:cNvSpPr>
            <a:spLocks noGrp="1"/>
          </p:cNvSpPr>
          <p:nvPr>
            <p:ph idx="1"/>
          </p:nvPr>
        </p:nvSpPr>
        <p:spPr>
          <a:xfrm>
            <a:off x="1371600" y="1808480"/>
            <a:ext cx="9601200" cy="1413065"/>
          </a:xfrm>
        </p:spPr>
        <p:txBody>
          <a:bodyPr>
            <a:normAutofit/>
          </a:bodyPr>
          <a:lstStyle/>
          <a:p>
            <a:pPr marL="0" indent="0">
              <a:buNone/>
            </a:pPr>
            <a:r>
              <a:rPr lang="en-US" sz="1400" b="1" dirty="0"/>
              <a:t>Lack of Human Insight</a:t>
            </a:r>
            <a:r>
              <a:rPr lang="en-US" sz="1400" dirty="0"/>
              <a:t>: While AI can analyze resumes based on data and patterns, it may not fully understand the context or nuance of a user’s experiences, leading to recommendations that might not perfectly align with a user’s career goals or unique professional experiences.</a:t>
            </a:r>
          </a:p>
          <a:p>
            <a:pPr marL="0" indent="0">
              <a:buNone/>
            </a:pPr>
            <a:r>
              <a:rPr lang="en-US" sz="1400" b="1" dirty="0"/>
              <a:t>Generic </a:t>
            </a:r>
            <a:r>
              <a:rPr lang="en-US" sz="1400" b="1" dirty="0" err="1"/>
              <a:t>Advice</a:t>
            </a:r>
            <a:r>
              <a:rPr lang="en-US" sz="1400" dirty="0" err="1"/>
              <a:t>:.The</a:t>
            </a:r>
            <a:r>
              <a:rPr lang="en-US" sz="1400" dirty="0"/>
              <a:t> recommendations might not be tailored enough to suit unique personal branding or career objectives.</a:t>
            </a:r>
          </a:p>
          <a:p>
            <a:pPr marL="0" indent="0">
              <a:buNone/>
            </a:pPr>
            <a:endParaRPr lang="en-IN" sz="1400" dirty="0"/>
          </a:p>
        </p:txBody>
      </p:sp>
      <p:sp>
        <p:nvSpPr>
          <p:cNvPr id="4" name="Rectangle 1">
            <a:extLst>
              <a:ext uri="{FF2B5EF4-FFF2-40B4-BE49-F238E27FC236}">
                <a16:creationId xmlns:a16="http://schemas.microsoft.com/office/drawing/2014/main" id="{1364D697-22FC-4939-B53D-D70106DE4C63}"/>
              </a:ext>
            </a:extLst>
          </p:cNvPr>
          <p:cNvSpPr>
            <a:spLocks noChangeArrowheads="1"/>
          </p:cNvSpPr>
          <p:nvPr/>
        </p:nvSpPr>
        <p:spPr bwMode="auto">
          <a:xfrm rot="10800000" flipV="1">
            <a:off x="1371600" y="2929326"/>
            <a:ext cx="96012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Decreased Human Touch</a:t>
            </a:r>
            <a:r>
              <a:rPr kumimoji="0" lang="en-US" altLang="en-US" sz="1400" b="0" i="0" u="none" strike="noStrike" cap="none" normalizeH="0" baseline="0" dirty="0">
                <a:ln>
                  <a:noFill/>
                </a:ln>
                <a:solidFill>
                  <a:schemeClr val="tx1"/>
                </a:solidFill>
                <a:effectLst/>
              </a:rPr>
              <a:t>: While AI can suggest improvements, a resume is ultimately a personal document that reflects an individual’s experiences, strengths, and aspirations. Relying too much on AI might make the resume feel too mechanical or impersonal, potentially reducing its effectiveness.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Inability to Capture Soft Skills</a:t>
            </a:r>
            <a:r>
              <a:rPr kumimoji="0" lang="en-US" altLang="en-US" sz="1400" b="0" i="0" u="none" strike="noStrike" cap="none" normalizeH="0" baseline="0" dirty="0">
                <a:ln>
                  <a:noFill/>
                </a:ln>
                <a:solidFill>
                  <a:schemeClr val="tx1"/>
                </a:solidFill>
                <a:effectLst/>
              </a:rPr>
              <a:t>: AI may struggle to evaluate or recommend changes related to softer aspects like communication skills, leadership qualities, or creativity, which are crucial for certain job roles and can make a resume more compelling.</a:t>
            </a:r>
          </a:p>
        </p:txBody>
      </p:sp>
    </p:spTree>
    <p:extLst>
      <p:ext uri="{BB962C8B-B14F-4D97-AF65-F5344CB8AC3E}">
        <p14:creationId xmlns:p14="http://schemas.microsoft.com/office/powerpoint/2010/main" val="2125940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317A-4349-7AAE-7EF0-3FBBFFB40953}"/>
              </a:ext>
            </a:extLst>
          </p:cNvPr>
          <p:cNvSpPr>
            <a:spLocks noGrp="1"/>
          </p:cNvSpPr>
          <p:nvPr>
            <p:ph type="title"/>
          </p:nvPr>
        </p:nvSpPr>
        <p:spPr>
          <a:xfrm>
            <a:off x="1371600" y="685800"/>
            <a:ext cx="9601200" cy="868680"/>
          </a:xfrm>
        </p:spPr>
        <p:txBody>
          <a:bodyPr>
            <a:normAutofit/>
          </a:bodyPr>
          <a:lstStyle/>
          <a:p>
            <a:r>
              <a:rPr lang="en-IN" sz="2400" b="1" u="sng" dirty="0"/>
              <a:t>FUTURE ENHANCEMENTS</a:t>
            </a:r>
          </a:p>
        </p:txBody>
      </p:sp>
      <p:sp>
        <p:nvSpPr>
          <p:cNvPr id="3" name="Content Placeholder 2">
            <a:extLst>
              <a:ext uri="{FF2B5EF4-FFF2-40B4-BE49-F238E27FC236}">
                <a16:creationId xmlns:a16="http://schemas.microsoft.com/office/drawing/2014/main" id="{E07E37D4-216F-EDA9-00E4-CC8491C19FBA}"/>
              </a:ext>
            </a:extLst>
          </p:cNvPr>
          <p:cNvSpPr>
            <a:spLocks noGrp="1"/>
          </p:cNvSpPr>
          <p:nvPr>
            <p:ph idx="1"/>
          </p:nvPr>
        </p:nvSpPr>
        <p:spPr>
          <a:xfrm>
            <a:off x="1371600" y="1874520"/>
            <a:ext cx="9601200" cy="3992880"/>
          </a:xfrm>
        </p:spPr>
        <p:txBody>
          <a:bodyPr>
            <a:normAutofit/>
          </a:bodyPr>
          <a:lstStyle/>
          <a:p>
            <a:pPr marL="0" indent="0">
              <a:buNone/>
            </a:pPr>
            <a:r>
              <a:rPr lang="en-US" sz="1400" dirty="0"/>
              <a:t>Future enhancements for an AI-powered resume builder and analyzer could focus on improving user experience, increasing accuracy, and adding advanced features to better match resumes with job requirements. Here are some potential enhancements: </a:t>
            </a:r>
          </a:p>
          <a:p>
            <a:pPr marL="0" indent="0">
              <a:buNone/>
            </a:pPr>
            <a:r>
              <a:rPr lang="en-US" sz="1400" dirty="0"/>
              <a:t>• Advanced Data Analytics and Reporting </a:t>
            </a:r>
          </a:p>
          <a:p>
            <a:pPr marL="0" indent="0">
              <a:buNone/>
            </a:pPr>
            <a:r>
              <a:rPr lang="en-US" sz="1400" dirty="0"/>
              <a:t>• Behavioral and Personality Insights </a:t>
            </a:r>
          </a:p>
          <a:p>
            <a:pPr marL="0" indent="0">
              <a:buNone/>
            </a:pPr>
            <a:r>
              <a:rPr lang="en-US" sz="1400" dirty="0"/>
              <a:t>• Advanced Interview Preparation Features </a:t>
            </a:r>
          </a:p>
          <a:p>
            <a:pPr marL="0" indent="0">
              <a:buNone/>
            </a:pPr>
            <a:r>
              <a:rPr lang="en-US" sz="1400" dirty="0"/>
              <a:t>• AI-Powered Career Coaching </a:t>
            </a:r>
          </a:p>
          <a:p>
            <a:pPr marL="0" indent="0">
              <a:buNone/>
            </a:pPr>
            <a:r>
              <a:rPr lang="en-US" sz="1400" dirty="0"/>
              <a:t>• Cloud-Based and Collaborative Features</a:t>
            </a:r>
            <a:endParaRPr lang="en-IN" sz="1400" dirty="0"/>
          </a:p>
        </p:txBody>
      </p:sp>
    </p:spTree>
    <p:extLst>
      <p:ext uri="{BB962C8B-B14F-4D97-AF65-F5344CB8AC3E}">
        <p14:creationId xmlns:p14="http://schemas.microsoft.com/office/powerpoint/2010/main" val="274887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878F-972C-B895-F974-A37ACB268231}"/>
              </a:ext>
            </a:extLst>
          </p:cNvPr>
          <p:cNvSpPr>
            <a:spLocks noGrp="1"/>
          </p:cNvSpPr>
          <p:nvPr>
            <p:ph type="title"/>
          </p:nvPr>
        </p:nvSpPr>
        <p:spPr/>
        <p:txBody>
          <a:bodyPr>
            <a:normAutofit/>
          </a:bodyPr>
          <a:lstStyle/>
          <a:p>
            <a:r>
              <a:rPr lang="en-IN" sz="2400" b="1" u="sng" dirty="0"/>
              <a:t>Abstract</a:t>
            </a:r>
          </a:p>
        </p:txBody>
      </p:sp>
      <p:sp>
        <p:nvSpPr>
          <p:cNvPr id="3" name="Content Placeholder 2">
            <a:extLst>
              <a:ext uri="{FF2B5EF4-FFF2-40B4-BE49-F238E27FC236}">
                <a16:creationId xmlns:a16="http://schemas.microsoft.com/office/drawing/2014/main" id="{82CAABA5-258D-1E13-C9CE-F4696B02A73A}"/>
              </a:ext>
            </a:extLst>
          </p:cNvPr>
          <p:cNvSpPr>
            <a:spLocks noGrp="1"/>
          </p:cNvSpPr>
          <p:nvPr>
            <p:ph idx="1"/>
          </p:nvPr>
        </p:nvSpPr>
        <p:spPr>
          <a:xfrm>
            <a:off x="1219200" y="1150374"/>
            <a:ext cx="9753600" cy="4717026"/>
          </a:xfrm>
        </p:spPr>
        <p:txBody>
          <a:bodyPr>
            <a:normAutofit/>
          </a:bodyPr>
          <a:lstStyle/>
          <a:p>
            <a:pPr marL="228600" indent="-228600">
              <a:buAutoNum type="arabicPeriod"/>
            </a:pPr>
            <a:r>
              <a:rPr lang="en-US" sz="1400" dirty="0"/>
              <a:t>The AI-powered Resume Builder and Analyzer is a cutting-edge software application designed to assist job seekers in creating optimized resumes and analyzing existing ones. </a:t>
            </a:r>
          </a:p>
          <a:p>
            <a:pPr marL="228600" indent="-228600">
              <a:buAutoNum type="arabicPeriod"/>
            </a:pPr>
            <a:r>
              <a:rPr lang="en-US" sz="1400" dirty="0"/>
              <a:t>The builder enables users to input their personal details, education, work experience, skills, certifications, and other relevant data in a structured format.</a:t>
            </a:r>
          </a:p>
          <a:p>
            <a:pPr marL="228600" indent="-228600">
              <a:buAutoNum type="arabicPeriod"/>
            </a:pPr>
            <a:r>
              <a:rPr lang="en-US" sz="1400" dirty="0"/>
              <a:t>The system builds the resume based on the data provided by the user. The system will automatically populate these with the user’s data, ensuring a polished and consistent look</a:t>
            </a:r>
          </a:p>
          <a:p>
            <a:pPr marL="228600" indent="-228600">
              <a:buAutoNum type="arabicPeriod"/>
            </a:pPr>
            <a:r>
              <a:rPr lang="en-US" sz="1400" dirty="0"/>
              <a:t>The system analyses the uploaded resume and gives the feedback in the form of rating out of 10 and gives suggestions based on the skill set.</a:t>
            </a:r>
          </a:p>
          <a:p>
            <a:pPr marL="228600" indent="-228600">
              <a:buAutoNum type="arabicPeriod"/>
            </a:pPr>
            <a:r>
              <a:rPr lang="en-US" sz="1400" dirty="0"/>
              <a:t>This AI-powered resume builder and analyzer is built by using technologies HTML5, CSS3, JavaScript (ES6+) for frontend and Node.js , Express.js , </a:t>
            </a:r>
            <a:r>
              <a:rPr lang="en-US" sz="1400" dirty="0" err="1"/>
              <a:t>JsON</a:t>
            </a:r>
            <a:r>
              <a:rPr lang="en-US" sz="1400" dirty="0"/>
              <a:t> for backend .</a:t>
            </a:r>
            <a:endParaRPr lang="en-IN" sz="1400" dirty="0"/>
          </a:p>
        </p:txBody>
      </p:sp>
    </p:spTree>
    <p:extLst>
      <p:ext uri="{BB962C8B-B14F-4D97-AF65-F5344CB8AC3E}">
        <p14:creationId xmlns:p14="http://schemas.microsoft.com/office/powerpoint/2010/main" val="2340789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233A-AB48-B7A0-C20C-EE2751A05B43}"/>
              </a:ext>
            </a:extLst>
          </p:cNvPr>
          <p:cNvSpPr>
            <a:spLocks noGrp="1"/>
          </p:cNvSpPr>
          <p:nvPr>
            <p:ph type="title"/>
          </p:nvPr>
        </p:nvSpPr>
        <p:spPr>
          <a:xfrm>
            <a:off x="1371600" y="685800"/>
            <a:ext cx="9601200" cy="990600"/>
          </a:xfrm>
        </p:spPr>
        <p:txBody>
          <a:bodyPr>
            <a:normAutofit/>
          </a:bodyPr>
          <a:lstStyle/>
          <a:p>
            <a:r>
              <a:rPr lang="en-IN" sz="2400" b="1" u="sng" dirty="0"/>
              <a:t>CONCLUSION</a:t>
            </a:r>
          </a:p>
        </p:txBody>
      </p:sp>
      <p:sp>
        <p:nvSpPr>
          <p:cNvPr id="3" name="Content Placeholder 2">
            <a:extLst>
              <a:ext uri="{FF2B5EF4-FFF2-40B4-BE49-F238E27FC236}">
                <a16:creationId xmlns:a16="http://schemas.microsoft.com/office/drawing/2014/main" id="{DBCADCB1-16EA-AEB8-D94D-B6F3ECA64969}"/>
              </a:ext>
            </a:extLst>
          </p:cNvPr>
          <p:cNvSpPr>
            <a:spLocks noGrp="1"/>
          </p:cNvSpPr>
          <p:nvPr>
            <p:ph idx="1"/>
          </p:nvPr>
        </p:nvSpPr>
        <p:spPr>
          <a:xfrm>
            <a:off x="1458410" y="1562582"/>
            <a:ext cx="9514390" cy="4304818"/>
          </a:xfrm>
        </p:spPr>
        <p:txBody>
          <a:bodyPr>
            <a:normAutofit/>
          </a:bodyPr>
          <a:lstStyle/>
          <a:p>
            <a:pPr marL="0" indent="0">
              <a:buNone/>
            </a:pPr>
            <a:r>
              <a:rPr lang="en-US" sz="1400" dirty="0"/>
              <a:t>In conclusion, an AI-powered resume builder and analyzer represents a significant advancement in job application processes, offering numerous benefits for both job seekers and recruiters. By leveraging AI's capabilities, such tools can optimize resume creation, ensuring that it is tailored to the specific job description, industry standards, and recruitment algorithms. </a:t>
            </a:r>
          </a:p>
          <a:p>
            <a:pPr marL="0" indent="0">
              <a:buNone/>
            </a:pPr>
            <a:r>
              <a:rPr lang="en-US" sz="1400" dirty="0"/>
              <a:t>For job seekers, this means faster, more efficient resume crafting, personalized suggestions for improvement, and increased chances of getting noticed by employers. For recruiters, AI-driven analysis ensures that candidates' qualifications are accurately assessed, streamlining the process. </a:t>
            </a:r>
          </a:p>
          <a:p>
            <a:pPr marL="0" indent="0">
              <a:buNone/>
            </a:pPr>
            <a:r>
              <a:rPr lang="en-US" sz="1400" dirty="0"/>
              <a:t>Ultimately, the integration of AI in resume building and analysis not only enhances the quality of resumes but also improves the overall recruitment experience. As the job market becomes more competitive, AI will continue to be an essential tool for bridging the gap between job seekers and employers, ensuring a more effective, data-driven approach to recruitment. </a:t>
            </a:r>
            <a:endParaRPr lang="en-IN" sz="1400" dirty="0"/>
          </a:p>
        </p:txBody>
      </p:sp>
    </p:spTree>
    <p:extLst>
      <p:ext uri="{BB962C8B-B14F-4D97-AF65-F5344CB8AC3E}">
        <p14:creationId xmlns:p14="http://schemas.microsoft.com/office/powerpoint/2010/main" val="271358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39D94B-7D32-5BE6-7FA8-B958AB2DCE86}"/>
              </a:ext>
            </a:extLst>
          </p:cNvPr>
          <p:cNvPicPr>
            <a:picLocks noChangeAspect="1"/>
          </p:cNvPicPr>
          <p:nvPr/>
        </p:nvPicPr>
        <p:blipFill>
          <a:blip r:embed="rId2"/>
          <a:stretch>
            <a:fillRect/>
          </a:stretch>
        </p:blipFill>
        <p:spPr>
          <a:xfrm>
            <a:off x="1759352" y="653246"/>
            <a:ext cx="9410217" cy="5293248"/>
          </a:xfrm>
          <a:prstGeom prst="rect">
            <a:avLst/>
          </a:prstGeom>
        </p:spPr>
      </p:pic>
    </p:spTree>
    <p:extLst>
      <p:ext uri="{BB962C8B-B14F-4D97-AF65-F5344CB8AC3E}">
        <p14:creationId xmlns:p14="http://schemas.microsoft.com/office/powerpoint/2010/main" val="313553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2F1D-1BB5-9762-F77F-B6020A2BCEE0}"/>
              </a:ext>
            </a:extLst>
          </p:cNvPr>
          <p:cNvSpPr>
            <a:spLocks noGrp="1"/>
          </p:cNvSpPr>
          <p:nvPr>
            <p:ph type="title"/>
          </p:nvPr>
        </p:nvSpPr>
        <p:spPr>
          <a:xfrm>
            <a:off x="1371600" y="685800"/>
            <a:ext cx="9601200" cy="700548"/>
          </a:xfrm>
        </p:spPr>
        <p:txBody>
          <a:bodyPr>
            <a:normAutofit/>
          </a:bodyPr>
          <a:lstStyle/>
          <a:p>
            <a:r>
              <a:rPr lang="en-IN" sz="2400" b="1" u="sng" dirty="0"/>
              <a:t>INTRODUCTION</a:t>
            </a:r>
          </a:p>
        </p:txBody>
      </p:sp>
      <p:sp>
        <p:nvSpPr>
          <p:cNvPr id="3" name="Content Placeholder 2">
            <a:extLst>
              <a:ext uri="{FF2B5EF4-FFF2-40B4-BE49-F238E27FC236}">
                <a16:creationId xmlns:a16="http://schemas.microsoft.com/office/drawing/2014/main" id="{00AC44E5-EA96-66BE-D889-088601BC07B0}"/>
              </a:ext>
            </a:extLst>
          </p:cNvPr>
          <p:cNvSpPr>
            <a:spLocks noGrp="1"/>
          </p:cNvSpPr>
          <p:nvPr>
            <p:ph idx="1"/>
          </p:nvPr>
        </p:nvSpPr>
        <p:spPr>
          <a:xfrm>
            <a:off x="1219200" y="1297858"/>
            <a:ext cx="9753600" cy="4569542"/>
          </a:xfrm>
        </p:spPr>
        <p:txBody>
          <a:bodyPr>
            <a:normAutofit/>
          </a:bodyPr>
          <a:lstStyle/>
          <a:p>
            <a:r>
              <a:rPr lang="en-US" sz="1400" dirty="0"/>
              <a:t>In today’s fast-paced and competitive job market, a well-crafted resume is a critical tool in securing employment opportunities. However, many job seekers find it challenging to create a resume that effectively highlights their skills, experience, and qualifications while adhering to industry standards and expectations. The task of formatting a resume, ensuring the correct use of keywords, and presenting achievements in a compelling manner can be time-consuming and often requires significant trial and error.</a:t>
            </a:r>
          </a:p>
          <a:p>
            <a:r>
              <a:rPr lang="en-US" sz="1400" dirty="0"/>
              <a:t>By using the AI-powered Resume Builder and Analyzer, job seekers can greatly improve their chances of standing out in a crowded job market. The tool eliminates much of the guesswork in resume writing, making it easier to create a document that not only highlights a candidate’s qualifications but also appeals to modern hiring algorithms used by many companies</a:t>
            </a:r>
            <a:r>
              <a:rPr lang="en-US" sz="1200" dirty="0"/>
              <a:t>. </a:t>
            </a:r>
          </a:p>
          <a:p>
            <a:r>
              <a:rPr lang="en-US" sz="1400" dirty="0"/>
              <a:t>This tool represents a significant advancement in the way job seekers approach resume writing, empowering them to present themselves more effectively and confidently in the job market.  </a:t>
            </a:r>
            <a:endParaRPr lang="en-IN" sz="1400" dirty="0"/>
          </a:p>
        </p:txBody>
      </p:sp>
    </p:spTree>
    <p:extLst>
      <p:ext uri="{BB962C8B-B14F-4D97-AF65-F5344CB8AC3E}">
        <p14:creationId xmlns:p14="http://schemas.microsoft.com/office/powerpoint/2010/main" val="391620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E6F8-826B-80E6-9FF0-C0A767C71E31}"/>
              </a:ext>
            </a:extLst>
          </p:cNvPr>
          <p:cNvSpPr>
            <a:spLocks noGrp="1"/>
          </p:cNvSpPr>
          <p:nvPr>
            <p:ph type="title"/>
          </p:nvPr>
        </p:nvSpPr>
        <p:spPr>
          <a:xfrm>
            <a:off x="1371600" y="685800"/>
            <a:ext cx="9601200" cy="907026"/>
          </a:xfrm>
        </p:spPr>
        <p:txBody>
          <a:bodyPr>
            <a:normAutofit/>
          </a:bodyPr>
          <a:lstStyle/>
          <a:p>
            <a:r>
              <a:rPr lang="en-IN" sz="2400" b="1" u="sng" dirty="0"/>
              <a:t>EXISTING SYSTEM</a:t>
            </a:r>
          </a:p>
        </p:txBody>
      </p:sp>
      <p:sp>
        <p:nvSpPr>
          <p:cNvPr id="3" name="Content Placeholder 2">
            <a:extLst>
              <a:ext uri="{FF2B5EF4-FFF2-40B4-BE49-F238E27FC236}">
                <a16:creationId xmlns:a16="http://schemas.microsoft.com/office/drawing/2014/main" id="{CA7B4C2C-88E6-D898-9C92-B0F94F03284A}"/>
              </a:ext>
            </a:extLst>
          </p:cNvPr>
          <p:cNvSpPr>
            <a:spLocks noGrp="1"/>
          </p:cNvSpPr>
          <p:nvPr>
            <p:ph idx="1"/>
          </p:nvPr>
        </p:nvSpPr>
        <p:spPr>
          <a:xfrm>
            <a:off x="1484670" y="1386348"/>
            <a:ext cx="9488129" cy="4481052"/>
          </a:xfrm>
        </p:spPr>
        <p:txBody>
          <a:bodyPr>
            <a:normAutofit/>
          </a:bodyPr>
          <a:lstStyle/>
          <a:p>
            <a:pPr marL="0" indent="0">
              <a:buNone/>
            </a:pPr>
            <a:r>
              <a:rPr lang="en-US" sz="1400" dirty="0"/>
              <a:t>The existing system is manual resume builder and analysis. Job seekers create resumes manually using word processing software like Microsoft Word or Google Docs. Hiring managers and recruiters manually review resumes to identify relevant skills, experience, and qualifications. Manual resume writing and analysis are time-consuming and labor-intensive. Resumes are often unstructured and lack standardization, making it difficult for hiring managers to compare candidates. Manual resume analysis can be prone to bias and inaccuracy, leading to qualified candidates being overlooked. Job seekers often receive limited feedback on their resumes, making it difficult to improve.</a:t>
            </a:r>
          </a:p>
          <a:p>
            <a:pPr marL="0" indent="0">
              <a:buNone/>
            </a:pPr>
            <a:r>
              <a:rPr lang="en-US" sz="1400" b="1" dirty="0"/>
              <a:t> Disadvantages of existing System:</a:t>
            </a:r>
          </a:p>
          <a:p>
            <a:pPr marL="0" indent="0">
              <a:buNone/>
            </a:pPr>
            <a:r>
              <a:rPr lang="en-US" sz="1400" dirty="0"/>
              <a:t> • Time consuming and labor intensive</a:t>
            </a:r>
          </a:p>
          <a:p>
            <a:pPr marL="0" indent="0">
              <a:buNone/>
            </a:pPr>
            <a:r>
              <a:rPr lang="en-US" sz="1400" dirty="0"/>
              <a:t> • Lack of standardization</a:t>
            </a:r>
          </a:p>
          <a:p>
            <a:pPr marL="0" indent="0">
              <a:buNone/>
            </a:pPr>
            <a:r>
              <a:rPr lang="en-US" sz="1400" dirty="0"/>
              <a:t> • Prone to Bias and Inaccuracy </a:t>
            </a:r>
          </a:p>
          <a:p>
            <a:pPr marL="0" indent="0">
              <a:buNone/>
            </a:pPr>
            <a:r>
              <a:rPr lang="en-US" sz="1400" dirty="0"/>
              <a:t> • Limited feedback for job seekers </a:t>
            </a:r>
          </a:p>
          <a:p>
            <a:pPr marL="0" indent="0">
              <a:buNone/>
            </a:pPr>
            <a:r>
              <a:rPr lang="en-US" sz="1400" dirty="0"/>
              <a:t> • Inconsistent quality and content </a:t>
            </a:r>
            <a:endParaRPr lang="en-IN" sz="1400" dirty="0"/>
          </a:p>
        </p:txBody>
      </p:sp>
    </p:spTree>
    <p:extLst>
      <p:ext uri="{BB962C8B-B14F-4D97-AF65-F5344CB8AC3E}">
        <p14:creationId xmlns:p14="http://schemas.microsoft.com/office/powerpoint/2010/main" val="190833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370F-6606-4A86-C1BF-62D7BEE7703C}"/>
              </a:ext>
            </a:extLst>
          </p:cNvPr>
          <p:cNvSpPr>
            <a:spLocks noGrp="1"/>
          </p:cNvSpPr>
          <p:nvPr>
            <p:ph type="title"/>
          </p:nvPr>
        </p:nvSpPr>
        <p:spPr>
          <a:xfrm>
            <a:off x="1371600" y="685800"/>
            <a:ext cx="9601200" cy="916858"/>
          </a:xfrm>
        </p:spPr>
        <p:txBody>
          <a:bodyPr>
            <a:normAutofit/>
          </a:bodyPr>
          <a:lstStyle/>
          <a:p>
            <a:r>
              <a:rPr lang="en-IN" sz="2400" b="1" u="sng" dirty="0"/>
              <a:t>PROPOSED SYSTEM</a:t>
            </a:r>
          </a:p>
        </p:txBody>
      </p:sp>
      <p:sp>
        <p:nvSpPr>
          <p:cNvPr id="3" name="Content Placeholder 2">
            <a:extLst>
              <a:ext uri="{FF2B5EF4-FFF2-40B4-BE49-F238E27FC236}">
                <a16:creationId xmlns:a16="http://schemas.microsoft.com/office/drawing/2014/main" id="{8370C967-4503-8858-9CE3-312E43E77D9B}"/>
              </a:ext>
            </a:extLst>
          </p:cNvPr>
          <p:cNvSpPr>
            <a:spLocks noGrp="1"/>
          </p:cNvSpPr>
          <p:nvPr>
            <p:ph idx="1"/>
          </p:nvPr>
        </p:nvSpPr>
        <p:spPr>
          <a:xfrm>
            <a:off x="1463040" y="2001520"/>
            <a:ext cx="9509760" cy="3865880"/>
          </a:xfrm>
        </p:spPr>
        <p:txBody>
          <a:bodyPr>
            <a:normAutofit fontScale="92500" lnSpcReduction="10000"/>
          </a:bodyPr>
          <a:lstStyle/>
          <a:p>
            <a:pPr>
              <a:buFont typeface="Wingdings" panose="05000000000000000000" pitchFamily="2" charset="2"/>
              <a:buChar char="v"/>
            </a:pPr>
            <a:r>
              <a:rPr lang="en-US" sz="1400" dirty="0"/>
              <a:t>The AI-Powered Resume Builder and Analyzer is designed to address the limitations and inefficiencies of the existing manual system.</a:t>
            </a:r>
          </a:p>
          <a:p>
            <a:pPr>
              <a:buFont typeface="Wingdings" panose="05000000000000000000" pitchFamily="2" charset="2"/>
              <a:buChar char="v"/>
            </a:pPr>
            <a:r>
              <a:rPr lang="en-US" sz="1400" dirty="0"/>
              <a:t>The AI-Powered Resume Builder will offer a guided, user-friendly platform to help job seekers create personalized resume. </a:t>
            </a:r>
          </a:p>
          <a:p>
            <a:pPr>
              <a:buFont typeface="Wingdings" panose="05000000000000000000" pitchFamily="2" charset="2"/>
              <a:buChar char="v"/>
            </a:pPr>
            <a:r>
              <a:rPr lang="en-US" sz="1400" dirty="0"/>
              <a:t>Users can preview their resume in real-time and download it once it is complete</a:t>
            </a:r>
            <a:r>
              <a:rPr lang="en-US" dirty="0"/>
              <a:t>.</a:t>
            </a:r>
          </a:p>
          <a:p>
            <a:pPr>
              <a:buFont typeface="Wingdings" panose="05000000000000000000" pitchFamily="2" charset="2"/>
              <a:buChar char="v"/>
            </a:pPr>
            <a:r>
              <a:rPr lang="en-US" sz="1400" dirty="0"/>
              <a:t>The AI-Powered Resume Analyzer will analyze the resume and gives feedback according to the skillset mentioned in the resume</a:t>
            </a:r>
          </a:p>
          <a:p>
            <a:pPr marL="0" indent="0">
              <a:buNone/>
            </a:pPr>
            <a:r>
              <a:rPr lang="en-US" sz="1400" b="1" dirty="0"/>
              <a:t> key features of the proposed system:</a:t>
            </a:r>
          </a:p>
          <a:p>
            <a:pPr marL="0" indent="0">
              <a:buNone/>
            </a:pPr>
            <a:r>
              <a:rPr lang="en-IN" sz="1400" dirty="0"/>
              <a:t>*</a:t>
            </a:r>
            <a:r>
              <a:rPr lang="en-US" sz="1400" dirty="0"/>
              <a:t>User Authentication: Secure login and registration system to personalize user experience.</a:t>
            </a:r>
          </a:p>
          <a:p>
            <a:pPr marL="0" indent="0">
              <a:buNone/>
            </a:pPr>
            <a:r>
              <a:rPr lang="en-US" sz="1400" dirty="0"/>
              <a:t>*Resume Templates: A variety of professionally designed templates to choose from.</a:t>
            </a:r>
          </a:p>
          <a:p>
            <a:pPr marL="0" indent="0">
              <a:buNone/>
            </a:pPr>
            <a:r>
              <a:rPr lang="en-US" sz="1400" dirty="0"/>
              <a:t>*Real-time Preview: Instant preview of the resume as users fill in their details. </a:t>
            </a:r>
          </a:p>
          <a:p>
            <a:pPr marL="0" indent="0">
              <a:buNone/>
            </a:pPr>
            <a:r>
              <a:rPr lang="en-US" sz="1400" dirty="0"/>
              <a:t>*PDF Export: Generate and download resumes in PDF format.</a:t>
            </a:r>
          </a:p>
          <a:p>
            <a:pPr marL="0" indent="0">
              <a:buNone/>
            </a:pPr>
            <a:r>
              <a:rPr lang="en-US" sz="1400" dirty="0"/>
              <a:t>*Responsive Design: Optimized for both desktop and mobile devices.</a:t>
            </a:r>
          </a:p>
          <a:p>
            <a:pPr marL="0" indent="0">
              <a:buNone/>
            </a:pPr>
            <a:r>
              <a:rPr lang="en-US" sz="1400" dirty="0"/>
              <a:t>*Resume Analysis: Provides feedback and suggestions to improve resume content.</a:t>
            </a:r>
            <a:endParaRPr lang="en-IN" sz="1400" dirty="0"/>
          </a:p>
        </p:txBody>
      </p:sp>
    </p:spTree>
    <p:extLst>
      <p:ext uri="{BB962C8B-B14F-4D97-AF65-F5344CB8AC3E}">
        <p14:creationId xmlns:p14="http://schemas.microsoft.com/office/powerpoint/2010/main" val="313827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A7BFD-E297-99CD-D2D0-F6BF1A440D52}"/>
              </a:ext>
            </a:extLst>
          </p:cNvPr>
          <p:cNvSpPr txBox="1"/>
          <p:nvPr/>
        </p:nvSpPr>
        <p:spPr>
          <a:xfrm>
            <a:off x="1071717" y="688258"/>
            <a:ext cx="7688826" cy="461665"/>
          </a:xfrm>
          <a:prstGeom prst="rect">
            <a:avLst/>
          </a:prstGeom>
          <a:noFill/>
        </p:spPr>
        <p:txBody>
          <a:bodyPr wrap="square" rtlCol="0">
            <a:spAutoFit/>
          </a:bodyPr>
          <a:lstStyle/>
          <a:p>
            <a:r>
              <a:rPr lang="en-IN" sz="2400" b="1" u="sng" dirty="0"/>
              <a:t>SYSTEM REQUIRMENTS SPECIFICATIONS</a:t>
            </a:r>
          </a:p>
        </p:txBody>
      </p:sp>
      <p:sp>
        <p:nvSpPr>
          <p:cNvPr id="3" name="TextBox 2">
            <a:extLst>
              <a:ext uri="{FF2B5EF4-FFF2-40B4-BE49-F238E27FC236}">
                <a16:creationId xmlns:a16="http://schemas.microsoft.com/office/drawing/2014/main" id="{D7CF0A7C-E5D7-8F42-ADE6-7DC377D36F40}"/>
              </a:ext>
            </a:extLst>
          </p:cNvPr>
          <p:cNvSpPr txBox="1"/>
          <p:nvPr/>
        </p:nvSpPr>
        <p:spPr>
          <a:xfrm>
            <a:off x="1203767" y="1406013"/>
            <a:ext cx="5216698" cy="1169551"/>
          </a:xfrm>
          <a:prstGeom prst="rect">
            <a:avLst/>
          </a:prstGeom>
          <a:noFill/>
        </p:spPr>
        <p:txBody>
          <a:bodyPr wrap="square" rtlCol="0">
            <a:spAutoFit/>
          </a:bodyPr>
          <a:lstStyle/>
          <a:p>
            <a:r>
              <a:rPr lang="en-IN" sz="1400" b="1" dirty="0"/>
              <a:t>HARDWARE REQUIRMENTS :</a:t>
            </a:r>
          </a:p>
          <a:p>
            <a:r>
              <a:rPr lang="en-IN" sz="1400" b="1" dirty="0"/>
              <a:t>                     </a:t>
            </a:r>
          </a:p>
          <a:p>
            <a:r>
              <a:rPr lang="en-IN" sz="1400" b="1" dirty="0"/>
              <a:t>                     </a:t>
            </a:r>
            <a:r>
              <a:rPr lang="en-IN" sz="1400" dirty="0"/>
              <a:t>Processor                           : Intel-core i3 or higher</a:t>
            </a:r>
          </a:p>
          <a:p>
            <a:r>
              <a:rPr lang="en-IN" sz="1400" b="1" dirty="0"/>
              <a:t>                     </a:t>
            </a:r>
            <a:r>
              <a:rPr lang="en-IN" sz="1400" dirty="0"/>
              <a:t>Hard Disk                           : 256 GB</a:t>
            </a:r>
          </a:p>
          <a:p>
            <a:r>
              <a:rPr lang="en-IN" sz="1400" b="1" dirty="0"/>
              <a:t>                     </a:t>
            </a:r>
            <a:r>
              <a:rPr lang="en-IN" sz="1400" dirty="0"/>
              <a:t>RAM                                    : 8 GB</a:t>
            </a:r>
            <a:endParaRPr lang="en-IN" sz="1400" b="1" dirty="0"/>
          </a:p>
        </p:txBody>
      </p:sp>
      <p:sp>
        <p:nvSpPr>
          <p:cNvPr id="6" name="TextBox 5">
            <a:extLst>
              <a:ext uri="{FF2B5EF4-FFF2-40B4-BE49-F238E27FC236}">
                <a16:creationId xmlns:a16="http://schemas.microsoft.com/office/drawing/2014/main" id="{12F2221A-E8BC-749D-851B-F582BCDA576B}"/>
              </a:ext>
            </a:extLst>
          </p:cNvPr>
          <p:cNvSpPr txBox="1"/>
          <p:nvPr/>
        </p:nvSpPr>
        <p:spPr>
          <a:xfrm>
            <a:off x="1203766" y="3201473"/>
            <a:ext cx="5334686" cy="1384995"/>
          </a:xfrm>
          <a:prstGeom prst="rect">
            <a:avLst/>
          </a:prstGeom>
          <a:noFill/>
        </p:spPr>
        <p:txBody>
          <a:bodyPr wrap="square" rtlCol="0">
            <a:spAutoFit/>
          </a:bodyPr>
          <a:lstStyle/>
          <a:p>
            <a:r>
              <a:rPr lang="en-IN" sz="1400" b="1" dirty="0"/>
              <a:t>SOFTWARE REQUIRMENTS : </a:t>
            </a:r>
          </a:p>
          <a:p>
            <a:r>
              <a:rPr lang="en-IN" sz="1400" b="1" dirty="0"/>
              <a:t>                     </a:t>
            </a:r>
          </a:p>
          <a:p>
            <a:r>
              <a:rPr lang="en-IN" sz="1400" b="1" dirty="0"/>
              <a:t>                    </a:t>
            </a:r>
            <a:r>
              <a:rPr lang="en-IN" sz="1400" dirty="0"/>
              <a:t>Operating system               : windows 10</a:t>
            </a:r>
          </a:p>
          <a:p>
            <a:r>
              <a:rPr lang="en-IN" sz="1400" b="1" dirty="0"/>
              <a:t>                   </a:t>
            </a:r>
            <a:r>
              <a:rPr lang="en-IN" sz="1400" dirty="0"/>
              <a:t> Web browser                       : Google chrome</a:t>
            </a:r>
          </a:p>
          <a:p>
            <a:r>
              <a:rPr lang="en-IN" sz="1400" b="1" dirty="0"/>
              <a:t>                    </a:t>
            </a:r>
            <a:r>
              <a:rPr lang="en-IN" sz="1400" dirty="0"/>
              <a:t>Backend                             : Node.js , Express.js , </a:t>
            </a:r>
            <a:r>
              <a:rPr lang="en-IN" sz="1400" dirty="0" err="1"/>
              <a:t>JsON</a:t>
            </a:r>
            <a:endParaRPr lang="en-IN" sz="1400" dirty="0"/>
          </a:p>
          <a:p>
            <a:r>
              <a:rPr lang="en-IN" sz="1400" dirty="0"/>
              <a:t>                    Version control                   : Git &amp; GitHub</a:t>
            </a:r>
          </a:p>
        </p:txBody>
      </p:sp>
    </p:spTree>
    <p:extLst>
      <p:ext uri="{BB962C8B-B14F-4D97-AF65-F5344CB8AC3E}">
        <p14:creationId xmlns:p14="http://schemas.microsoft.com/office/powerpoint/2010/main" val="364746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9F6E-60B9-8C24-D016-288CC467CE74}"/>
              </a:ext>
            </a:extLst>
          </p:cNvPr>
          <p:cNvSpPr>
            <a:spLocks noGrp="1"/>
          </p:cNvSpPr>
          <p:nvPr>
            <p:ph type="title"/>
          </p:nvPr>
        </p:nvSpPr>
        <p:spPr>
          <a:xfrm>
            <a:off x="1371600" y="685800"/>
            <a:ext cx="9601200" cy="726440"/>
          </a:xfrm>
        </p:spPr>
        <p:txBody>
          <a:bodyPr>
            <a:normAutofit/>
          </a:bodyPr>
          <a:lstStyle/>
          <a:p>
            <a:r>
              <a:rPr lang="en-IN" sz="2400" b="1" u="sng" dirty="0"/>
              <a:t>SYSTEM DESIGNS</a:t>
            </a:r>
          </a:p>
        </p:txBody>
      </p:sp>
      <p:sp>
        <p:nvSpPr>
          <p:cNvPr id="3" name="Content Placeholder 2">
            <a:extLst>
              <a:ext uri="{FF2B5EF4-FFF2-40B4-BE49-F238E27FC236}">
                <a16:creationId xmlns:a16="http://schemas.microsoft.com/office/drawing/2014/main" id="{6508DC77-E600-77B6-1B7E-CF84E4503DF7}"/>
              </a:ext>
            </a:extLst>
          </p:cNvPr>
          <p:cNvSpPr>
            <a:spLocks noGrp="1"/>
          </p:cNvSpPr>
          <p:nvPr>
            <p:ph idx="1"/>
          </p:nvPr>
        </p:nvSpPr>
        <p:spPr>
          <a:xfrm>
            <a:off x="1371600" y="1330960"/>
            <a:ext cx="9601200" cy="4536440"/>
          </a:xfrm>
        </p:spPr>
        <p:txBody>
          <a:bodyPr>
            <a:normAutofit/>
          </a:bodyPr>
          <a:lstStyle/>
          <a:p>
            <a:pPr marL="0" indent="0">
              <a:buNone/>
            </a:pPr>
            <a:r>
              <a:rPr lang="en-IN" sz="1600" b="1" dirty="0"/>
              <a:t>Use case diagram :</a:t>
            </a:r>
          </a:p>
        </p:txBody>
      </p:sp>
      <p:pic>
        <p:nvPicPr>
          <p:cNvPr id="5" name="Picture 4">
            <a:extLst>
              <a:ext uri="{FF2B5EF4-FFF2-40B4-BE49-F238E27FC236}">
                <a16:creationId xmlns:a16="http://schemas.microsoft.com/office/drawing/2014/main" id="{F91398A1-97A0-D3E1-4DFE-ED39C7FFCB8B}"/>
              </a:ext>
            </a:extLst>
          </p:cNvPr>
          <p:cNvPicPr>
            <a:picLocks noChangeAspect="1"/>
          </p:cNvPicPr>
          <p:nvPr/>
        </p:nvPicPr>
        <p:blipFill>
          <a:blip r:embed="rId2"/>
          <a:stretch>
            <a:fillRect/>
          </a:stretch>
        </p:blipFill>
        <p:spPr>
          <a:xfrm>
            <a:off x="3098800" y="1780336"/>
            <a:ext cx="7162800" cy="4732224"/>
          </a:xfrm>
          <a:prstGeom prst="rect">
            <a:avLst/>
          </a:prstGeom>
        </p:spPr>
      </p:pic>
    </p:spTree>
    <p:extLst>
      <p:ext uri="{BB962C8B-B14F-4D97-AF65-F5344CB8AC3E}">
        <p14:creationId xmlns:p14="http://schemas.microsoft.com/office/powerpoint/2010/main" val="1684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3252-4857-073C-334F-A196C42BAF47}"/>
              </a:ext>
            </a:extLst>
          </p:cNvPr>
          <p:cNvSpPr>
            <a:spLocks noGrp="1"/>
          </p:cNvSpPr>
          <p:nvPr>
            <p:ph type="title"/>
          </p:nvPr>
        </p:nvSpPr>
        <p:spPr>
          <a:xfrm>
            <a:off x="1371600" y="426720"/>
            <a:ext cx="9601200" cy="563880"/>
          </a:xfrm>
        </p:spPr>
        <p:txBody>
          <a:bodyPr>
            <a:normAutofit/>
          </a:bodyPr>
          <a:lstStyle/>
          <a:p>
            <a:r>
              <a:rPr lang="en-IN" sz="1600" b="1" dirty="0"/>
              <a:t>Sequence diagram :</a:t>
            </a:r>
          </a:p>
        </p:txBody>
      </p:sp>
      <p:pic>
        <p:nvPicPr>
          <p:cNvPr id="5" name="Content Placeholder 4">
            <a:extLst>
              <a:ext uri="{FF2B5EF4-FFF2-40B4-BE49-F238E27FC236}">
                <a16:creationId xmlns:a16="http://schemas.microsoft.com/office/drawing/2014/main" id="{00FF7FBD-8ABE-B758-87D9-163B009790F5}"/>
              </a:ext>
            </a:extLst>
          </p:cNvPr>
          <p:cNvPicPr>
            <a:picLocks noGrp="1" noChangeAspect="1"/>
          </p:cNvPicPr>
          <p:nvPr>
            <p:ph idx="1"/>
          </p:nvPr>
        </p:nvPicPr>
        <p:blipFill>
          <a:blip r:embed="rId2"/>
          <a:stretch>
            <a:fillRect/>
          </a:stretch>
        </p:blipFill>
        <p:spPr>
          <a:xfrm>
            <a:off x="3481918" y="812483"/>
            <a:ext cx="6315284" cy="5751512"/>
          </a:xfrm>
        </p:spPr>
      </p:pic>
    </p:spTree>
    <p:extLst>
      <p:ext uri="{BB962C8B-B14F-4D97-AF65-F5344CB8AC3E}">
        <p14:creationId xmlns:p14="http://schemas.microsoft.com/office/powerpoint/2010/main" val="4811563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{ADD50C83-4022-4E35-BFE7-709CCB3835C7}tf10001105</Template>
  <TotalTime>314</TotalTime>
  <Words>2004</Words>
  <Application>Microsoft Office PowerPoint</Application>
  <PresentationFormat>Widescreen</PresentationFormat>
  <Paragraphs>152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Courier New</vt:lpstr>
      <vt:lpstr>Franklin Gothic Book</vt:lpstr>
      <vt:lpstr>Wingdings</vt:lpstr>
      <vt:lpstr>Crop</vt:lpstr>
      <vt:lpstr>PowerPoint Presentation</vt:lpstr>
      <vt:lpstr>PowerPoint Presentation</vt:lpstr>
      <vt:lpstr>Abstract</vt:lpstr>
      <vt:lpstr>INTRODUCTION</vt:lpstr>
      <vt:lpstr>EXISTING SYSTEM</vt:lpstr>
      <vt:lpstr>PROPOSED SYSTEM</vt:lpstr>
      <vt:lpstr>PowerPoint Presentation</vt:lpstr>
      <vt:lpstr>SYSTEM DESIGNS</vt:lpstr>
      <vt:lpstr>Sequence diagram :</vt:lpstr>
      <vt:lpstr>Activity diagram :</vt:lpstr>
      <vt:lpstr>TECHNOLOGIES USED IN FRONTEND </vt:lpstr>
      <vt:lpstr>CSS:</vt:lpstr>
      <vt:lpstr>JAVASCRIPT:</vt:lpstr>
      <vt:lpstr>TECHNOLOGIES USED IN BACKEND</vt:lpstr>
      <vt:lpstr>ACKNOWLEDGEMENTS</vt:lpstr>
      <vt:lpstr>SCOPE OF THE PROJECT </vt:lpstr>
      <vt:lpstr>OUTPUT:</vt:lpstr>
      <vt:lpstr>REGISTER PAGE</vt:lpstr>
      <vt:lpstr>LOGIN PAGE</vt:lpstr>
      <vt:lpstr>RESUME BUILDER</vt:lpstr>
      <vt:lpstr>RESUME ANALYZER</vt:lpstr>
      <vt:lpstr>PowerPoint Presentation</vt:lpstr>
      <vt:lpstr>PowerPoint Presentation</vt:lpstr>
      <vt:lpstr>RESUME GENERATOR</vt:lpstr>
      <vt:lpstr>PowerPoint Presentation</vt:lpstr>
      <vt:lpstr>ABOUT US</vt:lpstr>
      <vt:lpstr>ADVANTAGES</vt:lpstr>
      <vt:lpstr>DISADVANTAGES </vt:lpstr>
      <vt:lpstr>FUTURE ENHANCEMENTS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Vemula</dc:creator>
  <cp:lastModifiedBy>Shivani Vemula</cp:lastModifiedBy>
  <cp:revision>1</cp:revision>
  <dcterms:created xsi:type="dcterms:W3CDTF">2025-04-04T15:45:38Z</dcterms:created>
  <dcterms:modified xsi:type="dcterms:W3CDTF">2025-04-04T21:02:00Z</dcterms:modified>
</cp:coreProperties>
</file>