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2" r:id="rId9"/>
    <p:sldId id="264" r:id="rId10"/>
    <p:sldId id="270" r:id="rId11"/>
    <p:sldId id="273" r:id="rId12"/>
    <p:sldId id="274" r:id="rId13"/>
    <p:sldId id="276" r:id="rId14"/>
    <p:sldId id="277" r:id="rId15"/>
    <p:sldId id="279" r:id="rId16"/>
    <p:sldId id="281" r:id="rId17"/>
    <p:sldId id="269" r:id="rId18"/>
    <p:sldId id="283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Alberto Provenzano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Matricola: 1000001826</a:t>
            </a:r>
          </a:p>
          <a:p>
            <a:pPr algn="l"/>
            <a:r>
              <a:rPr lang="it-IT">
                <a:solidFill>
                  <a:srgbClr val="FFFFFF"/>
                </a:solidFill>
              </a:rPr>
              <a:t>Data 30/03/2022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112108"/>
            <a:ext cx="3201366" cy="3113903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HTML: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0"/>
            <a:ext cx="8154174" cy="6847862"/>
          </a:xfrm>
        </p:spPr>
        <p:txBody>
          <a:bodyPr anchor="ctr">
            <a:noAutofit/>
          </a:bodyPr>
          <a:lstStyle/>
          <a:p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"Container1"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"blocco1"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"genere"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Thriller psicologico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"shutter-island.jpg"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"descrizione"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"titolo"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Shutter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Island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"trama"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Se siete in vena di un thriller contorto e criptico,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Shutter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Island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quello che fa per voi. Basato sull'omonimo romanzo di Dennis Lehane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considerato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uno dei migliori film del suo genere. La storia inizia con due agenti federali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(tra cui il protagonista Leo di Caprio) che sbarcano in un'isola-prigione per risolvere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un caso di scomparsa di un omicida, ma niente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come sembra...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Curiosita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Curiosita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La particolare atmosfera del film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stata ispirata, tra gli altri,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dai film sugli zombie degli anni Quaranta del regista Val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Lewton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"voto"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Voto:9.3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3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112108"/>
            <a:ext cx="3201366" cy="3113903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HTML: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1126" cy="6837724"/>
          </a:xfrm>
        </p:spPr>
        <p:txBody>
          <a:bodyPr anchor="ctr">
            <a:noAutofit/>
          </a:bodyPr>
          <a:lstStyle/>
          <a:p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"blocco2"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"genere"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Azione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"john-wick.jpg"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"descrizione"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"titolo"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Saga di John Wick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"trama"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Se preferite un film "action" puro, vi consiglio la saga completa di John Wick.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I punti di forza sono vari: scenografia di grande effetto e luci, ombre, suoni che creano un mix di letale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divertimento cinematografico.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Il protagonista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un ex killer professionista che si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ritirato per vivere in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tranquillita'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la donna che ama.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Subira'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pero'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un torto, dopo la morte inevitabile della moglie, che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risvegliera'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 sua violenta vendetta.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Curiosita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Curiosita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Secondo quanto dichiarato dai registi, Keanu Reeves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giro'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alcune scene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dello scontro nel nightclub con la febbre a 40 gradi. Keanu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memorizzo'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 mosse della sequenza del combattimento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appena prima di andare in scena.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"voto"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Voto:8.8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0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112108"/>
            <a:ext cx="3201366" cy="3113903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HTML: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1126" cy="6837724"/>
          </a:xfrm>
        </p:spPr>
        <p:txBody>
          <a:bodyPr anchor="ctr">
            <a:noAutofit/>
          </a:bodyPr>
          <a:lstStyle/>
          <a:p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"Container2"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"blocco3"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"genere"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Horror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"shining.jpg"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"descrizione"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"titolo"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Shining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"trama"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Se invece volete provare qualche brivido, ecco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Shining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un capolavoro del grande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regista Stanley Kubrick. Ritmo, tensione e sintesi sono solo poche delle grandi caratteristiche del film.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Incentrato su uno scrittore che, in crisi d'ispirazione, si trasferisce con la famiglia in un hotel isolato...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presto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pero'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alcune sinistre presenze condizioneranno i suoi comportamenti fino ad un punto di non ritorno.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Curiosita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Curiosita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Lo stress di interpretare Wendy Torrance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provoco'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all'attrice Shelley Duvall la caduta dei capelli.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"voto"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Voto:9.5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6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112108"/>
            <a:ext cx="3201366" cy="3113903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HTML: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1126" cy="683772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"blocco4"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"genere"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Drammatico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"la-ricerca-della-felicita.jpg"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"descrizione"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"titolo"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 ricerca della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felicita'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"trama"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Se il vostro genere preferito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quello drammatico, non potete non aver visto La ricerca della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felicita'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Diretto da Gabriele Muccino, si basa sulla storia vera di Chris Gardner, imprenditore diventato milionario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dopo un periodo di intensa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poverta'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Il film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dotato di una potenza comunicativa incredibile e di un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interprete (Will Smith) che si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calato perfettamente nella storia del suo personaggio.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Curiosita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Curiosita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Gabriele Muccino ha voluto che il vero Chris Gardner fosse presente nel film,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in un cameo. Infatti l'uomo passa davanti a Will Smith e il figlio alla fine del film, vestito di nero.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"voto"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Voto:9.0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8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112108"/>
            <a:ext cx="3201366" cy="3113903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CSS: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8151126" cy="6837724"/>
          </a:xfrm>
        </p:spPr>
        <p:txBody>
          <a:bodyPr anchor="ctr">
            <a:noAutofit/>
          </a:bodyPr>
          <a:lstStyle/>
          <a:p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:root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colore-genere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colore-trama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0.76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colore-titolo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51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--colore-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curiosita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blueviolet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--colore-voto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darkblue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124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0.384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#Container0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0.603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#blocco0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-bottom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5%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28214A6-74BD-400B-8611-44F4B1362ECB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8113389" y="10138"/>
            <a:ext cx="0" cy="6837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7BBA08B-0A30-45FE-B5F9-3D01219C378A}"/>
              </a:ext>
            </a:extLst>
          </p:cNvPr>
          <p:cNvSpPr txBox="1">
            <a:spLocks/>
          </p:cNvSpPr>
          <p:nvPr/>
        </p:nvSpPr>
        <p:spPr>
          <a:xfrm>
            <a:off x="8116438" y="10138"/>
            <a:ext cx="4034778" cy="6837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#blocco0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strong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3rem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'Abril Fatface'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, cursive,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#blocco0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span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whitesmoke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'Indie Flower'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, cursive,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1.8rem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#blocco0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em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1.6rem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'Open Sans'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lightgray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#blocco0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.descrizione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margin-top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#blocco0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3px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blueviolet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15px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1.8rem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'Open Sans'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cursor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pointer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0.322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it-IT" sz="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112108"/>
            <a:ext cx="3201366" cy="3113903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CSS: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-10142"/>
            <a:ext cx="8151126" cy="6898560"/>
          </a:xfrm>
        </p:spPr>
        <p:txBody>
          <a:bodyPr anchor="ctr">
            <a:noAutofit/>
          </a:bodyPr>
          <a:lstStyle/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#blocco0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a:active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145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151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0.35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blueviolet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plum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#blocco0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whitesmoke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#blocco1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#blocco0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#Container2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247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235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0.555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#blocco3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60%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#Container1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#Container2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7FD586A-985C-4F3E-9DA0-B53415859F16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8113389" y="-10142"/>
            <a:ext cx="0" cy="689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3828E6-446B-4604-9913-B3BA1668E29D}"/>
              </a:ext>
            </a:extLst>
          </p:cNvPr>
          <p:cNvSpPr txBox="1">
            <a:spLocks/>
          </p:cNvSpPr>
          <p:nvPr/>
        </p:nvSpPr>
        <p:spPr>
          <a:xfrm>
            <a:off x="8154169" y="10138"/>
            <a:ext cx="3997048" cy="6837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#blocco0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#blocco1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#blocco2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#blocco3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#blocco4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flex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flex-direction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column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align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-items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-top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5%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#blocco1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#blocco2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#blocco3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#blocco4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35%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#blocco0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img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#blocco1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img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#blocco2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img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#blocco4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D7BA7D"/>
                </a:solidFill>
                <a:latin typeface="Consolas" panose="020B0609020204030204" pitchFamily="49" charset="0"/>
              </a:rPr>
              <a:t>img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.descrizione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text-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align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it-IT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font-style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it-IT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italic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7BA7D"/>
                </a:solidFill>
                <a:latin typeface="Consolas" panose="020B0609020204030204" pitchFamily="49" charset="0"/>
              </a:rPr>
              <a:t>.genere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2.5rem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var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--colore-genere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 dirty="0">
                <a:solidFill>
                  <a:srgbClr val="CE9178"/>
                </a:solidFill>
                <a:latin typeface="Consolas" panose="020B0609020204030204" pitchFamily="49" charset="0"/>
              </a:rPr>
              <a:t>'Abril </a:t>
            </a:r>
            <a:r>
              <a:rPr lang="it-IT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Fatface</a:t>
            </a:r>
            <a:r>
              <a:rPr lang="it-IT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800" dirty="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font-style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normal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2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112108"/>
            <a:ext cx="3201366" cy="3113903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CSS: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-10142"/>
            <a:ext cx="8151126" cy="6898560"/>
          </a:xfrm>
        </p:spPr>
        <p:txBody>
          <a:bodyPr anchor="ctr">
            <a:noAutofit/>
          </a:bodyPr>
          <a:lstStyle/>
          <a:p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.titolo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1.9rem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--colore-titolo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Ramaraja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Helvetica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.trama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--colore-trama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Dosis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1.2rem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Curiosita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--colore-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curiosita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'Indie Flower'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cursive,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-serif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.voto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--colore-voto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1.2rem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Dosis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02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80A3125-E4F0-4908-8F28-E3453F075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56" y="2723648"/>
            <a:ext cx="7080422" cy="671098"/>
          </a:xfr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54536ECB-D11C-4AF3-BD9E-0D55183D89C1}"/>
              </a:ext>
            </a:extLst>
          </p:cNvPr>
          <p:cNvSpPr/>
          <p:nvPr/>
        </p:nvSpPr>
        <p:spPr>
          <a:xfrm>
            <a:off x="4330226" y="2723648"/>
            <a:ext cx="314630" cy="671098"/>
          </a:xfrm>
          <a:prstGeom prst="leftBrace">
            <a:avLst>
              <a:gd name="adj1" fmla="val 8333"/>
              <a:gd name="adj2" fmla="val 486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6A5B3A-5995-429F-AB6C-CDFC6205770D}"/>
              </a:ext>
            </a:extLst>
          </p:cNvPr>
          <p:cNvSpPr txBox="1"/>
          <p:nvPr/>
        </p:nvSpPr>
        <p:spPr>
          <a:xfrm rot="16200000">
            <a:off x="3859275" y="2858033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150px</a:t>
            </a:r>
          </a:p>
        </p:txBody>
      </p:sp>
    </p:spTree>
    <p:extLst>
      <p:ext uri="{BB962C8B-B14F-4D97-AF65-F5344CB8AC3E}">
        <p14:creationId xmlns:p14="http://schemas.microsoft.com/office/powerpoint/2010/main" val="416974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110858"/>
            <a:ext cx="3201366" cy="307618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HTML: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Footer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-10142"/>
            <a:ext cx="8151126" cy="6898560"/>
          </a:xfrm>
        </p:spPr>
        <p:txBody>
          <a:bodyPr anchor="ctr">
            <a:noAutofit/>
          </a:bodyPr>
          <a:lstStyle/>
          <a:p>
            <a:pPr lvl="1"/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Powered by Alberto Provenzano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Matricola: 1000001826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Anno accademico 2021/2022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7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110858"/>
            <a:ext cx="3201366" cy="307618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CSS: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Footer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-10142"/>
            <a:ext cx="8151126" cy="6898560"/>
          </a:xfrm>
        </p:spPr>
        <p:txBody>
          <a:bodyPr anchor="ctr">
            <a:noAutofit/>
          </a:bodyPr>
          <a:lstStyle/>
          <a:p>
            <a:r>
              <a:rPr lang="it-IT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58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58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58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whitesmoke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Roboto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6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9" y="102638"/>
            <a:ext cx="6861058" cy="60928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Lo scopo della mia pagina Web è quello di fornire ai visitatori una raccolta di titoli cinematografici con le relative trame, curiosità e punteggio basato sulle preferenze degli utenti del sito.</a:t>
            </a:r>
          </a:p>
          <a:p>
            <a:pPr marL="0" indent="0">
              <a:buNone/>
            </a:pPr>
            <a:r>
              <a:rPr lang="it-IT" sz="2000" dirty="0"/>
              <a:t>I visitatori hanno la possibilità di registrarsi alla pagina per poter condividere i nomi dei loro titoli preferiti e poter dare loro un voto.</a:t>
            </a:r>
          </a:p>
          <a:p>
            <a:pPr marL="0" indent="0">
              <a:buNone/>
            </a:pPr>
            <a:r>
              <a:rPr lang="it-IT" sz="2000" dirty="0"/>
              <a:t>Il sito presenta un menu nel quale troviamo anche una sezione che riguarda le ultime uscite, una sezione contenente i titoli più visti e una che permette di guardare i vari titoli di un dato genere.</a:t>
            </a:r>
          </a:p>
          <a:p>
            <a:pPr marL="0" indent="0">
              <a:buNone/>
            </a:pPr>
            <a:r>
              <a:rPr lang="it-IT" sz="2000" dirty="0"/>
              <a:t>In evidenza nella home page del sito sono presenti alcuni film che hanno riscontrato maggior successo nel loro genere sulla base del giudizio degli utenti registrati.</a:t>
            </a:r>
          </a:p>
          <a:p>
            <a:pPr marL="45720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6" y="1250994"/>
            <a:ext cx="3201366" cy="1966359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-10142"/>
            <a:ext cx="8151126" cy="6898560"/>
          </a:xfrm>
        </p:spPr>
        <p:txBody>
          <a:bodyPr anchor="ctr">
            <a:noAutofit/>
          </a:bodyPr>
          <a:lstStyle/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C64A8A7-CE87-46AF-8162-DEC106DF8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095" y="0"/>
            <a:ext cx="496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7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6" y="1250994"/>
            <a:ext cx="3201366" cy="1966359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CSS: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18" y="277586"/>
            <a:ext cx="8151134" cy="6449785"/>
          </a:xfrm>
        </p:spPr>
        <p:txBody>
          <a:bodyPr anchor="ctr">
            <a:noAutofit/>
          </a:bodyPr>
          <a:lstStyle/>
          <a:p>
            <a:r>
              <a:rPr lang="it-IT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910px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#links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#Menu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-top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-80px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#Menu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it-IT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450px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#blocco0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-bottom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FF4E814-4228-408E-AD6A-A329921065B7}"/>
              </a:ext>
            </a:extLst>
          </p:cNvPr>
          <p:cNvCxnSpPr>
            <a:cxnSpLocks/>
          </p:cNvCxnSpPr>
          <p:nvPr/>
        </p:nvCxnSpPr>
        <p:spPr>
          <a:xfrm>
            <a:off x="8033657" y="-10142"/>
            <a:ext cx="0" cy="685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71C8D83-E344-464D-BF03-1611D4048AF2}"/>
              </a:ext>
            </a:extLst>
          </p:cNvPr>
          <p:cNvSpPr txBox="1">
            <a:spLocks/>
          </p:cNvSpPr>
          <p:nvPr/>
        </p:nvSpPr>
        <p:spPr>
          <a:xfrm>
            <a:off x="8075644" y="10139"/>
            <a:ext cx="4072814" cy="6837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800">
                <a:solidFill>
                  <a:srgbClr val="C586C0"/>
                </a:solidFill>
                <a:latin typeface="Consolas" panose="020B0609020204030204" pitchFamily="49" charset="0"/>
              </a:rPr>
              <a:t>@media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max-width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900px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b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#Container1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#Container2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flex-direction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column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align-items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}</a:t>
            </a:r>
          </a:p>
          <a:p>
            <a:b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#blocco0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#blocco1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#blocco2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#blocco3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#blocco4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80%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} 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</a:p>
          <a:p>
            <a:b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.genere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3rem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}</a:t>
            </a:r>
          </a:p>
          <a:p>
            <a:b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.titolo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2.3rem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}</a:t>
            </a:r>
          </a:p>
          <a:p>
            <a:b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800">
                <a:solidFill>
                  <a:srgbClr val="D7BA7D"/>
                </a:solidFill>
                <a:latin typeface="Consolas" panose="020B0609020204030204" pitchFamily="49" charset="0"/>
              </a:rPr>
              <a:t>.trama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it-IT" sz="80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800">
                <a:solidFill>
                  <a:srgbClr val="B5CEA8"/>
                </a:solidFill>
                <a:latin typeface="Consolas" panose="020B0609020204030204" pitchFamily="49" charset="0"/>
              </a:rPr>
              <a:t>1.5rem</a:t>
            </a:r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</a:p>
          <a:p>
            <a: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it-IT" sz="80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it-IT" sz="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it-IT" sz="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3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083C7BA1-E4C5-46B7-B478-340E7E0D2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38"/>
            <a:ext cx="3647382" cy="6837724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910500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 +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8AE0193-F986-436E-8298-2828150DD4A3}"/>
              </a:ext>
            </a:extLst>
          </p:cNvPr>
          <p:cNvSpPr txBox="1"/>
          <p:nvPr/>
        </p:nvSpPr>
        <p:spPr>
          <a:xfrm rot="16200000">
            <a:off x="3756242" y="2651513"/>
            <a:ext cx="93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600px</a:t>
            </a:r>
          </a:p>
        </p:txBody>
      </p:sp>
      <p:pic>
        <p:nvPicPr>
          <p:cNvPr id="89" name="Immagine 88">
            <a:extLst>
              <a:ext uri="{FF2B5EF4-FFF2-40B4-BE49-F238E27FC236}">
                <a16:creationId xmlns:a16="http://schemas.microsoft.com/office/drawing/2014/main" id="{C4D0C042-1830-447C-8A62-33AFEFE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75" y="731395"/>
            <a:ext cx="7050564" cy="4084188"/>
          </a:xfrm>
          <a:prstGeom prst="rect">
            <a:avLst/>
          </a:prstGeom>
        </p:spPr>
      </p:pic>
      <p:sp>
        <p:nvSpPr>
          <p:cNvPr id="90" name="Parentesi graffa aperta 89">
            <a:extLst>
              <a:ext uri="{FF2B5EF4-FFF2-40B4-BE49-F238E27FC236}">
                <a16:creationId xmlns:a16="http://schemas.microsoft.com/office/drawing/2014/main" id="{BD201913-E94A-4B99-86B0-89576161CEE2}"/>
              </a:ext>
            </a:extLst>
          </p:cNvPr>
          <p:cNvSpPr/>
          <p:nvPr/>
        </p:nvSpPr>
        <p:spPr>
          <a:xfrm>
            <a:off x="4498365" y="731395"/>
            <a:ext cx="294302" cy="4084188"/>
          </a:xfrm>
          <a:prstGeom prst="leftBrace">
            <a:avLst>
              <a:gd name="adj1" fmla="val 15974"/>
              <a:gd name="adj2" fmla="val 51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6445884B-4940-4096-B554-16292B78BDDD}"/>
              </a:ext>
            </a:extLst>
          </p:cNvPr>
          <p:cNvSpPr txBox="1"/>
          <p:nvPr/>
        </p:nvSpPr>
        <p:spPr>
          <a:xfrm>
            <a:off x="4792675" y="917689"/>
            <a:ext cx="88874" cy="6191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B34F65EC-4F05-46E8-B77D-D13826C72E77}"/>
              </a:ext>
            </a:extLst>
          </p:cNvPr>
          <p:cNvSpPr txBox="1"/>
          <p:nvPr/>
        </p:nvSpPr>
        <p:spPr>
          <a:xfrm>
            <a:off x="4932554" y="102762"/>
            <a:ext cx="176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/>
                </a:solidFill>
              </a:rPr>
              <a:t>Margin-left:20px</a:t>
            </a: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B496B30D-2DD0-42CB-AD3D-7C8A6E21ED4C}"/>
              </a:ext>
            </a:extLst>
          </p:cNvPr>
          <p:cNvSpPr/>
          <p:nvPr/>
        </p:nvSpPr>
        <p:spPr>
          <a:xfrm flipV="1">
            <a:off x="9330537" y="1200564"/>
            <a:ext cx="104016" cy="933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91A7D1D-5200-42A1-BDBD-D27AE78E9143}"/>
              </a:ext>
            </a:extLst>
          </p:cNvPr>
          <p:cNvSpPr/>
          <p:nvPr/>
        </p:nvSpPr>
        <p:spPr>
          <a:xfrm flipH="1" flipV="1">
            <a:off x="9945268" y="1200563"/>
            <a:ext cx="104016" cy="933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83C93623-D096-491C-B624-ACDEDE960BEE}"/>
              </a:ext>
            </a:extLst>
          </p:cNvPr>
          <p:cNvSpPr/>
          <p:nvPr/>
        </p:nvSpPr>
        <p:spPr>
          <a:xfrm flipV="1">
            <a:off x="10777899" y="1206071"/>
            <a:ext cx="104016" cy="933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29CE106C-0193-475F-81A1-C3CB5AE2E463}"/>
              </a:ext>
            </a:extLst>
          </p:cNvPr>
          <p:cNvSpPr txBox="1"/>
          <p:nvPr/>
        </p:nvSpPr>
        <p:spPr>
          <a:xfrm>
            <a:off x="9556090" y="10085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6"/>
                </a:solidFill>
              </a:rPr>
              <a:t>Margin-right:20px</a:t>
            </a: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545F2706-3E7D-4D11-AFC1-2AC1D4DBBA81}"/>
              </a:ext>
            </a:extLst>
          </p:cNvPr>
          <p:cNvSpPr/>
          <p:nvPr/>
        </p:nvSpPr>
        <p:spPr>
          <a:xfrm flipV="1">
            <a:off x="11750399" y="1207265"/>
            <a:ext cx="72389" cy="84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4B9FABD3-E49B-4F43-ACD4-753FCC53E97D}"/>
              </a:ext>
            </a:extLst>
          </p:cNvPr>
          <p:cNvSpPr/>
          <p:nvPr/>
        </p:nvSpPr>
        <p:spPr>
          <a:xfrm>
            <a:off x="11822788" y="731395"/>
            <a:ext cx="143051" cy="186294"/>
          </a:xfrm>
          <a:prstGeom prst="rightBr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DFBA6AA4-9753-48AB-9DC4-B7E397131845}"/>
              </a:ext>
            </a:extLst>
          </p:cNvPr>
          <p:cNvSpPr/>
          <p:nvPr/>
        </p:nvSpPr>
        <p:spPr>
          <a:xfrm>
            <a:off x="4789143" y="731395"/>
            <a:ext cx="7033646" cy="186294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F584A30-6C21-45E1-BC5B-CB6D48572943}"/>
              </a:ext>
            </a:extLst>
          </p:cNvPr>
          <p:cNvSpPr txBox="1"/>
          <p:nvPr/>
        </p:nvSpPr>
        <p:spPr>
          <a:xfrm rot="5400000">
            <a:off x="11593443" y="722877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>
                <a:solidFill>
                  <a:srgbClr val="FF0000"/>
                </a:solidFill>
              </a:rPr>
              <a:t>Margin-top:30px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085DCE5-9C04-4360-B50B-C059391966D8}"/>
              </a:ext>
            </a:extLst>
          </p:cNvPr>
          <p:cNvCxnSpPr>
            <a:cxnSpLocks/>
          </p:cNvCxnSpPr>
          <p:nvPr/>
        </p:nvCxnSpPr>
        <p:spPr>
          <a:xfrm>
            <a:off x="4789144" y="1529230"/>
            <a:ext cx="7033645" cy="7584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curvo 32">
            <a:extLst>
              <a:ext uri="{FF2B5EF4-FFF2-40B4-BE49-F238E27FC236}">
                <a16:creationId xmlns:a16="http://schemas.microsoft.com/office/drawing/2014/main" id="{27D411AF-94A1-4E9D-91A1-D941B90D6F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16175" y="1485794"/>
            <a:ext cx="225563" cy="212330"/>
          </a:xfrm>
          <a:prstGeom prst="curvedConnector3">
            <a:avLst>
              <a:gd name="adj1" fmla="val -433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3C13871-4AD2-4E01-8B07-B8C4352E43B8}"/>
              </a:ext>
            </a:extLst>
          </p:cNvPr>
          <p:cNvSpPr txBox="1"/>
          <p:nvPr/>
        </p:nvSpPr>
        <p:spPr>
          <a:xfrm>
            <a:off x="11778691" y="1666858"/>
            <a:ext cx="474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chemeClr val="accent1">
                    <a:lumMod val="75000"/>
                  </a:schemeClr>
                </a:solidFill>
              </a:rPr>
              <a:t>navbar</a:t>
            </a:r>
            <a:endParaRPr lang="it-IT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EAED963-0CAC-4597-9D74-DD6379ABAB63}"/>
              </a:ext>
            </a:extLst>
          </p:cNvPr>
          <p:cNvCxnSpPr>
            <a:cxnSpLocks/>
            <a:stCxn id="94" idx="1"/>
          </p:cNvCxnSpPr>
          <p:nvPr/>
        </p:nvCxnSpPr>
        <p:spPr>
          <a:xfrm flipV="1">
            <a:off x="4792675" y="376717"/>
            <a:ext cx="386518" cy="85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139EC289-DD1F-4838-918C-0FCCFD9CDEA7}"/>
              </a:ext>
            </a:extLst>
          </p:cNvPr>
          <p:cNvCxnSpPr>
            <a:cxnSpLocks/>
            <a:stCxn id="97" idx="2"/>
          </p:cNvCxnSpPr>
          <p:nvPr/>
        </p:nvCxnSpPr>
        <p:spPr>
          <a:xfrm flipV="1">
            <a:off x="9382545" y="281780"/>
            <a:ext cx="438995" cy="918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4C9F888E-F56E-4B7F-935B-F59C2578369B}"/>
              </a:ext>
            </a:extLst>
          </p:cNvPr>
          <p:cNvCxnSpPr>
            <a:cxnSpLocks/>
            <a:stCxn id="98" idx="2"/>
          </p:cNvCxnSpPr>
          <p:nvPr/>
        </p:nvCxnSpPr>
        <p:spPr>
          <a:xfrm flipV="1">
            <a:off x="9997276" y="281780"/>
            <a:ext cx="58539" cy="91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BE98FC91-4943-4A52-ABB3-75F441B38F5B}"/>
              </a:ext>
            </a:extLst>
          </p:cNvPr>
          <p:cNvCxnSpPr>
            <a:cxnSpLocks/>
            <a:stCxn id="99" idx="2"/>
          </p:cNvCxnSpPr>
          <p:nvPr/>
        </p:nvCxnSpPr>
        <p:spPr>
          <a:xfrm flipH="1" flipV="1">
            <a:off x="10294054" y="289364"/>
            <a:ext cx="535853" cy="916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071B71F8-2B7A-4CD7-8FD0-B5AB05F729A5}"/>
              </a:ext>
            </a:extLst>
          </p:cNvPr>
          <p:cNvCxnSpPr>
            <a:cxnSpLocks/>
            <a:stCxn id="104" idx="2"/>
          </p:cNvCxnSpPr>
          <p:nvPr/>
        </p:nvCxnSpPr>
        <p:spPr>
          <a:xfrm flipH="1" flipV="1">
            <a:off x="10535243" y="289364"/>
            <a:ext cx="1251351" cy="917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2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HTML: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 +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3BA423F-3025-4622-A0AF-2BA48D2A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205274"/>
            <a:ext cx="7946355" cy="6456784"/>
          </a:xfrm>
        </p:spPr>
        <p:txBody>
          <a:bodyPr>
            <a:normAutofit/>
          </a:bodyPr>
          <a:lstStyle/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titolo_pagina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Top Movies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"links"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Piu'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visti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Ultime uscite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Accedi/Registrati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 migliori film per categoria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Raccolta basata sulle preferenze degli								  		   utenti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CSS: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3BA423F-3025-4622-A0AF-2BA48D2A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101600"/>
            <a:ext cx="3817699" cy="6756399"/>
          </a:xfrm>
        </p:spPr>
        <p:txBody>
          <a:bodyPr>
            <a:normAutofit fontScale="25000" lnSpcReduction="20000"/>
          </a:bodyPr>
          <a:lstStyle/>
          <a:p>
            <a:r>
              <a:rPr lang="it-IT" sz="4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it-IT" sz="4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4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copertina.jpg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it-IT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no-</a:t>
            </a:r>
            <a:r>
              <a:rPr lang="it-IT" sz="4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4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4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</a:t>
            </a:r>
            <a:r>
              <a:rPr lang="it-IT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4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#overlay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4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it-IT" sz="4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4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4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.3</a:t>
            </a:r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754FC2-78CF-474D-B4BB-01B731FB39A5}"/>
              </a:ext>
            </a:extLst>
          </p:cNvPr>
          <p:cNvCxnSpPr/>
          <p:nvPr/>
        </p:nvCxnSpPr>
        <p:spPr>
          <a:xfrm>
            <a:off x="7793888" y="0"/>
            <a:ext cx="0" cy="6837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6">
            <a:extLst>
              <a:ext uri="{FF2B5EF4-FFF2-40B4-BE49-F238E27FC236}">
                <a16:creationId xmlns:a16="http://schemas.microsoft.com/office/drawing/2014/main" id="{30D9EA1C-5F69-400A-A000-E66A6B4809BE}"/>
              </a:ext>
            </a:extLst>
          </p:cNvPr>
          <p:cNvSpPr txBox="1">
            <a:spLocks/>
          </p:cNvSpPr>
          <p:nvPr/>
        </p:nvSpPr>
        <p:spPr>
          <a:xfrm>
            <a:off x="7952510" y="10139"/>
            <a:ext cx="423644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dirty="0">
                <a:solidFill>
                  <a:srgbClr val="D7BA7D"/>
                </a:solidFill>
                <a:latin typeface="Consolas" panose="020B0609020204030204" pitchFamily="49" charset="0"/>
              </a:rPr>
              <a:t>#titolo_pagina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it-IT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it-IT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whitesmoke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9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900" dirty="0">
                <a:solidFill>
                  <a:srgbClr val="B5CEA8"/>
                </a:solidFill>
                <a:latin typeface="Consolas" panose="020B0609020204030204" pitchFamily="49" charset="0"/>
              </a:rPr>
              <a:t>1.5rem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margin-left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9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9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it-IT" sz="9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it-IT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it-IT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rgb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900" dirty="0">
                <a:solidFill>
                  <a:srgbClr val="B5CEA8"/>
                </a:solidFill>
                <a:latin typeface="Consolas" panose="020B0609020204030204" pitchFamily="49" charset="0"/>
              </a:rPr>
              <a:t>76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B5CEA8"/>
                </a:solidFill>
                <a:latin typeface="Consolas" panose="020B0609020204030204" pitchFamily="49" charset="0"/>
              </a:rPr>
              <a:t>66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it-IT" sz="900" dirty="0">
                <a:solidFill>
                  <a:srgbClr val="B5CEA8"/>
                </a:solidFill>
                <a:latin typeface="Consolas" panose="020B0609020204030204" pitchFamily="49" charset="0"/>
              </a:rPr>
              <a:t>74%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9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it-IT" sz="900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9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9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9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900" dirty="0">
                <a:solidFill>
                  <a:srgbClr val="B5CEA8"/>
                </a:solidFill>
                <a:latin typeface="Consolas" panose="020B0609020204030204" pitchFamily="49" charset="0"/>
              </a:rPr>
              <a:t>0.109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900" dirty="0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it-IT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Dela</a:t>
            </a:r>
            <a:r>
              <a:rPr lang="it-IT" sz="9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Gothic</a:t>
            </a:r>
            <a:r>
              <a:rPr lang="it-IT" sz="9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One'</a:t>
            </a:r>
            <a:r>
              <a:rPr lang="it-IT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sans</a:t>
            </a:r>
            <a:r>
              <a:rPr lang="it-IT" sz="900" dirty="0">
                <a:solidFill>
                  <a:srgbClr val="CE9178"/>
                </a:solidFill>
                <a:latin typeface="Consolas" panose="020B0609020204030204" pitchFamily="49" charset="0"/>
              </a:rPr>
              <a:t>-serif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900" dirty="0">
                <a:solidFill>
                  <a:srgbClr val="9CDCFE"/>
                </a:solidFill>
                <a:latin typeface="Consolas" panose="020B0609020204030204" pitchFamily="49" charset="0"/>
              </a:rPr>
              <a:t>font-style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900" dirty="0">
                <a:solidFill>
                  <a:srgbClr val="CE9178"/>
                </a:solidFill>
                <a:latin typeface="Consolas" panose="020B0609020204030204" pitchFamily="49" charset="0"/>
              </a:rPr>
              <a:t>oblique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900" dirty="0" err="1">
                <a:solidFill>
                  <a:srgbClr val="D7BA7D"/>
                </a:solidFill>
                <a:latin typeface="Consolas" panose="020B0609020204030204" pitchFamily="49" charset="0"/>
              </a:rPr>
              <a:t>header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900" dirty="0">
                <a:solidFill>
                  <a:srgbClr val="9CDCFE"/>
                </a:solidFill>
                <a:latin typeface="Consolas" panose="020B0609020204030204" pitchFamily="49" charset="0"/>
              </a:rPr>
              <a:t>text-</a:t>
            </a:r>
            <a:r>
              <a:rPr lang="it-IT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align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9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it-IT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it-IT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whitesmoke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900" dirty="0">
                <a:solidFill>
                  <a:srgbClr val="9CDCFE"/>
                </a:solidFill>
                <a:latin typeface="Consolas" panose="020B0609020204030204" pitchFamily="49" charset="0"/>
              </a:rPr>
              <a:t>font-style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900" dirty="0">
                <a:solidFill>
                  <a:srgbClr val="CE9178"/>
                </a:solidFill>
                <a:latin typeface="Consolas" panose="020B0609020204030204" pitchFamily="49" charset="0"/>
              </a:rPr>
              <a:t>oblique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900" dirty="0">
                <a:solidFill>
                  <a:srgbClr val="9CDCFE"/>
                </a:solidFill>
                <a:latin typeface="Consolas" panose="020B0609020204030204" pitchFamily="49" charset="0"/>
              </a:rPr>
              <a:t>z-index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;    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900" dirty="0" err="1">
                <a:solidFill>
                  <a:srgbClr val="D7BA7D"/>
                </a:solidFill>
                <a:latin typeface="Consolas" panose="020B0609020204030204" pitchFamily="49" charset="0"/>
              </a:rPr>
              <a:t>header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D7BA7D"/>
                </a:solidFill>
                <a:latin typeface="Consolas" panose="020B0609020204030204" pitchFamily="49" charset="0"/>
              </a:rPr>
              <a:t>strong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9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900" dirty="0">
                <a:solidFill>
                  <a:srgbClr val="B5CEA8"/>
                </a:solidFill>
                <a:latin typeface="Consolas" panose="020B0609020204030204" pitchFamily="49" charset="0"/>
              </a:rPr>
              <a:t>1.6em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900" dirty="0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it-IT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Oxygen</a:t>
            </a:r>
            <a:r>
              <a:rPr lang="it-IT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900" dirty="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900" dirty="0" err="1">
                <a:solidFill>
                  <a:srgbClr val="D7BA7D"/>
                </a:solidFill>
                <a:latin typeface="Consolas" panose="020B0609020204030204" pitchFamily="49" charset="0"/>
              </a:rPr>
              <a:t>header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D7BA7D"/>
                </a:solidFill>
                <a:latin typeface="Consolas" panose="020B0609020204030204" pitchFamily="49" charset="0"/>
              </a:rPr>
              <a:t>em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9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900" dirty="0">
                <a:solidFill>
                  <a:srgbClr val="B5CEA8"/>
                </a:solidFill>
                <a:latin typeface="Consolas" panose="020B0609020204030204" pitchFamily="49" charset="0"/>
              </a:rPr>
              <a:t>1.6rem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900" dirty="0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it-IT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Roboto</a:t>
            </a:r>
            <a:r>
              <a:rPr lang="it-IT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900" dirty="0">
                <a:solidFill>
                  <a:srgbClr val="CE9178"/>
                </a:solidFill>
                <a:latin typeface="Consolas" panose="020B0609020204030204" pitchFamily="49" charset="0"/>
              </a:rPr>
              <a:t>Arial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Helvetica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900" dirty="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126803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64" y="1250994"/>
            <a:ext cx="3270924" cy="2092570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CSS: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252" y="10138"/>
            <a:ext cx="8123699" cy="6704698"/>
          </a:xfrm>
        </p:spPr>
        <p:txBody>
          <a:bodyPr anchor="ctr">
            <a:normAutofit fontScale="92500" lnSpcReduction="10000"/>
          </a:bodyPr>
          <a:lstStyle/>
          <a:p>
            <a:b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-top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#links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whitesmoke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whitesmoke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 Sans'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#links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whitesmoke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1400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A92B37C-9F4E-4516-80A0-34477730052F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8127102" y="10138"/>
            <a:ext cx="0" cy="6847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DED5040-2CF7-4713-A990-C158C2773671}"/>
              </a:ext>
            </a:extLst>
          </p:cNvPr>
          <p:cNvSpPr txBox="1">
            <a:spLocks/>
          </p:cNvSpPr>
          <p:nvPr/>
        </p:nvSpPr>
        <p:spPr>
          <a:xfrm>
            <a:off x="8127100" y="0"/>
            <a:ext cx="4037835" cy="572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it-IT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#links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a:active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rgb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107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131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0.35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rgb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182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3px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plum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#links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a:visited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darkblue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azure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1100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#Menu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1400" dirty="0">
              <a:solidFill>
                <a:srgbClr val="D7BA7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Immagine 73">
            <a:extLst>
              <a:ext uri="{FF2B5EF4-FFF2-40B4-BE49-F238E27FC236}">
                <a16:creationId xmlns:a16="http://schemas.microsoft.com/office/drawing/2014/main" id="{753AD5E8-278B-4714-9B84-B82A9A531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86" y="340987"/>
            <a:ext cx="4131206" cy="636040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9538A73-3B66-4ED1-AE4D-812A513D6BD6}"/>
              </a:ext>
            </a:extLst>
          </p:cNvPr>
          <p:cNvSpPr txBox="1"/>
          <p:nvPr/>
        </p:nvSpPr>
        <p:spPr>
          <a:xfrm>
            <a:off x="6886631" y="-31066"/>
            <a:ext cx="2112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chemeClr val="accent1"/>
                </a:solidFill>
              </a:rPr>
              <a:t>Width</a:t>
            </a:r>
            <a:r>
              <a:rPr lang="it-IT" sz="800" dirty="0">
                <a:solidFill>
                  <a:schemeClr val="accent1"/>
                </a:solidFill>
              </a:rPr>
              <a:t> del blocco0: 50% dell’elemento padre</a:t>
            </a:r>
          </a:p>
        </p:txBody>
      </p:sp>
      <p:sp>
        <p:nvSpPr>
          <p:cNvPr id="22" name="Parentesi graffa chiusa 21">
            <a:extLst>
              <a:ext uri="{FF2B5EF4-FFF2-40B4-BE49-F238E27FC236}">
                <a16:creationId xmlns:a16="http://schemas.microsoft.com/office/drawing/2014/main" id="{73544ED3-9F7B-4D40-9766-AD35B8B4E423}"/>
              </a:ext>
            </a:extLst>
          </p:cNvPr>
          <p:cNvSpPr/>
          <p:nvPr/>
        </p:nvSpPr>
        <p:spPr>
          <a:xfrm>
            <a:off x="8911380" y="2626376"/>
            <a:ext cx="88162" cy="101325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5700DE04-AFC9-4752-B54F-41936A47BEF8}"/>
              </a:ext>
            </a:extLst>
          </p:cNvPr>
          <p:cNvSpPr/>
          <p:nvPr/>
        </p:nvSpPr>
        <p:spPr>
          <a:xfrm>
            <a:off x="6968938" y="2626376"/>
            <a:ext cx="1942441" cy="10132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43C0A8F-7402-477E-8E67-1FB54E2EC86B}"/>
              </a:ext>
            </a:extLst>
          </p:cNvPr>
          <p:cNvSpPr txBox="1"/>
          <p:nvPr/>
        </p:nvSpPr>
        <p:spPr>
          <a:xfrm>
            <a:off x="8969827" y="2430613"/>
            <a:ext cx="99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chemeClr val="accent2"/>
                </a:solidFill>
              </a:rPr>
              <a:t>Margin</a:t>
            </a:r>
            <a:r>
              <a:rPr lang="it-IT" sz="800" dirty="0">
                <a:solidFill>
                  <a:schemeClr val="accent2"/>
                </a:solidFill>
              </a:rPr>
              <a:t>-bottom del blocco0:30px</a:t>
            </a:r>
          </a:p>
        </p:txBody>
      </p:sp>
      <p:sp>
        <p:nvSpPr>
          <p:cNvPr id="29" name="Parentesi graffa chiusa 28">
            <a:extLst>
              <a:ext uri="{FF2B5EF4-FFF2-40B4-BE49-F238E27FC236}">
                <a16:creationId xmlns:a16="http://schemas.microsoft.com/office/drawing/2014/main" id="{D63619CA-DA23-4AC0-B132-0C68471F4DE2}"/>
              </a:ext>
            </a:extLst>
          </p:cNvPr>
          <p:cNvSpPr/>
          <p:nvPr/>
        </p:nvSpPr>
        <p:spPr>
          <a:xfrm>
            <a:off x="8940709" y="353065"/>
            <a:ext cx="165845" cy="191756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146CA126-F1D8-47F0-AB25-A492D6923C91}"/>
              </a:ext>
            </a:extLst>
          </p:cNvPr>
          <p:cNvSpPr/>
          <p:nvPr/>
        </p:nvSpPr>
        <p:spPr>
          <a:xfrm>
            <a:off x="6910044" y="349056"/>
            <a:ext cx="2065868" cy="20413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2D050"/>
              </a:solidFill>
            </a:endParaRPr>
          </a:p>
        </p:txBody>
      </p: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0A989700-3B1E-45C8-8C9C-C4ED5B184CC2}"/>
              </a:ext>
            </a:extLst>
          </p:cNvPr>
          <p:cNvSpPr/>
          <p:nvPr/>
        </p:nvSpPr>
        <p:spPr>
          <a:xfrm rot="5400000">
            <a:off x="7850782" y="-758644"/>
            <a:ext cx="203793" cy="2034299"/>
          </a:xfrm>
          <a:prstGeom prst="leftBrace">
            <a:avLst>
              <a:gd name="adj1" fmla="val 28453"/>
              <a:gd name="adj2" fmla="val 523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EF17A26-AD51-45C1-BC40-E718DB02B086}"/>
              </a:ext>
            </a:extLst>
          </p:cNvPr>
          <p:cNvSpPr txBox="1"/>
          <p:nvPr/>
        </p:nvSpPr>
        <p:spPr>
          <a:xfrm>
            <a:off x="9079315" y="281847"/>
            <a:ext cx="1100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rgbClr val="92D050"/>
                </a:solidFill>
              </a:rPr>
              <a:t>Margin</a:t>
            </a:r>
            <a:r>
              <a:rPr lang="it-IT" sz="800" dirty="0">
                <a:solidFill>
                  <a:srgbClr val="92D050"/>
                </a:solidFill>
              </a:rPr>
              <a:t>-top</a:t>
            </a:r>
          </a:p>
          <a:p>
            <a:r>
              <a:rPr lang="it-IT" sz="800" dirty="0">
                <a:solidFill>
                  <a:srgbClr val="92D050"/>
                </a:solidFill>
              </a:rPr>
              <a:t>del blocco0: </a:t>
            </a:r>
          </a:p>
          <a:p>
            <a:r>
              <a:rPr lang="it-IT" sz="800" dirty="0">
                <a:solidFill>
                  <a:srgbClr val="92D050"/>
                </a:solidFill>
              </a:rPr>
              <a:t> 5% dell’elemento padre</a:t>
            </a:r>
          </a:p>
        </p:txBody>
      </p:sp>
      <p:sp>
        <p:nvSpPr>
          <p:cNvPr id="33" name="Parentesi graffa chiusa 32">
            <a:extLst>
              <a:ext uri="{FF2B5EF4-FFF2-40B4-BE49-F238E27FC236}">
                <a16:creationId xmlns:a16="http://schemas.microsoft.com/office/drawing/2014/main" id="{2505ACFF-0F3A-44F0-8E9C-29CBB84FCF84}"/>
              </a:ext>
            </a:extLst>
          </p:cNvPr>
          <p:cNvSpPr/>
          <p:nvPr/>
        </p:nvSpPr>
        <p:spPr>
          <a:xfrm>
            <a:off x="9707127" y="2736621"/>
            <a:ext cx="107868" cy="1338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D5969C6-5202-40CE-826A-97ECDA3BA405}"/>
              </a:ext>
            </a:extLst>
          </p:cNvPr>
          <p:cNvSpPr/>
          <p:nvPr/>
        </p:nvSpPr>
        <p:spPr>
          <a:xfrm>
            <a:off x="6189008" y="2742680"/>
            <a:ext cx="1442227" cy="133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2D050"/>
              </a:solidFill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AFC73F73-34A0-451C-BCB4-8CDF27AA666E}"/>
              </a:ext>
            </a:extLst>
          </p:cNvPr>
          <p:cNvSpPr/>
          <p:nvPr/>
        </p:nvSpPr>
        <p:spPr>
          <a:xfrm>
            <a:off x="8227518" y="2743141"/>
            <a:ext cx="1478367" cy="1325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2D050"/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BDC9D5C-DFC5-464F-A8CD-B9916125BED2}"/>
              </a:ext>
            </a:extLst>
          </p:cNvPr>
          <p:cNvSpPr txBox="1"/>
          <p:nvPr/>
        </p:nvSpPr>
        <p:spPr>
          <a:xfrm>
            <a:off x="9741074" y="2673785"/>
            <a:ext cx="1100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rgbClr val="FF0000"/>
                </a:solidFill>
              </a:rPr>
              <a:t>Margin</a:t>
            </a:r>
            <a:r>
              <a:rPr lang="it-IT" sz="800" dirty="0">
                <a:solidFill>
                  <a:srgbClr val="FF0000"/>
                </a:solidFill>
              </a:rPr>
              <a:t>-top</a:t>
            </a:r>
          </a:p>
          <a:p>
            <a:r>
              <a:rPr lang="it-IT" sz="800" dirty="0">
                <a:solidFill>
                  <a:srgbClr val="FF0000"/>
                </a:solidFill>
              </a:rPr>
              <a:t>del blocco2: </a:t>
            </a:r>
          </a:p>
          <a:p>
            <a:r>
              <a:rPr lang="it-IT" sz="800" dirty="0">
                <a:solidFill>
                  <a:srgbClr val="FF0000"/>
                </a:solidFill>
              </a:rPr>
              <a:t> 5% dell’elemento padre</a:t>
            </a:r>
          </a:p>
        </p:txBody>
      </p:sp>
      <p:sp>
        <p:nvSpPr>
          <p:cNvPr id="37" name="Parentesi graffa chiusa 36">
            <a:extLst>
              <a:ext uri="{FF2B5EF4-FFF2-40B4-BE49-F238E27FC236}">
                <a16:creationId xmlns:a16="http://schemas.microsoft.com/office/drawing/2014/main" id="{1FF8AE5E-9DD7-44F9-8B19-B9BC3ADA1410}"/>
              </a:ext>
            </a:extLst>
          </p:cNvPr>
          <p:cNvSpPr/>
          <p:nvPr/>
        </p:nvSpPr>
        <p:spPr>
          <a:xfrm rot="10800000">
            <a:off x="6096774" y="2747749"/>
            <a:ext cx="92233" cy="1288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ADD9217-88C1-4F50-A20B-F858F9266F54}"/>
              </a:ext>
            </a:extLst>
          </p:cNvPr>
          <p:cNvSpPr txBox="1"/>
          <p:nvPr/>
        </p:nvSpPr>
        <p:spPr>
          <a:xfrm>
            <a:off x="5254981" y="2689374"/>
            <a:ext cx="99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rgbClr val="FF0000"/>
                </a:solidFill>
              </a:rPr>
              <a:t>Margin</a:t>
            </a:r>
            <a:r>
              <a:rPr lang="it-IT" sz="800" dirty="0">
                <a:solidFill>
                  <a:srgbClr val="FF0000"/>
                </a:solidFill>
              </a:rPr>
              <a:t>-top</a:t>
            </a:r>
          </a:p>
          <a:p>
            <a:r>
              <a:rPr lang="it-IT" sz="800" dirty="0">
                <a:solidFill>
                  <a:srgbClr val="FF0000"/>
                </a:solidFill>
              </a:rPr>
              <a:t>del blocco1: </a:t>
            </a:r>
          </a:p>
          <a:p>
            <a:r>
              <a:rPr lang="it-IT" sz="800" dirty="0">
                <a:solidFill>
                  <a:srgbClr val="FF0000"/>
                </a:solidFill>
              </a:rPr>
              <a:t> 5% dell’elemento padre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2F2F0C85-7863-4F93-8C54-45300E9552A6}"/>
              </a:ext>
            </a:extLst>
          </p:cNvPr>
          <p:cNvSpPr/>
          <p:nvPr/>
        </p:nvSpPr>
        <p:spPr>
          <a:xfrm>
            <a:off x="6260530" y="4756593"/>
            <a:ext cx="1401855" cy="1338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2D050"/>
              </a:solidFill>
            </a:endParaRPr>
          </a:p>
        </p:txBody>
      </p:sp>
      <p:sp>
        <p:nvSpPr>
          <p:cNvPr id="44" name="Parentesi graffa chiusa 43">
            <a:extLst>
              <a:ext uri="{FF2B5EF4-FFF2-40B4-BE49-F238E27FC236}">
                <a16:creationId xmlns:a16="http://schemas.microsoft.com/office/drawing/2014/main" id="{26503FD8-6E72-4ED6-87D0-DB3B0E2112CC}"/>
              </a:ext>
            </a:extLst>
          </p:cNvPr>
          <p:cNvSpPr/>
          <p:nvPr/>
        </p:nvSpPr>
        <p:spPr>
          <a:xfrm rot="10800000">
            <a:off x="6161419" y="4761600"/>
            <a:ext cx="107868" cy="1338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AA766F62-FBA2-4150-894C-F7974F6F2BCE}"/>
              </a:ext>
            </a:extLst>
          </p:cNvPr>
          <p:cNvSpPr/>
          <p:nvPr/>
        </p:nvSpPr>
        <p:spPr>
          <a:xfrm rot="10800000">
            <a:off x="8249991" y="4764546"/>
            <a:ext cx="1457136" cy="133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2D050"/>
              </a:solidFill>
            </a:endParaRPr>
          </a:p>
        </p:txBody>
      </p:sp>
      <p:sp>
        <p:nvSpPr>
          <p:cNvPr id="46" name="Parentesi graffa chiusa 45">
            <a:extLst>
              <a:ext uri="{FF2B5EF4-FFF2-40B4-BE49-F238E27FC236}">
                <a16:creationId xmlns:a16="http://schemas.microsoft.com/office/drawing/2014/main" id="{1B763D72-53EA-4FA5-B4F4-95C39008C9CB}"/>
              </a:ext>
            </a:extLst>
          </p:cNvPr>
          <p:cNvSpPr/>
          <p:nvPr/>
        </p:nvSpPr>
        <p:spPr>
          <a:xfrm>
            <a:off x="9708985" y="4764546"/>
            <a:ext cx="107868" cy="1338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B33385A-36E4-4A99-94AC-DA852384CD5A}"/>
              </a:ext>
            </a:extLst>
          </p:cNvPr>
          <p:cNvSpPr txBox="1"/>
          <p:nvPr/>
        </p:nvSpPr>
        <p:spPr>
          <a:xfrm>
            <a:off x="9792196" y="4678736"/>
            <a:ext cx="1019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rgbClr val="FF0000"/>
                </a:solidFill>
              </a:rPr>
              <a:t>Margin</a:t>
            </a:r>
            <a:r>
              <a:rPr lang="it-IT" sz="800" dirty="0">
                <a:solidFill>
                  <a:srgbClr val="FF0000"/>
                </a:solidFill>
              </a:rPr>
              <a:t>-top</a:t>
            </a:r>
          </a:p>
          <a:p>
            <a:r>
              <a:rPr lang="it-IT" sz="800" dirty="0">
                <a:solidFill>
                  <a:srgbClr val="FF0000"/>
                </a:solidFill>
              </a:rPr>
              <a:t>del blocco4: </a:t>
            </a:r>
          </a:p>
          <a:p>
            <a:r>
              <a:rPr lang="it-IT" sz="800" dirty="0">
                <a:solidFill>
                  <a:srgbClr val="FF0000"/>
                </a:solidFill>
              </a:rPr>
              <a:t> 5% dell’elemento padre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1034D04-C470-432F-A2B8-7CFF28C8BEB9}"/>
              </a:ext>
            </a:extLst>
          </p:cNvPr>
          <p:cNvSpPr txBox="1"/>
          <p:nvPr/>
        </p:nvSpPr>
        <p:spPr>
          <a:xfrm>
            <a:off x="5388664" y="4688506"/>
            <a:ext cx="97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rgbClr val="FF0000"/>
                </a:solidFill>
              </a:rPr>
              <a:t>Margin</a:t>
            </a:r>
            <a:r>
              <a:rPr lang="it-IT" sz="800" dirty="0">
                <a:solidFill>
                  <a:srgbClr val="FF0000"/>
                </a:solidFill>
              </a:rPr>
              <a:t>-top</a:t>
            </a:r>
          </a:p>
          <a:p>
            <a:r>
              <a:rPr lang="it-IT" sz="800" dirty="0">
                <a:solidFill>
                  <a:srgbClr val="FF0000"/>
                </a:solidFill>
              </a:rPr>
              <a:t>del blocco3: </a:t>
            </a:r>
          </a:p>
          <a:p>
            <a:r>
              <a:rPr lang="it-IT" sz="800" dirty="0">
                <a:solidFill>
                  <a:srgbClr val="FF0000"/>
                </a:solidFill>
              </a:rPr>
              <a:t> 5% dell’elemento padre</a:t>
            </a:r>
          </a:p>
        </p:txBody>
      </p:sp>
      <p:sp>
        <p:nvSpPr>
          <p:cNvPr id="49" name="Parentesi graffa chiusa 48">
            <a:extLst>
              <a:ext uri="{FF2B5EF4-FFF2-40B4-BE49-F238E27FC236}">
                <a16:creationId xmlns:a16="http://schemas.microsoft.com/office/drawing/2014/main" id="{B664617A-460C-4E2C-983D-27DB7CA97409}"/>
              </a:ext>
            </a:extLst>
          </p:cNvPr>
          <p:cNvSpPr/>
          <p:nvPr/>
        </p:nvSpPr>
        <p:spPr>
          <a:xfrm rot="10800000">
            <a:off x="6935530" y="2390994"/>
            <a:ext cx="102093" cy="59358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4FD95645-83E2-40CC-8A67-78A7D3D3CE71}"/>
              </a:ext>
            </a:extLst>
          </p:cNvPr>
          <p:cNvSpPr/>
          <p:nvPr/>
        </p:nvSpPr>
        <p:spPr>
          <a:xfrm>
            <a:off x="7040672" y="2390995"/>
            <a:ext cx="1813593" cy="59357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9D84FC9-6A22-4629-A94E-55F0CDCFE8B3}"/>
              </a:ext>
            </a:extLst>
          </p:cNvPr>
          <p:cNvSpPr txBox="1"/>
          <p:nvPr/>
        </p:nvSpPr>
        <p:spPr>
          <a:xfrm>
            <a:off x="6324858" y="2244940"/>
            <a:ext cx="734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Margin</a:t>
            </a:r>
            <a:r>
              <a:rPr lang="it-IT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-top:</a:t>
            </a:r>
          </a:p>
          <a:p>
            <a:r>
              <a:rPr lang="it-IT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30px</a:t>
            </a:r>
          </a:p>
        </p:txBody>
      </p:sp>
      <p:sp>
        <p:nvSpPr>
          <p:cNvPr id="53" name="Parentesi quadra aperta 52">
            <a:extLst>
              <a:ext uri="{FF2B5EF4-FFF2-40B4-BE49-F238E27FC236}">
                <a16:creationId xmlns:a16="http://schemas.microsoft.com/office/drawing/2014/main" id="{000C1319-A531-4F75-88CA-4E5539F08969}"/>
              </a:ext>
            </a:extLst>
          </p:cNvPr>
          <p:cNvSpPr/>
          <p:nvPr/>
        </p:nvSpPr>
        <p:spPr>
          <a:xfrm rot="16200000">
            <a:off x="6891274" y="3971335"/>
            <a:ext cx="88512" cy="1438148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6C5EAFCE-2D56-4A6E-864A-07FD621858B9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5640600" y="4061378"/>
            <a:ext cx="575856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A652045-09E5-4137-9535-91494BDDE535}"/>
              </a:ext>
            </a:extLst>
          </p:cNvPr>
          <p:cNvSpPr txBox="1"/>
          <p:nvPr/>
        </p:nvSpPr>
        <p:spPr>
          <a:xfrm>
            <a:off x="5227951" y="3466141"/>
            <a:ext cx="765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chemeClr val="accent1"/>
                </a:solidFill>
              </a:rPr>
              <a:t>Width</a:t>
            </a:r>
            <a:r>
              <a:rPr lang="it-IT" sz="800" dirty="0">
                <a:solidFill>
                  <a:schemeClr val="accent1"/>
                </a:solidFill>
              </a:rPr>
              <a:t> del blocco1: 35% dell’elemento padre</a:t>
            </a:r>
          </a:p>
          <a:p>
            <a:endParaRPr lang="it-IT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Parentesi quadra aperta 60">
            <a:extLst>
              <a:ext uri="{FF2B5EF4-FFF2-40B4-BE49-F238E27FC236}">
                <a16:creationId xmlns:a16="http://schemas.microsoft.com/office/drawing/2014/main" id="{5E7C5BB7-1DF2-417E-A23E-17121251659F}"/>
              </a:ext>
            </a:extLst>
          </p:cNvPr>
          <p:cNvSpPr/>
          <p:nvPr/>
        </p:nvSpPr>
        <p:spPr>
          <a:xfrm rot="16200000">
            <a:off x="8941249" y="3778647"/>
            <a:ext cx="89407" cy="1518953"/>
          </a:xfrm>
          <a:prstGeom prst="leftBracket">
            <a:avLst>
              <a:gd name="adj" fmla="val 2824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BFB8A301-87C0-4E0C-B7E2-70A52F5EC6FB}"/>
              </a:ext>
            </a:extLst>
          </p:cNvPr>
          <p:cNvCxnSpPr>
            <a:cxnSpLocks/>
            <a:stCxn id="61" idx="2"/>
          </p:cNvCxnSpPr>
          <p:nvPr/>
        </p:nvCxnSpPr>
        <p:spPr>
          <a:xfrm flipV="1">
            <a:off x="9745429" y="3866662"/>
            <a:ext cx="217898" cy="62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F1DFF1FE-507C-4CA7-A5BA-4A50E41FCF39}"/>
              </a:ext>
            </a:extLst>
          </p:cNvPr>
          <p:cNvSpPr txBox="1"/>
          <p:nvPr/>
        </p:nvSpPr>
        <p:spPr>
          <a:xfrm>
            <a:off x="9944621" y="3466141"/>
            <a:ext cx="765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chemeClr val="accent1"/>
                </a:solidFill>
              </a:rPr>
              <a:t>Width</a:t>
            </a:r>
            <a:r>
              <a:rPr lang="it-IT" sz="800" dirty="0">
                <a:solidFill>
                  <a:schemeClr val="accent1"/>
                </a:solidFill>
              </a:rPr>
              <a:t> del blocco2: 35% dell’elemento padre</a:t>
            </a:r>
          </a:p>
          <a:p>
            <a:endParaRPr lang="it-IT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Parentesi quadra aperta 80">
            <a:extLst>
              <a:ext uri="{FF2B5EF4-FFF2-40B4-BE49-F238E27FC236}">
                <a16:creationId xmlns:a16="http://schemas.microsoft.com/office/drawing/2014/main" id="{9162014A-71F1-4CA5-860C-5337AE3DA7E2}"/>
              </a:ext>
            </a:extLst>
          </p:cNvPr>
          <p:cNvSpPr/>
          <p:nvPr/>
        </p:nvSpPr>
        <p:spPr>
          <a:xfrm rot="16200000">
            <a:off x="8988016" y="5786728"/>
            <a:ext cx="89407" cy="1518953"/>
          </a:xfrm>
          <a:prstGeom prst="leftBracket">
            <a:avLst>
              <a:gd name="adj" fmla="val 2824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D30A7F35-9AD2-4FAA-8BAF-EA6536A1C74C}"/>
              </a:ext>
            </a:extLst>
          </p:cNvPr>
          <p:cNvCxnSpPr>
            <a:cxnSpLocks/>
          </p:cNvCxnSpPr>
          <p:nvPr/>
        </p:nvCxnSpPr>
        <p:spPr>
          <a:xfrm flipV="1">
            <a:off x="9797018" y="5726392"/>
            <a:ext cx="607238" cy="79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4214C975-003C-44C8-BCD1-20E18BE22D98}"/>
              </a:ext>
            </a:extLst>
          </p:cNvPr>
          <p:cNvSpPr txBox="1"/>
          <p:nvPr/>
        </p:nvSpPr>
        <p:spPr>
          <a:xfrm>
            <a:off x="10404256" y="5188070"/>
            <a:ext cx="765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chemeClr val="accent1"/>
                </a:solidFill>
              </a:rPr>
              <a:t>Width</a:t>
            </a:r>
            <a:r>
              <a:rPr lang="it-IT" sz="800" dirty="0">
                <a:solidFill>
                  <a:schemeClr val="accent1"/>
                </a:solidFill>
              </a:rPr>
              <a:t> del blocco4: 35% dell’elemento padre</a:t>
            </a:r>
          </a:p>
          <a:p>
            <a:endParaRPr lang="it-IT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Parentesi quadra aperta 84">
            <a:extLst>
              <a:ext uri="{FF2B5EF4-FFF2-40B4-BE49-F238E27FC236}">
                <a16:creationId xmlns:a16="http://schemas.microsoft.com/office/drawing/2014/main" id="{129BD1F1-52E8-4433-8CD3-ABC0A496BF34}"/>
              </a:ext>
            </a:extLst>
          </p:cNvPr>
          <p:cNvSpPr/>
          <p:nvPr/>
        </p:nvSpPr>
        <p:spPr>
          <a:xfrm rot="16200000">
            <a:off x="6924234" y="5876135"/>
            <a:ext cx="89407" cy="1518953"/>
          </a:xfrm>
          <a:prstGeom prst="leftBracket">
            <a:avLst>
              <a:gd name="adj" fmla="val 2824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25BEE531-8E10-47F8-B20C-C2CA3ED2818E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5294001" y="5819215"/>
            <a:ext cx="915460" cy="77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50F6E6FD-EAF2-43A9-B62B-6D916CD105A0}"/>
              </a:ext>
            </a:extLst>
          </p:cNvPr>
          <p:cNvSpPr txBox="1"/>
          <p:nvPr/>
        </p:nvSpPr>
        <p:spPr>
          <a:xfrm>
            <a:off x="4663482" y="5354788"/>
            <a:ext cx="765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chemeClr val="accent1"/>
                </a:solidFill>
              </a:rPr>
              <a:t>Width</a:t>
            </a:r>
            <a:r>
              <a:rPr lang="it-IT" sz="800" dirty="0">
                <a:solidFill>
                  <a:schemeClr val="accent1"/>
                </a:solidFill>
              </a:rPr>
              <a:t> del blocco3: 35% dell’elemento padre</a:t>
            </a:r>
          </a:p>
          <a:p>
            <a:endParaRPr lang="it-IT" sz="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112108"/>
            <a:ext cx="3201366" cy="3113903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HTML: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1" y="-10142"/>
            <a:ext cx="8054142" cy="6991710"/>
          </a:xfrm>
        </p:spPr>
        <p:txBody>
          <a:bodyPr anchor="ctr">
            <a:normAutofit/>
          </a:bodyPr>
          <a:lstStyle/>
          <a:p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"Container0"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"blocco0"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evidenza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"in-evidenza.jpg"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"descrizione"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Di seguito sono presentati alcuni titoli che hanno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riscontrato maggior successo nel loro genere  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Scrivi quali sono i tuoi film preferiti!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Contattaci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2931</Words>
  <Application>Microsoft Office PowerPoint</Application>
  <PresentationFormat>Widescreen</PresentationFormat>
  <Paragraphs>462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MHW1</vt:lpstr>
      <vt:lpstr>Descrizione del progetto</vt:lpstr>
      <vt:lpstr>Layout complessivo HTML+CSS</vt:lpstr>
      <vt:lpstr>Header  + Menù navigazione</vt:lpstr>
      <vt:lpstr> HTML: Header  + Menù navigazione</vt:lpstr>
      <vt:lpstr>CSS: Header </vt:lpstr>
      <vt:lpstr>CSS: Menù navigazione</vt:lpstr>
      <vt:lpstr>Sezione contenuti</vt:lpstr>
      <vt:lpstr>HTML:  Sezione contenuti</vt:lpstr>
      <vt:lpstr>HTML:  Sezione contenuti</vt:lpstr>
      <vt:lpstr>HTML:  Sezione contenuti</vt:lpstr>
      <vt:lpstr>HTML:  Sezione contenuti</vt:lpstr>
      <vt:lpstr>HTML:  Sezione contenuti</vt:lpstr>
      <vt:lpstr>CSS:  Sezione contenuti</vt:lpstr>
      <vt:lpstr>CSS:  Sezione contenuti</vt:lpstr>
      <vt:lpstr>CSS:  Sezione contenuti</vt:lpstr>
      <vt:lpstr>Footer</vt:lpstr>
      <vt:lpstr>HTML:  Footer</vt:lpstr>
      <vt:lpstr>CSS:  Footer</vt:lpstr>
      <vt:lpstr>Mobile</vt:lpstr>
      <vt:lpstr>CSS: 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provi.al2106@gmail.com</cp:lastModifiedBy>
  <cp:revision>31</cp:revision>
  <dcterms:created xsi:type="dcterms:W3CDTF">2021-03-24T16:57:46Z</dcterms:created>
  <dcterms:modified xsi:type="dcterms:W3CDTF">2022-03-30T18:12:39Z</dcterms:modified>
</cp:coreProperties>
</file>