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7" r:id="rId4"/>
    <p:sldId id="265" r:id="rId5"/>
    <p:sldId id="258" r:id="rId6"/>
    <p:sldId id="259" r:id="rId7"/>
    <p:sldId id="267" r:id="rId8"/>
    <p:sldId id="266" r:id="rId9"/>
    <p:sldId id="268" r:id="rId10"/>
    <p:sldId id="269" r:id="rId11"/>
    <p:sldId id="270" r:id="rId12"/>
    <p:sldId id="260" r:id="rId13"/>
    <p:sldId id="271" r:id="rId14"/>
    <p:sldId id="272" r:id="rId15"/>
    <p:sldId id="273" r:id="rId16"/>
    <p:sldId id="274" r:id="rId17"/>
    <p:sldId id="275" r:id="rId18"/>
    <p:sldId id="276" r:id="rId19"/>
    <p:sldId id="278" r:id="rId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>
        <p:scale>
          <a:sx n="60" d="100"/>
          <a:sy n="60" d="100"/>
        </p:scale>
        <p:origin x="1550" y="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3F8FC1-DF0B-49AF-8F75-FB6CEDEC2DD7}" type="datetimeFigureOut">
              <a:rPr lang="it-IT" smtClean="0"/>
              <a:t>26/04/2022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1C3452-3267-4493-90C9-9341D5C9AA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344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26/04/2022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MHW3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0"/>
            <a:ext cx="7055893" cy="1497413"/>
          </a:xfrm>
        </p:spPr>
        <p:txBody>
          <a:bodyPr>
            <a:normAutofit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Alberto Provenzano</a:t>
            </a:r>
          </a:p>
          <a:p>
            <a:pPr algn="l"/>
            <a:r>
              <a:rPr lang="it-IT" dirty="0">
                <a:solidFill>
                  <a:schemeClr val="bg1"/>
                </a:solidFill>
              </a:rPr>
              <a:t>1000001826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26/04/2022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25" y="2100085"/>
            <a:ext cx="3201366" cy="3517059"/>
          </a:xfrm>
        </p:spPr>
        <p:txBody>
          <a:bodyPr anchor="b">
            <a:normAutofit fontScale="90000"/>
          </a:bodyPr>
          <a:lstStyle/>
          <a:p>
            <a:pPr algn="ctr"/>
            <a:r>
              <a:rPr lang="it-IT" sz="4000" dirty="0">
                <a:solidFill>
                  <a:srgbClr val="FFFFFF"/>
                </a:solidFill>
              </a:rPr>
              <a:t>API con autenticazione OAuth2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 err="1">
                <a:solidFill>
                  <a:srgbClr val="FFFFFF"/>
                </a:solidFill>
              </a:rPr>
              <a:t>Petfinder</a:t>
            </a:r>
            <a:br>
              <a:rPr lang="it-IT" sz="4000" dirty="0">
                <a:solidFill>
                  <a:srgbClr val="FFFFFF"/>
                </a:solidFill>
              </a:rPr>
            </a:b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 funzione che gestisce la risposta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70297848-F529-4F91-8446-A79EBEAED2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915" y="368932"/>
            <a:ext cx="4558066" cy="6099855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F6EC6BC7-8A2E-4D74-A479-F2819F5E4E89}"/>
              </a:ext>
            </a:extLst>
          </p:cNvPr>
          <p:cNvSpPr txBox="1"/>
          <p:nvPr/>
        </p:nvSpPr>
        <p:spPr>
          <a:xfrm>
            <a:off x="4084086" y="172236"/>
            <a:ext cx="3128854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Nella variabile </a:t>
            </a:r>
            <a:r>
              <a:rPr lang="it-IT" sz="1400" dirty="0" err="1">
                <a:solidFill>
                  <a:schemeClr val="accent1"/>
                </a:solidFill>
              </a:rPr>
              <a:t>results</a:t>
            </a:r>
            <a:r>
              <a:rPr lang="it-IT" sz="1400" dirty="0"/>
              <a:t> inserisco l’array di organizzazioni ovvero </a:t>
            </a:r>
            <a:r>
              <a:rPr lang="it-IT" sz="1400" dirty="0" err="1">
                <a:solidFill>
                  <a:srgbClr val="7030A0"/>
                </a:solidFill>
              </a:rPr>
              <a:t>organizations</a:t>
            </a:r>
            <a:r>
              <a:rPr lang="it-IT" sz="1400" dirty="0"/>
              <a:t>.</a:t>
            </a:r>
          </a:p>
          <a:p>
            <a:endParaRPr lang="it-IT" sz="1400" dirty="0"/>
          </a:p>
          <a:p>
            <a:r>
              <a:rPr lang="it-IT" sz="1400" dirty="0"/>
              <a:t>Tramite un ciclo </a:t>
            </a:r>
            <a:r>
              <a:rPr lang="it-IT" sz="1400" i="1" dirty="0">
                <a:solidFill>
                  <a:schemeClr val="tx2"/>
                </a:solidFill>
              </a:rPr>
              <a:t>for</a:t>
            </a:r>
            <a:r>
              <a:rPr lang="it-IT" sz="1400" dirty="0"/>
              <a:t> accedo al singolo elemento di </a:t>
            </a:r>
            <a:r>
              <a:rPr lang="it-IT" sz="1400" dirty="0" err="1">
                <a:solidFill>
                  <a:srgbClr val="7030A0"/>
                </a:solidFill>
              </a:rPr>
              <a:t>organizations</a:t>
            </a:r>
            <a:r>
              <a:rPr lang="it-IT" sz="1400" dirty="0"/>
              <a:t> .</a:t>
            </a:r>
          </a:p>
          <a:p>
            <a:endParaRPr lang="it-IT" sz="1400" dirty="0"/>
          </a:p>
          <a:p>
            <a:r>
              <a:rPr lang="it-IT" sz="1400" dirty="0"/>
              <a:t>Dato che la richiesta restituisce i risultati sulla base del nome, della città e dello stato, </a:t>
            </a:r>
            <a:r>
              <a:rPr lang="it-IT" sz="1400" dirty="0" err="1"/>
              <a:t>nell</a:t>
            </a:r>
            <a:r>
              <a:rPr lang="it-IT" sz="1400" dirty="0"/>
              <a:t> </a:t>
            </a:r>
            <a:r>
              <a:rPr lang="it-IT" sz="1400" i="1" dirty="0" err="1">
                <a:solidFill>
                  <a:schemeClr val="tx2"/>
                </a:solidFill>
              </a:rPr>
              <a:t>if</a:t>
            </a:r>
            <a:r>
              <a:rPr lang="it-IT" sz="1400" dirty="0"/>
              <a:t> all’inizio del </a:t>
            </a:r>
            <a:r>
              <a:rPr lang="it-IT" sz="1400" i="1" dirty="0">
                <a:solidFill>
                  <a:schemeClr val="tx2"/>
                </a:solidFill>
              </a:rPr>
              <a:t>for</a:t>
            </a:r>
            <a:r>
              <a:rPr lang="it-IT" sz="1400" dirty="0"/>
              <a:t> filtro i risultati andando a gestire solamente quelli che hanno la stessa città inserita dall’utente, inoltre filtro anche i risultati gestendo solamente le organizzazioni che hanno: foto, email e sito web.</a:t>
            </a:r>
          </a:p>
          <a:p>
            <a:r>
              <a:rPr lang="it-IT" sz="1400" dirty="0"/>
              <a:t>Per gestire i risultati vado a creare dinamicamente gli elementi di ciascuna organizzazione da far visualizzare nella parte sinistra della </a:t>
            </a:r>
            <a:r>
              <a:rPr lang="it-IT" sz="1400" dirty="0" err="1"/>
              <a:t>viewport</a:t>
            </a:r>
            <a:r>
              <a:rPr lang="it-IT" sz="1400" dirty="0"/>
              <a:t>:</a:t>
            </a:r>
          </a:p>
          <a:p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Con </a:t>
            </a:r>
            <a:r>
              <a:rPr lang="it-IT" sz="1400" b="1" dirty="0"/>
              <a:t>result.name </a:t>
            </a:r>
            <a:r>
              <a:rPr lang="it-IT" sz="1400" dirty="0"/>
              <a:t>accedo al campo </a:t>
            </a:r>
            <a:r>
              <a:rPr lang="it-IT" sz="1400" i="1" dirty="0">
                <a:solidFill>
                  <a:srgbClr val="7030A0"/>
                </a:solidFill>
              </a:rPr>
              <a:t>name </a:t>
            </a:r>
            <a:r>
              <a:rPr lang="it-IT" sz="1400" dirty="0"/>
              <a:t>di </a:t>
            </a:r>
            <a:r>
              <a:rPr lang="it-IT" sz="1400" i="1" dirty="0" err="1">
                <a:solidFill>
                  <a:srgbClr val="7030A0"/>
                </a:solidFill>
              </a:rPr>
              <a:t>organizations</a:t>
            </a:r>
            <a:r>
              <a:rPr lang="it-IT" sz="1400" dirty="0"/>
              <a:t> e ottengo l’informazione relativa al nome dell’organizzazione corrente.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Con </a:t>
            </a:r>
            <a:r>
              <a:rPr lang="it-IT" sz="1400" b="1" dirty="0" err="1"/>
              <a:t>result.photos</a:t>
            </a:r>
            <a:r>
              <a:rPr lang="it-IT" sz="1400" b="1" dirty="0"/>
              <a:t>[0].medium </a:t>
            </a:r>
            <a:r>
              <a:rPr lang="it-IT" sz="1400" dirty="0"/>
              <a:t>accedo al campo </a:t>
            </a:r>
            <a:r>
              <a:rPr lang="it-IT" sz="1400" i="1" dirty="0">
                <a:solidFill>
                  <a:srgbClr val="7030A0"/>
                </a:solidFill>
              </a:rPr>
              <a:t>medium</a:t>
            </a:r>
            <a:r>
              <a:rPr lang="it-IT" sz="1400" dirty="0"/>
              <a:t> del primo elemento dell’array </a:t>
            </a:r>
            <a:r>
              <a:rPr lang="it-IT" sz="1400" i="1" dirty="0" err="1">
                <a:solidFill>
                  <a:srgbClr val="7030A0"/>
                </a:solidFill>
              </a:rPr>
              <a:t>photos</a:t>
            </a:r>
            <a:r>
              <a:rPr lang="it-IT" sz="1400" dirty="0"/>
              <a:t> di </a:t>
            </a:r>
            <a:r>
              <a:rPr lang="it-IT" sz="1400" i="1" dirty="0" err="1">
                <a:solidFill>
                  <a:srgbClr val="7030A0"/>
                </a:solidFill>
              </a:rPr>
              <a:t>organizations</a:t>
            </a:r>
            <a:r>
              <a:rPr lang="it-IT" sz="1400" i="1" dirty="0"/>
              <a:t>, </a:t>
            </a:r>
            <a:r>
              <a:rPr lang="it-IT" sz="1400" dirty="0"/>
              <a:t>in questo modo ottengo l’immagine in formato medio dell’organizzazione corrente.</a:t>
            </a:r>
          </a:p>
          <a:p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442522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25" y="1781174"/>
            <a:ext cx="3201366" cy="3517059"/>
          </a:xfrm>
        </p:spPr>
        <p:txBody>
          <a:bodyPr anchor="b">
            <a:normAutofit fontScale="90000"/>
          </a:bodyPr>
          <a:lstStyle/>
          <a:p>
            <a:pPr algn="ctr"/>
            <a:r>
              <a:rPr lang="it-IT" sz="4000" dirty="0">
                <a:solidFill>
                  <a:srgbClr val="FFFFFF"/>
                </a:solidFill>
              </a:rPr>
              <a:t>API con autenticazione OAuth2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 err="1">
                <a:solidFill>
                  <a:srgbClr val="FFFFFF"/>
                </a:solidFill>
              </a:rPr>
              <a:t>Petfinder</a:t>
            </a:r>
            <a:br>
              <a:rPr lang="it-IT" sz="4000" dirty="0">
                <a:solidFill>
                  <a:srgbClr val="FFFFFF"/>
                </a:solidFill>
              </a:rPr>
            </a:b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 funzione che gestisce la risposta</a:t>
            </a:r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FDDBFFD6-2537-42F4-AB18-ED8F6A6F5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037" y="-10142"/>
            <a:ext cx="4099915" cy="5044877"/>
          </a:xfrm>
          <a:prstGeom prst="rect">
            <a:avLst/>
          </a:prstGeom>
        </p:spPr>
      </p:pic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EFB7097F-2532-47DE-BF54-FC2E29D59E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037" y="5203353"/>
            <a:ext cx="4102963" cy="1486029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F096BAAA-7924-4756-8D22-20FFB9DDC910}"/>
              </a:ext>
            </a:extLst>
          </p:cNvPr>
          <p:cNvSpPr txBox="1"/>
          <p:nvPr/>
        </p:nvSpPr>
        <p:spPr>
          <a:xfrm>
            <a:off x="4288971" y="511388"/>
            <a:ext cx="343032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Con </a:t>
            </a:r>
            <a:r>
              <a:rPr lang="it-IT" sz="1400" b="1" dirty="0" err="1"/>
              <a:t>result.address.city</a:t>
            </a:r>
            <a:r>
              <a:rPr lang="it-IT" sz="1400" b="1" dirty="0"/>
              <a:t> </a:t>
            </a:r>
            <a:r>
              <a:rPr lang="it-IT" sz="1400" dirty="0"/>
              <a:t>accedo al campo </a:t>
            </a:r>
            <a:r>
              <a:rPr lang="it-IT" sz="1400" i="1" dirty="0">
                <a:solidFill>
                  <a:srgbClr val="7030A0"/>
                </a:solidFill>
              </a:rPr>
              <a:t>city</a:t>
            </a:r>
            <a:r>
              <a:rPr lang="it-IT" sz="1400" dirty="0"/>
              <a:t> contenuto all’interno del campo </a:t>
            </a:r>
            <a:r>
              <a:rPr lang="it-IT" sz="1400" i="1" dirty="0">
                <a:solidFill>
                  <a:srgbClr val="7030A0"/>
                </a:solidFill>
              </a:rPr>
              <a:t>address</a:t>
            </a:r>
            <a:r>
              <a:rPr lang="it-IT" sz="1400" dirty="0"/>
              <a:t> di </a:t>
            </a:r>
            <a:r>
              <a:rPr lang="it-IT" sz="1400" i="1" dirty="0" err="1">
                <a:solidFill>
                  <a:srgbClr val="7030A0"/>
                </a:solidFill>
              </a:rPr>
              <a:t>organizations</a:t>
            </a:r>
            <a:r>
              <a:rPr lang="it-IT" sz="1400" dirty="0"/>
              <a:t>, che contiene l’informazione relativa alla città dell’organizzazione corrente.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Con </a:t>
            </a:r>
            <a:r>
              <a:rPr lang="it-IT" sz="1400" b="1" dirty="0" err="1"/>
              <a:t>result.email</a:t>
            </a:r>
            <a:r>
              <a:rPr lang="it-IT" sz="1400" b="1" dirty="0"/>
              <a:t> </a:t>
            </a:r>
            <a:r>
              <a:rPr lang="it-IT" sz="1400" dirty="0"/>
              <a:t>accedo al campo </a:t>
            </a:r>
            <a:r>
              <a:rPr lang="it-IT" sz="1400" i="1" dirty="0">
                <a:solidFill>
                  <a:srgbClr val="7030A0"/>
                </a:solidFill>
              </a:rPr>
              <a:t>email</a:t>
            </a:r>
            <a:r>
              <a:rPr lang="it-IT" sz="1400" dirty="0"/>
              <a:t> di </a:t>
            </a:r>
            <a:r>
              <a:rPr lang="it-IT" sz="1400" i="1" dirty="0" err="1">
                <a:solidFill>
                  <a:srgbClr val="7030A0"/>
                </a:solidFill>
              </a:rPr>
              <a:t>organizations</a:t>
            </a:r>
            <a:r>
              <a:rPr lang="it-IT" sz="1400" dirty="0"/>
              <a:t> che contiene l’indirizzo email dell’organizzazione corrente.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Con </a:t>
            </a:r>
            <a:r>
              <a:rPr lang="it-IT" sz="1400" b="1" dirty="0" err="1"/>
              <a:t>result.website</a:t>
            </a:r>
            <a:r>
              <a:rPr lang="it-IT" sz="1400" b="1" dirty="0"/>
              <a:t> </a:t>
            </a:r>
            <a:r>
              <a:rPr lang="it-IT" sz="1400" dirty="0"/>
              <a:t>accedo al campo </a:t>
            </a:r>
            <a:r>
              <a:rPr lang="it-IT" sz="1400" i="1" dirty="0">
                <a:solidFill>
                  <a:srgbClr val="7030A0"/>
                </a:solidFill>
              </a:rPr>
              <a:t>website</a:t>
            </a:r>
            <a:r>
              <a:rPr lang="it-IT" sz="1400" dirty="0"/>
              <a:t> di </a:t>
            </a:r>
            <a:r>
              <a:rPr lang="it-IT" sz="1400" i="1" dirty="0" err="1">
                <a:solidFill>
                  <a:srgbClr val="7030A0"/>
                </a:solidFill>
              </a:rPr>
              <a:t>organizations</a:t>
            </a:r>
            <a:r>
              <a:rPr lang="it-IT" sz="1400" dirty="0"/>
              <a:t>, che contiene l’indirizzo del sito web dell’organizzazione corrente.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/>
          </a:p>
          <a:p>
            <a:r>
              <a:rPr lang="it-IT" sz="1400" dirty="0"/>
              <a:t>Nell </a:t>
            </a:r>
            <a:r>
              <a:rPr lang="it-IT" sz="1400" i="1" dirty="0" err="1">
                <a:solidFill>
                  <a:schemeClr val="tx2"/>
                </a:solidFill>
              </a:rPr>
              <a:t>if</a:t>
            </a:r>
            <a:r>
              <a:rPr lang="it-IT" sz="1400" i="1" dirty="0"/>
              <a:t> </a:t>
            </a:r>
            <a:r>
              <a:rPr lang="it-IT" sz="1400" dirty="0"/>
              <a:t>dopo la fine del </a:t>
            </a:r>
            <a:r>
              <a:rPr lang="it-IT" sz="1400" i="1" dirty="0">
                <a:solidFill>
                  <a:schemeClr val="tx2"/>
                </a:solidFill>
              </a:rPr>
              <a:t>for</a:t>
            </a:r>
            <a:r>
              <a:rPr lang="it-IT" sz="1400" dirty="0"/>
              <a:t> sfrutto la variabile </a:t>
            </a:r>
            <a:r>
              <a:rPr lang="it-IT" sz="1400" dirty="0" err="1"/>
              <a:t>boolena</a:t>
            </a:r>
            <a:r>
              <a:rPr lang="it-IT" sz="1400" dirty="0"/>
              <a:t> </a:t>
            </a:r>
            <a:r>
              <a:rPr lang="it-IT" sz="1400" i="1" dirty="0" err="1">
                <a:solidFill>
                  <a:schemeClr val="accent1"/>
                </a:solidFill>
              </a:rPr>
              <a:t>caught</a:t>
            </a:r>
            <a:r>
              <a:rPr lang="it-IT" sz="1400" dirty="0"/>
              <a:t>,  che avevo creato</a:t>
            </a:r>
          </a:p>
          <a:p>
            <a:r>
              <a:rPr lang="it-IT" sz="1400" dirty="0"/>
              <a:t>e inizializzato a </a:t>
            </a:r>
            <a:r>
              <a:rPr lang="it-IT" sz="1400" i="1" dirty="0">
                <a:solidFill>
                  <a:srgbClr val="002060"/>
                </a:solidFill>
              </a:rPr>
              <a:t>false</a:t>
            </a:r>
            <a:r>
              <a:rPr lang="it-IT" sz="1400" dirty="0"/>
              <a:t> all’esterno del ciclo </a:t>
            </a:r>
            <a:r>
              <a:rPr lang="it-IT" sz="1400" i="1" dirty="0">
                <a:solidFill>
                  <a:schemeClr val="tx2"/>
                </a:solidFill>
              </a:rPr>
              <a:t>for,</a:t>
            </a:r>
            <a:r>
              <a:rPr lang="it-IT" sz="1400" dirty="0"/>
              <a:t> ponendola uguale a </a:t>
            </a:r>
            <a:r>
              <a:rPr lang="it-IT" sz="1400" i="1" dirty="0" err="1">
                <a:solidFill>
                  <a:srgbClr val="002060"/>
                </a:solidFill>
              </a:rPr>
              <a:t>true</a:t>
            </a:r>
            <a:r>
              <a:rPr lang="it-IT" sz="1400" dirty="0"/>
              <a:t> non appena viene trovato un risultato da poter gestire e che quindi avesse le caratteristiche imposte </a:t>
            </a:r>
            <a:r>
              <a:rPr lang="it-IT" sz="1400" dirty="0" err="1"/>
              <a:t>dall</a:t>
            </a:r>
            <a:r>
              <a:rPr lang="it-IT" sz="1400" dirty="0"/>
              <a:t> </a:t>
            </a:r>
            <a:r>
              <a:rPr lang="it-IT" sz="1400" i="1" dirty="0" err="1">
                <a:solidFill>
                  <a:schemeClr val="tx2"/>
                </a:solidFill>
              </a:rPr>
              <a:t>if</a:t>
            </a:r>
            <a:r>
              <a:rPr lang="it-IT" sz="1400" dirty="0"/>
              <a:t> all’interno del </a:t>
            </a:r>
            <a:r>
              <a:rPr lang="it-IT" sz="1400" i="1" dirty="0">
                <a:solidFill>
                  <a:schemeClr val="tx2"/>
                </a:solidFill>
              </a:rPr>
              <a:t>for</a:t>
            </a:r>
            <a:r>
              <a:rPr lang="it-IT" sz="1400" dirty="0"/>
              <a:t> con cui ho filtrato le organizzazioni.</a:t>
            </a:r>
          </a:p>
          <a:p>
            <a:endParaRPr lang="it-IT" sz="1400" dirty="0"/>
          </a:p>
          <a:p>
            <a:r>
              <a:rPr lang="it-IT" sz="1400" dirty="0"/>
              <a:t>Se </a:t>
            </a:r>
            <a:r>
              <a:rPr lang="it-IT" sz="1400" i="1" dirty="0" err="1">
                <a:solidFill>
                  <a:schemeClr val="accent1"/>
                </a:solidFill>
              </a:rPr>
              <a:t>caught</a:t>
            </a:r>
            <a:r>
              <a:rPr lang="it-IT" sz="1400" dirty="0"/>
              <a:t> è </a:t>
            </a:r>
            <a:r>
              <a:rPr lang="it-IT" sz="1400" i="1" dirty="0">
                <a:solidFill>
                  <a:srgbClr val="002060"/>
                </a:solidFill>
              </a:rPr>
              <a:t>false</a:t>
            </a:r>
            <a:r>
              <a:rPr lang="it-IT" sz="1400" dirty="0"/>
              <a:t> significa che non sono stati trovati dei risultati validi nella città inserita dall’utente e quindi verrà restituita la stringa </a:t>
            </a:r>
          </a:p>
          <a:p>
            <a:r>
              <a:rPr lang="it-IT" sz="1400" dirty="0"/>
              <a:t>‘No </a:t>
            </a:r>
            <a:r>
              <a:rPr lang="it-IT" sz="1400" dirty="0" err="1"/>
              <a:t>organization</a:t>
            </a:r>
            <a:r>
              <a:rPr lang="it-IT" sz="1400" dirty="0"/>
              <a:t> </a:t>
            </a:r>
            <a:r>
              <a:rPr lang="it-IT" sz="1400" dirty="0" err="1"/>
              <a:t>found</a:t>
            </a:r>
            <a:r>
              <a:rPr lang="it-IT" sz="1400" dirty="0"/>
              <a:t> in ’ + </a:t>
            </a:r>
            <a:r>
              <a:rPr lang="it-IT" sz="1400" dirty="0" err="1"/>
              <a:t>text.value</a:t>
            </a:r>
            <a:r>
              <a:rPr lang="it-IT" sz="1400" dirty="0"/>
              <a:t> (ossia la città fornita dall’utente).</a:t>
            </a:r>
          </a:p>
        </p:txBody>
      </p:sp>
    </p:spTree>
    <p:extLst>
      <p:ext uri="{BB962C8B-B14F-4D97-AF65-F5344CB8AC3E}">
        <p14:creationId xmlns:p14="http://schemas.microsoft.com/office/powerpoint/2010/main" val="2839110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150" y="649480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it-IT" sz="4000" dirty="0">
                <a:solidFill>
                  <a:srgbClr val="FFFFFF"/>
                </a:solidFill>
              </a:rPr>
              <a:t>API senza autenticazione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zoo Animal</a:t>
            </a:r>
            <a:br>
              <a:rPr lang="it-IT" sz="4000" dirty="0">
                <a:solidFill>
                  <a:srgbClr val="FFFFFF"/>
                </a:solidFill>
              </a:rPr>
            </a:b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descrizione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B8CDCA4-2C3E-4EEF-8794-CD73D0F7ACCD}"/>
              </a:ext>
            </a:extLst>
          </p:cNvPr>
          <p:cNvSpPr txBox="1"/>
          <p:nvPr/>
        </p:nvSpPr>
        <p:spPr>
          <a:xfrm>
            <a:off x="4422123" y="584166"/>
            <a:ext cx="656408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La funzione di questa API è quella di restituire casualmente un numero di animali dello zoo che va da un minimo di 1 a un massimo di 10, con varie informazioni su questi ultimi.</a:t>
            </a:r>
          </a:p>
          <a:p>
            <a:endParaRPr lang="it-IT" sz="2400" dirty="0"/>
          </a:p>
          <a:p>
            <a:endParaRPr lang="it-IT" sz="2400" dirty="0"/>
          </a:p>
          <a:p>
            <a:r>
              <a:rPr lang="it-IT" sz="2400" dirty="0"/>
              <a:t>Nel mio sito l’utente può interagire con le funzionalità offerte da tale API mediante un bottone sul quale ho inserito un </a:t>
            </a:r>
            <a:r>
              <a:rPr lang="it-IT" sz="2400" dirty="0" err="1"/>
              <a:t>eventListener</a:t>
            </a:r>
            <a:r>
              <a:rPr lang="it-IT" sz="2400" dirty="0"/>
              <a:t> che richiama la funzione che effettuerà la richiesta: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4" name="Immagine 3" descr="Immagine che contiene testo, arancia, scuro&#10;&#10;Descrizione generata automaticamente">
            <a:extLst>
              <a:ext uri="{FF2B5EF4-FFF2-40B4-BE49-F238E27FC236}">
                <a16:creationId xmlns:a16="http://schemas.microsoft.com/office/drawing/2014/main" id="{4C97FB3E-2B1A-4DA3-AC8A-CE1509F1E2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074" y="4763117"/>
            <a:ext cx="7148355" cy="65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95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919" y="1585620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it-IT" sz="4000" dirty="0">
                <a:solidFill>
                  <a:srgbClr val="FFFFFF"/>
                </a:solidFill>
              </a:rPr>
              <a:t>API senza autenticazione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zoo Animal</a:t>
            </a:r>
            <a:br>
              <a:rPr lang="it-IT" sz="4000" dirty="0">
                <a:solidFill>
                  <a:srgbClr val="FFFFFF"/>
                </a:solidFill>
              </a:rPr>
            </a:b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formato richiesta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B8CDCA4-2C3E-4EEF-8794-CD73D0F7ACCD}"/>
              </a:ext>
            </a:extLst>
          </p:cNvPr>
          <p:cNvSpPr txBox="1"/>
          <p:nvPr/>
        </p:nvSpPr>
        <p:spPr>
          <a:xfrm>
            <a:off x="4422123" y="187815"/>
            <a:ext cx="656408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Questa API non utilizza alcun tipo di autenticazione, pertanto è possibile effettuare direttamente la richiesta.</a:t>
            </a:r>
            <a:endParaRPr lang="it-IT" dirty="0"/>
          </a:p>
          <a:p>
            <a:endParaRPr lang="it-IT" dirty="0"/>
          </a:p>
          <a:p>
            <a:r>
              <a:rPr lang="it-IT" dirty="0"/>
              <a:t>La variabile </a:t>
            </a:r>
            <a:r>
              <a:rPr lang="it-IT" dirty="0" err="1">
                <a:solidFill>
                  <a:schemeClr val="accent1"/>
                </a:solidFill>
              </a:rPr>
              <a:t>zoo_request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/>
              <a:t>viene inizializzata concatenando l’endpoint di zoo Animals, contenuto nella variabile globale </a:t>
            </a:r>
            <a:r>
              <a:rPr lang="it-IT" i="1" dirty="0" err="1">
                <a:solidFill>
                  <a:schemeClr val="accent1"/>
                </a:solidFill>
              </a:rPr>
              <a:t>zoo_api_endpoint</a:t>
            </a:r>
            <a:r>
              <a:rPr lang="it-IT" dirty="0"/>
              <a:t>,  con </a:t>
            </a:r>
            <a:r>
              <a:rPr lang="it-IT" b="0" dirty="0">
                <a:solidFill>
                  <a:schemeClr val="accent2"/>
                </a:solidFill>
                <a:effectLst/>
              </a:rPr>
              <a:t>/</a:t>
            </a:r>
            <a:r>
              <a:rPr lang="it-IT" b="0" dirty="0" err="1">
                <a:solidFill>
                  <a:schemeClr val="accent2"/>
                </a:solidFill>
                <a:effectLst/>
              </a:rPr>
              <a:t>animals</a:t>
            </a:r>
            <a:r>
              <a:rPr lang="it-IT" b="0" dirty="0">
                <a:solidFill>
                  <a:schemeClr val="accent2"/>
                </a:solidFill>
                <a:effectLst/>
              </a:rPr>
              <a:t>/rand</a:t>
            </a:r>
            <a:r>
              <a:rPr lang="it-IT" dirty="0">
                <a:solidFill>
                  <a:schemeClr val="accent2"/>
                </a:solidFill>
              </a:rPr>
              <a:t> </a:t>
            </a:r>
            <a:r>
              <a:rPr lang="it-IT" dirty="0"/>
              <a:t>e il numero di oggetti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json</a:t>
            </a:r>
            <a:r>
              <a:rPr lang="it-IT" dirty="0"/>
              <a:t> da generare:</a:t>
            </a:r>
            <a:endParaRPr lang="it-IT" b="0" dirty="0">
              <a:effectLst/>
            </a:endParaRP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Dove:</a:t>
            </a:r>
          </a:p>
          <a:p>
            <a:r>
              <a:rPr lang="it-IT" dirty="0">
                <a:sym typeface="Wingdings" panose="05000000000000000000" pitchFamily="2" charset="2"/>
              </a:rPr>
              <a:t></a:t>
            </a:r>
            <a:r>
              <a:rPr lang="it-IT" b="0" dirty="0">
                <a:solidFill>
                  <a:schemeClr val="accent2"/>
                </a:solidFill>
                <a:effectLst/>
                <a:sym typeface="Wingdings" panose="05000000000000000000" pitchFamily="2" charset="2"/>
              </a:rPr>
              <a:t> /</a:t>
            </a:r>
            <a:r>
              <a:rPr lang="it-IT" b="0" dirty="0" err="1">
                <a:solidFill>
                  <a:schemeClr val="accent2"/>
                </a:solidFill>
                <a:effectLst/>
                <a:sym typeface="Wingdings" panose="05000000000000000000" pitchFamily="2" charset="2"/>
              </a:rPr>
              <a:t>animals</a:t>
            </a:r>
            <a:r>
              <a:rPr lang="it-IT" b="0" dirty="0">
                <a:solidFill>
                  <a:schemeClr val="accent2"/>
                </a:solidFill>
                <a:effectLst/>
                <a:sym typeface="Wingdings" panose="05000000000000000000" pitchFamily="2" charset="2"/>
              </a:rPr>
              <a:t>/rand  </a:t>
            </a:r>
            <a:r>
              <a:rPr lang="it-IT" b="0" dirty="0">
                <a:solidFill>
                  <a:schemeClr val="tx2"/>
                </a:solidFill>
                <a:effectLst/>
                <a:sym typeface="Wingdings" panose="05000000000000000000" pitchFamily="2" charset="2"/>
              </a:rPr>
              <a:t>serve per effettuare una richiesta HTTP GET</a:t>
            </a:r>
          </a:p>
          <a:p>
            <a:r>
              <a:rPr lang="it-IT" b="0" dirty="0">
                <a:solidFill>
                  <a:schemeClr val="tx2"/>
                </a:solidFill>
                <a:effectLst/>
                <a:sym typeface="Wingdings" panose="05000000000000000000" pitchFamily="2" charset="2"/>
              </a:rPr>
              <a:t>che restituisce un singolo oggetto </a:t>
            </a:r>
            <a:r>
              <a:rPr lang="it-IT" b="0" dirty="0" err="1">
                <a:solidFill>
                  <a:schemeClr val="accent1">
                    <a:lumMod val="75000"/>
                  </a:schemeClr>
                </a:solidFill>
                <a:effectLst/>
                <a:sym typeface="Wingdings" panose="05000000000000000000" pitchFamily="2" charset="2"/>
              </a:rPr>
              <a:t>json</a:t>
            </a:r>
            <a:r>
              <a:rPr lang="it-IT" b="0" dirty="0">
                <a:solidFill>
                  <a:schemeClr val="tx2"/>
                </a:solidFill>
                <a:effectLst/>
                <a:sym typeface="Wingdings" panose="05000000000000000000" pitchFamily="2" charset="2"/>
              </a:rPr>
              <a:t> relativo ad un animale dello zoo generato casualmente</a:t>
            </a:r>
            <a:r>
              <a:rPr lang="it-IT" dirty="0">
                <a:sym typeface="Wingdings" panose="05000000000000000000" pitchFamily="2" charset="2"/>
              </a:rPr>
              <a:t>.</a:t>
            </a:r>
          </a:p>
          <a:p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 err="1">
                <a:solidFill>
                  <a:schemeClr val="accent1"/>
                </a:solidFill>
                <a:sym typeface="Wingdings" panose="05000000000000000000" pitchFamily="2" charset="2"/>
              </a:rPr>
              <a:t>num_zoo_animals</a:t>
            </a:r>
            <a:r>
              <a:rPr lang="it-IT" dirty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it-IT" dirty="0">
                <a:solidFill>
                  <a:schemeClr val="tx2"/>
                </a:solidFill>
                <a:sym typeface="Wingdings" panose="05000000000000000000" pitchFamily="2" charset="2"/>
              </a:rPr>
              <a:t>indica il numero di risultati da generare.</a:t>
            </a:r>
          </a:p>
          <a:p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818B3C9-3A1C-4659-9218-55C1CA6F5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350" y="2331332"/>
            <a:ext cx="4778154" cy="327688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FC3D9500-D9AE-4E45-B73B-482D266CF3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075" y="2799268"/>
            <a:ext cx="5761219" cy="96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249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150" y="649480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it-IT" sz="4000" dirty="0">
                <a:solidFill>
                  <a:srgbClr val="FFFFFF"/>
                </a:solidFill>
              </a:rPr>
              <a:t>API senza autenticazione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zoo Animal</a:t>
            </a:r>
            <a:br>
              <a:rPr lang="it-IT" sz="4000" dirty="0">
                <a:solidFill>
                  <a:srgbClr val="FFFFFF"/>
                </a:solidFill>
              </a:rPr>
            </a:b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formato risposta</a:t>
            </a:r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79D3C761-8072-4C5C-A857-EBA72E7F9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825" y="780993"/>
            <a:ext cx="8011299" cy="1562235"/>
          </a:xfrm>
          <a:prstGeom prst="rect">
            <a:avLst/>
          </a:prstGeom>
        </p:spPr>
      </p:pic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1CED3F09-BB6C-4A89-A69C-5C0252542C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825" y="3439138"/>
            <a:ext cx="7369179" cy="2232853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EDCF5879-951C-4075-B599-5D69399BB939}"/>
              </a:ext>
            </a:extLst>
          </p:cNvPr>
          <p:cNvSpPr txBox="1"/>
          <p:nvPr/>
        </p:nvSpPr>
        <p:spPr>
          <a:xfrm>
            <a:off x="4133850" y="326722"/>
            <a:ext cx="627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Risposta alla richiesta: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4471E9A1-AD37-47DC-876C-C0B6EA290892}"/>
              </a:ext>
            </a:extLst>
          </p:cNvPr>
          <p:cNvSpPr txBox="1"/>
          <p:nvPr/>
        </p:nvSpPr>
        <p:spPr>
          <a:xfrm>
            <a:off x="4133850" y="3049528"/>
            <a:ext cx="500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Contenuto di ogni risultato:</a:t>
            </a:r>
          </a:p>
        </p:txBody>
      </p:sp>
    </p:spTree>
    <p:extLst>
      <p:ext uri="{BB962C8B-B14F-4D97-AF65-F5344CB8AC3E}">
        <p14:creationId xmlns:p14="http://schemas.microsoft.com/office/powerpoint/2010/main" val="4130035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25" y="1591872"/>
            <a:ext cx="3201366" cy="3387497"/>
          </a:xfrm>
        </p:spPr>
        <p:txBody>
          <a:bodyPr anchor="b">
            <a:normAutofit fontScale="90000"/>
          </a:bodyPr>
          <a:lstStyle/>
          <a:p>
            <a:pPr algn="ctr"/>
            <a:r>
              <a:rPr lang="it-IT" sz="4000" dirty="0">
                <a:solidFill>
                  <a:srgbClr val="FFFFFF"/>
                </a:solidFill>
              </a:rPr>
              <a:t>API senza autenticazione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zoo Animal</a:t>
            </a:r>
            <a:br>
              <a:rPr lang="it-IT" sz="4000" dirty="0">
                <a:solidFill>
                  <a:srgbClr val="FFFFFF"/>
                </a:solidFill>
              </a:rPr>
            </a:b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campi del </a:t>
            </a:r>
            <a:r>
              <a:rPr lang="it-IT" sz="4000" dirty="0" err="1">
                <a:solidFill>
                  <a:srgbClr val="FFFFFF"/>
                </a:solidFill>
              </a:rPr>
              <a:t>json</a:t>
            </a:r>
            <a:r>
              <a:rPr lang="it-IT" sz="4000" dirty="0">
                <a:solidFill>
                  <a:srgbClr val="FFFFFF"/>
                </a:solidFill>
              </a:rPr>
              <a:t> della risposta alla richiesta utilizzati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C47A207-FC35-4C11-8668-E9C2C2BAA619}"/>
              </a:ext>
            </a:extLst>
          </p:cNvPr>
          <p:cNvSpPr txBox="1"/>
          <p:nvPr/>
        </p:nvSpPr>
        <p:spPr>
          <a:xfrm>
            <a:off x="4601961" y="376761"/>
            <a:ext cx="629194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it-IT" sz="2000" b="1" dirty="0">
                <a:sym typeface="Wingdings" panose="05000000000000000000" pitchFamily="2" charset="2"/>
              </a:rPr>
              <a:t>Il risultato restituito è un array in cui ogni elemento contiene i seguenti campi: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latin_name</a:t>
            </a:r>
            <a:r>
              <a:rPr lang="it-IT" sz="2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it-IT" sz="2000" dirty="0">
                <a:sym typeface="Wingdings" panose="05000000000000000000" pitchFamily="2" charset="2"/>
              </a:rPr>
              <a:t> contiene il nome latino dell’animale.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image_link</a:t>
            </a:r>
            <a:r>
              <a:rPr lang="it-IT" sz="2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it-IT" sz="2000" dirty="0">
                <a:sym typeface="Wingdings" panose="05000000000000000000" pitchFamily="2" charset="2"/>
              </a:rPr>
              <a:t> contiene l’immagine dell’animale.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geo_range</a:t>
            </a:r>
            <a:r>
              <a:rPr lang="it-IT" sz="2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it-IT" sz="2000" dirty="0">
                <a:sym typeface="Wingdings" panose="05000000000000000000" pitchFamily="2" charset="2"/>
              </a:rPr>
              <a:t> contiene la geolocalizzazione dell’animale.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animal_type</a:t>
            </a:r>
            <a:r>
              <a:rPr lang="it-IT" sz="2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it-IT" sz="2000" dirty="0">
                <a:sym typeface="Wingdings" panose="05000000000000000000" pitchFamily="2" charset="2"/>
              </a:rPr>
              <a:t> contiene il tipo di animale.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length_min</a:t>
            </a:r>
            <a:r>
              <a:rPr lang="it-IT" sz="2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it-IT" sz="2000" dirty="0">
                <a:sym typeface="Wingdings" panose="05000000000000000000" pitchFamily="2" charset="2"/>
              </a:rPr>
              <a:t> contiene la lunghezza minima dell’animale espressa in piedi.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length_max</a:t>
            </a:r>
            <a:r>
              <a:rPr lang="it-IT" sz="2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it-IT" sz="2000" dirty="0">
                <a:sym typeface="Wingdings" panose="05000000000000000000" pitchFamily="2" charset="2"/>
              </a:rPr>
              <a:t> contiene la lunghezza massima dell’animale espressa in piedi.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weight_min</a:t>
            </a:r>
            <a:r>
              <a:rPr lang="it-IT" sz="2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it-IT" sz="2000" dirty="0">
                <a:sym typeface="Wingdings" panose="05000000000000000000" pitchFamily="2" charset="2"/>
              </a:rPr>
              <a:t> contiene il peso minimo dell’animale espresso in libbre.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weight_max</a:t>
            </a:r>
            <a:r>
              <a:rPr lang="it-IT" sz="2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it-IT" sz="2000" dirty="0">
                <a:sym typeface="Wingdings" panose="05000000000000000000" pitchFamily="2" charset="2"/>
              </a:rPr>
              <a:t> contiene il peso massimo dell’animale espresso in libbre.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ym typeface="Wingdings" panose="05000000000000000000" pitchFamily="2" charset="2"/>
            </a:endParaRPr>
          </a:p>
          <a:p>
            <a:endParaRPr lang="it-IT" dirty="0"/>
          </a:p>
          <a:p>
            <a:pPr marL="0" indent="0">
              <a:buNone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2522243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150" y="1797031"/>
            <a:ext cx="3201366" cy="3387497"/>
          </a:xfrm>
        </p:spPr>
        <p:txBody>
          <a:bodyPr anchor="b">
            <a:normAutofit fontScale="90000"/>
          </a:bodyPr>
          <a:lstStyle/>
          <a:p>
            <a:pPr algn="ctr"/>
            <a:r>
              <a:rPr lang="it-IT" sz="4000" dirty="0">
                <a:solidFill>
                  <a:srgbClr val="FFFFFF"/>
                </a:solidFill>
              </a:rPr>
              <a:t>API senza autenticazione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zoo Animal</a:t>
            </a:r>
            <a:br>
              <a:rPr lang="it-IT" sz="4000" dirty="0">
                <a:solidFill>
                  <a:srgbClr val="FFFFFF"/>
                </a:solidFill>
              </a:rPr>
            </a:b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descrizione del comportamento della funzione che gestisce la risposta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DAD97F2-300F-4089-8171-61308E45C871}"/>
              </a:ext>
            </a:extLst>
          </p:cNvPr>
          <p:cNvSpPr txBox="1"/>
          <p:nvPr/>
        </p:nvSpPr>
        <p:spPr>
          <a:xfrm>
            <a:off x="4558976" y="562999"/>
            <a:ext cx="56636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La funzione </a:t>
            </a:r>
            <a:r>
              <a:rPr lang="it-IT" sz="2400" dirty="0" err="1">
                <a:solidFill>
                  <a:schemeClr val="accent4"/>
                </a:solidFill>
              </a:rPr>
              <a:t>onZooJSon</a:t>
            </a:r>
            <a:r>
              <a:rPr lang="it-IT" sz="2400" dirty="0"/>
              <a:t> è la funzione che gestisce la risposta e ha il compito di mostrare un numero di animali dello zoo pari a </a:t>
            </a:r>
            <a:r>
              <a:rPr lang="it-IT" sz="2400" dirty="0" err="1">
                <a:solidFill>
                  <a:schemeClr val="accent1"/>
                </a:solidFill>
                <a:sym typeface="Wingdings" panose="05000000000000000000" pitchFamily="2" charset="2"/>
              </a:rPr>
              <a:t>num_zoo_animals</a:t>
            </a:r>
            <a:r>
              <a:rPr lang="it-IT" sz="2400" dirty="0"/>
              <a:t> con le seguenti informazioni:</a:t>
            </a:r>
          </a:p>
          <a:p>
            <a:endParaRPr lang="it-IT" sz="2400" dirty="0"/>
          </a:p>
          <a:p>
            <a:pPr marL="342900" indent="-342900">
              <a:buFont typeface="+mj-lt"/>
              <a:buAutoNum type="arabicPeriod"/>
            </a:pPr>
            <a:r>
              <a:rPr lang="it-IT" sz="2400" dirty="0"/>
              <a:t>Il nome dell’animale in latino.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400" dirty="0"/>
              <a:t>L’immagine dell’animale.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400" dirty="0"/>
              <a:t>La geolocalizzazione dell’animale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400" dirty="0"/>
              <a:t>Il tipo di animale (rettile, mammifero,…)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400" dirty="0"/>
              <a:t>La lunghezza minima e massima dell’animale espressa in piedi.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400" dirty="0"/>
              <a:t>Il peso minimo e massimo dell’animale espresso in libbre.</a:t>
            </a:r>
          </a:p>
        </p:txBody>
      </p:sp>
    </p:spTree>
    <p:extLst>
      <p:ext uri="{BB962C8B-B14F-4D97-AF65-F5344CB8AC3E}">
        <p14:creationId xmlns:p14="http://schemas.microsoft.com/office/powerpoint/2010/main" val="3441555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25" y="2021080"/>
            <a:ext cx="3201366" cy="3387497"/>
          </a:xfrm>
        </p:spPr>
        <p:txBody>
          <a:bodyPr anchor="b">
            <a:normAutofit fontScale="90000"/>
          </a:bodyPr>
          <a:lstStyle/>
          <a:p>
            <a:pPr algn="ctr"/>
            <a:r>
              <a:rPr lang="it-IT" sz="4000" dirty="0">
                <a:solidFill>
                  <a:srgbClr val="FFFFFF"/>
                </a:solidFill>
              </a:rPr>
              <a:t>API senza autenticazione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zoo Animal</a:t>
            </a:r>
            <a:br>
              <a:rPr lang="it-IT" sz="4000" dirty="0">
                <a:solidFill>
                  <a:srgbClr val="FFFFFF"/>
                </a:solidFill>
              </a:rPr>
            </a:b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funzione che gestisce la risposta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8FDED0E8-5B8B-454A-A5C6-61AE60459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603" y="649480"/>
            <a:ext cx="4351397" cy="5387807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226DD27-87DD-44F1-A89E-5298293C0D71}"/>
              </a:ext>
            </a:extLst>
          </p:cNvPr>
          <p:cNvSpPr txBox="1"/>
          <p:nvPr/>
        </p:nvSpPr>
        <p:spPr>
          <a:xfrm>
            <a:off x="4143375" y="496568"/>
            <a:ext cx="356036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Tramite un ciclo </a:t>
            </a:r>
            <a:r>
              <a:rPr lang="it-IT" i="1" dirty="0">
                <a:solidFill>
                  <a:schemeClr val="tx2"/>
                </a:solidFill>
              </a:rPr>
              <a:t>for</a:t>
            </a:r>
            <a:r>
              <a:rPr lang="it-IT" dirty="0"/>
              <a:t> accedo al singolo elemento del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json</a:t>
            </a:r>
            <a:r>
              <a:rPr lang="it-IT" dirty="0"/>
              <a:t> e dinamicamente creo gli elementi da inserire nella parte destra della  </a:t>
            </a:r>
            <a:r>
              <a:rPr lang="it-IT" dirty="0" err="1"/>
              <a:t>viewport</a:t>
            </a:r>
            <a:r>
              <a:rPr lang="it-IT" dirty="0"/>
              <a:t>: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Con </a:t>
            </a:r>
            <a:r>
              <a:rPr lang="it-IT" b="1" dirty="0" err="1"/>
              <a:t>result.latin_name</a:t>
            </a:r>
            <a:r>
              <a:rPr lang="it-IT" b="1" dirty="0"/>
              <a:t> </a:t>
            </a:r>
            <a:r>
              <a:rPr lang="it-IT" dirty="0"/>
              <a:t>accedo al campo </a:t>
            </a:r>
            <a:r>
              <a:rPr lang="it-IT" i="1" dirty="0" err="1">
                <a:solidFill>
                  <a:srgbClr val="7030A0"/>
                </a:solidFill>
              </a:rPr>
              <a:t>latin_name</a:t>
            </a:r>
            <a:r>
              <a:rPr lang="it-IT" i="1" dirty="0">
                <a:solidFill>
                  <a:srgbClr val="7030A0"/>
                </a:solidFill>
              </a:rPr>
              <a:t> </a:t>
            </a:r>
            <a:r>
              <a:rPr lang="it-IT" dirty="0"/>
              <a:t>del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json</a:t>
            </a:r>
            <a:r>
              <a:rPr lang="it-IT" dirty="0"/>
              <a:t> con cui ricavo l’informazione del nome latino dell’animale corrente.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Con</a:t>
            </a:r>
            <a:r>
              <a:rPr lang="it-IT" b="1" dirty="0"/>
              <a:t> </a:t>
            </a:r>
            <a:r>
              <a:rPr lang="it-IT" b="1" dirty="0" err="1"/>
              <a:t>result.image_link</a:t>
            </a:r>
            <a:r>
              <a:rPr lang="it-IT" b="1" dirty="0"/>
              <a:t> </a:t>
            </a:r>
            <a:r>
              <a:rPr lang="it-IT" dirty="0"/>
              <a:t>accedo al campo </a:t>
            </a:r>
            <a:r>
              <a:rPr lang="it-IT" i="1" dirty="0" err="1">
                <a:solidFill>
                  <a:srgbClr val="7030A0"/>
                </a:solidFill>
              </a:rPr>
              <a:t>image_link</a:t>
            </a:r>
            <a:r>
              <a:rPr lang="it-IT" i="1" dirty="0">
                <a:solidFill>
                  <a:srgbClr val="7030A0"/>
                </a:solidFill>
              </a:rPr>
              <a:t> </a:t>
            </a:r>
            <a:r>
              <a:rPr lang="it-IT" dirty="0"/>
              <a:t>del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json</a:t>
            </a:r>
            <a:r>
              <a:rPr lang="it-IT" dirty="0"/>
              <a:t> con cui ottengo l’immagine dell’animale corrente.</a:t>
            </a:r>
          </a:p>
        </p:txBody>
      </p:sp>
    </p:spTree>
    <p:extLst>
      <p:ext uri="{BB962C8B-B14F-4D97-AF65-F5344CB8AC3E}">
        <p14:creationId xmlns:p14="http://schemas.microsoft.com/office/powerpoint/2010/main" val="3137990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09" y="968516"/>
            <a:ext cx="3201366" cy="3387497"/>
          </a:xfrm>
        </p:spPr>
        <p:txBody>
          <a:bodyPr anchor="b">
            <a:normAutofit fontScale="90000"/>
          </a:bodyPr>
          <a:lstStyle/>
          <a:p>
            <a:pPr algn="ctr"/>
            <a:r>
              <a:rPr lang="it-IT" sz="4000" dirty="0">
                <a:solidFill>
                  <a:srgbClr val="FFFFFF"/>
                </a:solidFill>
              </a:rPr>
              <a:t>API senza autenticazione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zoo Animal</a:t>
            </a:r>
            <a:br>
              <a:rPr lang="it-IT" sz="4000" dirty="0">
                <a:solidFill>
                  <a:srgbClr val="FFFFFF"/>
                </a:solidFill>
              </a:rPr>
            </a:b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funzione che gestisce la risposta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BAAE5652-4F66-4B74-8F90-7BB5B05B0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851" y="10138"/>
            <a:ext cx="4618101" cy="626418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0D4256EF-A183-480D-8076-EE08C119C61B}"/>
              </a:ext>
            </a:extLst>
          </p:cNvPr>
          <p:cNvSpPr txBox="1"/>
          <p:nvPr/>
        </p:nvSpPr>
        <p:spPr>
          <a:xfrm>
            <a:off x="4037826" y="10133"/>
            <a:ext cx="3529977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Con </a:t>
            </a:r>
            <a:r>
              <a:rPr lang="it-IT" b="1" dirty="0" err="1"/>
              <a:t>result.geo_range</a:t>
            </a:r>
            <a:r>
              <a:rPr lang="it-IT" b="1" dirty="0"/>
              <a:t> </a:t>
            </a:r>
            <a:r>
              <a:rPr lang="it-IT" dirty="0"/>
              <a:t>accedo al campo </a:t>
            </a:r>
            <a:r>
              <a:rPr lang="it-IT" i="1" dirty="0" err="1">
                <a:solidFill>
                  <a:srgbClr val="7030A0"/>
                </a:solidFill>
              </a:rPr>
              <a:t>geo_range</a:t>
            </a:r>
            <a:r>
              <a:rPr lang="it-IT" i="1" dirty="0">
                <a:solidFill>
                  <a:srgbClr val="7030A0"/>
                </a:solidFill>
              </a:rPr>
              <a:t> </a:t>
            </a:r>
            <a:r>
              <a:rPr lang="it-IT" dirty="0"/>
              <a:t>del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json</a:t>
            </a:r>
            <a:r>
              <a:rPr lang="it-IT" dirty="0"/>
              <a:t>  prendendo l’informazione riguardante la geolocalizzazione dell’ animale corrente.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Con </a:t>
            </a:r>
            <a:r>
              <a:rPr lang="it-IT" b="1" dirty="0" err="1"/>
              <a:t>result.animal_type</a:t>
            </a:r>
            <a:r>
              <a:rPr lang="it-IT" b="1" dirty="0"/>
              <a:t> </a:t>
            </a:r>
            <a:r>
              <a:rPr lang="it-IT" dirty="0"/>
              <a:t>accedo al campo </a:t>
            </a:r>
            <a:r>
              <a:rPr lang="it-IT" i="1" dirty="0" err="1">
                <a:solidFill>
                  <a:srgbClr val="7030A0"/>
                </a:solidFill>
              </a:rPr>
              <a:t>animal_type</a:t>
            </a:r>
            <a:r>
              <a:rPr lang="it-IT" i="1" dirty="0">
                <a:solidFill>
                  <a:srgbClr val="7030A0"/>
                </a:solidFill>
              </a:rPr>
              <a:t> </a:t>
            </a:r>
            <a:r>
              <a:rPr lang="it-IT" dirty="0"/>
              <a:t>del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json</a:t>
            </a:r>
            <a:r>
              <a:rPr lang="it-IT" dirty="0"/>
              <a:t> e ottengo il valore del tipo dell’animale corrente.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Con </a:t>
            </a:r>
            <a:r>
              <a:rPr lang="it-IT" b="1" dirty="0" err="1"/>
              <a:t>result.length_min</a:t>
            </a:r>
            <a:r>
              <a:rPr lang="it-IT" b="1" dirty="0"/>
              <a:t> </a:t>
            </a:r>
            <a:r>
              <a:rPr lang="it-IT" dirty="0"/>
              <a:t>e </a:t>
            </a:r>
            <a:r>
              <a:rPr lang="it-IT" b="1" dirty="0" err="1"/>
              <a:t>result.length_max</a:t>
            </a:r>
            <a:r>
              <a:rPr lang="it-IT" b="1" dirty="0"/>
              <a:t> </a:t>
            </a:r>
            <a:r>
              <a:rPr lang="it-IT" dirty="0"/>
              <a:t>accedo rispettivamente ai campi </a:t>
            </a:r>
            <a:r>
              <a:rPr lang="it-IT" i="1" dirty="0" err="1">
                <a:solidFill>
                  <a:srgbClr val="7030A0"/>
                </a:solidFill>
              </a:rPr>
              <a:t>length_min</a:t>
            </a:r>
            <a:r>
              <a:rPr lang="it-IT" i="1" dirty="0">
                <a:solidFill>
                  <a:srgbClr val="7030A0"/>
                </a:solidFill>
              </a:rPr>
              <a:t> </a:t>
            </a:r>
            <a:r>
              <a:rPr lang="it-IT" dirty="0"/>
              <a:t>e </a:t>
            </a:r>
            <a:r>
              <a:rPr lang="it-IT" i="1" dirty="0" err="1">
                <a:solidFill>
                  <a:srgbClr val="7030A0"/>
                </a:solidFill>
              </a:rPr>
              <a:t>length_max</a:t>
            </a:r>
            <a:r>
              <a:rPr lang="it-IT" i="1" dirty="0">
                <a:solidFill>
                  <a:srgbClr val="7030A0"/>
                </a:solidFill>
              </a:rPr>
              <a:t> </a:t>
            </a:r>
            <a:r>
              <a:rPr lang="it-IT" dirty="0"/>
              <a:t>del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json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/>
              <a:t>ottenendo i valori della minima lunghezza e la massima lunghezza , espressa in piedi, dell’animale corrente.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Con </a:t>
            </a:r>
            <a:r>
              <a:rPr lang="it-IT" b="1" dirty="0" err="1"/>
              <a:t>result.weight_max</a:t>
            </a:r>
            <a:r>
              <a:rPr lang="it-IT" b="1" dirty="0"/>
              <a:t> </a:t>
            </a:r>
            <a:r>
              <a:rPr lang="it-IT" dirty="0"/>
              <a:t>e </a:t>
            </a:r>
            <a:r>
              <a:rPr lang="it-IT" b="1" dirty="0" err="1"/>
              <a:t>result.weight_min</a:t>
            </a:r>
            <a:r>
              <a:rPr lang="it-IT" b="1" dirty="0"/>
              <a:t> </a:t>
            </a:r>
            <a:r>
              <a:rPr lang="it-IT" dirty="0"/>
              <a:t>accedo rispettivamente ai campi </a:t>
            </a:r>
            <a:r>
              <a:rPr lang="it-IT" i="1" dirty="0" err="1">
                <a:solidFill>
                  <a:srgbClr val="7030A0"/>
                </a:solidFill>
              </a:rPr>
              <a:t>weight_max</a:t>
            </a:r>
            <a:r>
              <a:rPr lang="it-IT" i="1" dirty="0">
                <a:solidFill>
                  <a:srgbClr val="7030A0"/>
                </a:solidFill>
              </a:rPr>
              <a:t> </a:t>
            </a:r>
            <a:r>
              <a:rPr lang="it-IT" dirty="0"/>
              <a:t>e </a:t>
            </a:r>
            <a:r>
              <a:rPr lang="it-IT" i="1" dirty="0" err="1">
                <a:solidFill>
                  <a:srgbClr val="7030A0"/>
                </a:solidFill>
              </a:rPr>
              <a:t>weight_min</a:t>
            </a:r>
            <a:r>
              <a:rPr lang="it-IT" i="1" dirty="0">
                <a:solidFill>
                  <a:srgbClr val="7030A0"/>
                </a:solidFill>
              </a:rPr>
              <a:t> </a:t>
            </a:r>
            <a:r>
              <a:rPr lang="it-IT" i="1" dirty="0"/>
              <a:t>del</a:t>
            </a:r>
            <a:r>
              <a:rPr lang="it-IT" i="1" dirty="0">
                <a:solidFill>
                  <a:srgbClr val="7030A0"/>
                </a:solidFill>
              </a:rPr>
              <a:t> </a:t>
            </a:r>
            <a:r>
              <a:rPr lang="it-IT" i="1" dirty="0" err="1">
                <a:solidFill>
                  <a:schemeClr val="accent1">
                    <a:lumMod val="75000"/>
                  </a:schemeClr>
                </a:solidFill>
              </a:rPr>
              <a:t>json</a:t>
            </a:r>
            <a:r>
              <a:rPr lang="it-IT" i="1" dirty="0">
                <a:solidFill>
                  <a:srgbClr val="7030A0"/>
                </a:solidFill>
              </a:rPr>
              <a:t> </a:t>
            </a:r>
            <a:r>
              <a:rPr lang="it-IT" dirty="0"/>
              <a:t>con cui ottengo i valori di peso minimo e massimo , espresso in libbre, dell’animale corrente.</a:t>
            </a:r>
          </a:p>
        </p:txBody>
      </p:sp>
    </p:spTree>
    <p:extLst>
      <p:ext uri="{BB962C8B-B14F-4D97-AF65-F5344CB8AC3E}">
        <p14:creationId xmlns:p14="http://schemas.microsoft.com/office/powerpoint/2010/main" val="1827752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 err="1"/>
              <a:t>Esempio</a:t>
            </a:r>
            <a:r>
              <a:rPr lang="en-US" sz="3200" dirty="0"/>
              <a:t> </a:t>
            </a:r>
            <a:r>
              <a:rPr lang="en-US" sz="3200" dirty="0" err="1"/>
              <a:t>visualizzazione</a:t>
            </a:r>
            <a:r>
              <a:rPr lang="en-US" sz="3200" dirty="0"/>
              <a:t> del </a:t>
            </a:r>
            <a:r>
              <a:rPr lang="en-US" sz="3200" dirty="0" err="1"/>
              <a:t>sito</a:t>
            </a:r>
            <a:r>
              <a:rPr lang="en-US" sz="3200" dirty="0"/>
              <a:t> 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BDDD8889-734D-497C-B5B6-2FA6747BD6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5186"/>
          <a:stretch/>
        </p:blipFill>
        <p:spPr>
          <a:xfrm>
            <a:off x="640080" y="640080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2188946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it-IT" sz="4000" dirty="0">
                <a:solidFill>
                  <a:srgbClr val="FFFFFF"/>
                </a:solidFill>
              </a:rPr>
              <a:t>Descrizione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1882-65DE-484D-B983-8F24ECBD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dirty="0"/>
              <a:t>In questo mhw3 ho modificato il sito del mhw2 integrando 2 API: una con autenticazione OAuth2  che permette di cercare delle organizzazioni per il benessere degli animali nelle città statunitensi, l’altra, senza alcun tipo di autenticazione,  invece permette di generare casualmente 7 animali dello zoo ai quali sono associate anche altre informazioni.</a:t>
            </a:r>
          </a:p>
          <a:p>
            <a:pPr lvl="1"/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6939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25" y="1797031"/>
            <a:ext cx="3201366" cy="3387497"/>
          </a:xfrm>
        </p:spPr>
        <p:txBody>
          <a:bodyPr anchor="b">
            <a:normAutofit fontScale="90000"/>
          </a:bodyPr>
          <a:lstStyle/>
          <a:p>
            <a:pPr algn="ctr"/>
            <a:r>
              <a:rPr lang="it-IT" sz="4000" dirty="0">
                <a:solidFill>
                  <a:srgbClr val="FFFFFF"/>
                </a:solidFill>
              </a:rPr>
              <a:t>API con autenticazione OAuth2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 err="1">
                <a:solidFill>
                  <a:srgbClr val="FFFFFF"/>
                </a:solidFill>
              </a:rPr>
              <a:t>Petfinder</a:t>
            </a:r>
            <a:br>
              <a:rPr lang="it-IT" sz="4000" dirty="0">
                <a:solidFill>
                  <a:srgbClr val="FFFFFF"/>
                </a:solidFill>
              </a:rPr>
            </a:b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richiesta del token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A22262D-474C-4697-BCF0-0A15BE6E7A65}"/>
              </a:ext>
            </a:extLst>
          </p:cNvPr>
          <p:cNvSpPr txBox="1"/>
          <p:nvPr/>
        </p:nvSpPr>
        <p:spPr>
          <a:xfrm>
            <a:off x="4302381" y="111512"/>
            <a:ext cx="590969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Richiesta token:</a:t>
            </a:r>
          </a:p>
          <a:p>
            <a:r>
              <a:rPr lang="it-IT" sz="1600" dirty="0"/>
              <a:t>L’ API di </a:t>
            </a:r>
            <a:r>
              <a:rPr lang="it-IT" sz="1600" dirty="0" err="1"/>
              <a:t>Petfinder</a:t>
            </a:r>
            <a:r>
              <a:rPr lang="it-IT" sz="1600" dirty="0"/>
              <a:t> utilizza un protocollo di autenticazione OAuth2, quindi è necessario richiedere il token per poter effettuare le richieste.</a:t>
            </a:r>
          </a:p>
          <a:p>
            <a:endParaRPr lang="it-IT" sz="1600" dirty="0"/>
          </a:p>
          <a:p>
            <a:r>
              <a:rPr lang="it-IT" sz="1600" dirty="0"/>
              <a:t>Per richiedere il token come specificato nella documentazione dell’ API di </a:t>
            </a:r>
            <a:r>
              <a:rPr lang="it-IT" sz="1600" dirty="0" err="1"/>
              <a:t>Petfinder</a:t>
            </a:r>
            <a:r>
              <a:rPr lang="it-IT" sz="1600" dirty="0"/>
              <a:t> ho utilizzato un metodo HTTP POST nel fetch passando: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L’endpoint relativo alla richiesta del token, contenuto nella variabile globale  </a:t>
            </a:r>
            <a:r>
              <a:rPr lang="it-IT" sz="1600" dirty="0" err="1">
                <a:solidFill>
                  <a:schemeClr val="accent1"/>
                </a:solidFill>
              </a:rPr>
              <a:t>petfinder_api_token</a:t>
            </a:r>
            <a:r>
              <a:rPr lang="it-IT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Un body dove ho inserito la </a:t>
            </a:r>
            <a:r>
              <a:rPr lang="it-IT" sz="1600" dirty="0" err="1"/>
              <a:t>api_key</a:t>
            </a:r>
            <a:r>
              <a:rPr lang="it-IT" sz="1600" dirty="0"/>
              <a:t>  e il </a:t>
            </a:r>
            <a:r>
              <a:rPr lang="it-IT" sz="1600" dirty="0" err="1"/>
              <a:t>client_secret</a:t>
            </a:r>
            <a:r>
              <a:rPr lang="it-IT" sz="1600" dirty="0"/>
              <a:t> , ottenuti a seguito della registrazione al sito , contenuti rispettivamente nelle variabili globali </a:t>
            </a:r>
            <a:r>
              <a:rPr lang="it-IT" sz="1600" dirty="0" err="1">
                <a:solidFill>
                  <a:schemeClr val="accent1"/>
                </a:solidFill>
              </a:rPr>
              <a:t>petfinder_key</a:t>
            </a:r>
            <a:r>
              <a:rPr lang="it-IT" sz="1600" dirty="0">
                <a:solidFill>
                  <a:schemeClr val="accent1"/>
                </a:solidFill>
              </a:rPr>
              <a:t> </a:t>
            </a:r>
            <a:r>
              <a:rPr lang="it-IT" sz="1600" dirty="0"/>
              <a:t>e </a:t>
            </a:r>
            <a:r>
              <a:rPr lang="it-IT" sz="1600" dirty="0" err="1">
                <a:solidFill>
                  <a:schemeClr val="accent1"/>
                </a:solidFill>
              </a:rPr>
              <a:t>petfinder_client_secret</a:t>
            </a:r>
            <a:r>
              <a:rPr lang="it-IT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L’</a:t>
            </a:r>
            <a:r>
              <a:rPr lang="it-IT" sz="1600" dirty="0" err="1"/>
              <a:t>headers</a:t>
            </a:r>
            <a:r>
              <a:rPr lang="it-IT" sz="1600" dirty="0"/>
              <a:t> relativo alla richiesta post.</a:t>
            </a:r>
          </a:p>
          <a:p>
            <a:endParaRPr lang="it-IT" dirty="0"/>
          </a:p>
        </p:txBody>
      </p:sp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4F2816B1-74DF-451F-B9DB-69725C7AA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381" y="4422186"/>
            <a:ext cx="7220295" cy="2369637"/>
          </a:xfrm>
          <a:prstGeom prst="rect">
            <a:avLst/>
          </a:prstGeom>
        </p:spPr>
      </p:pic>
      <p:pic>
        <p:nvPicPr>
          <p:cNvPr id="25" name="Segnaposto contenuto 24">
            <a:extLst>
              <a:ext uri="{FF2B5EF4-FFF2-40B4-BE49-F238E27FC236}">
                <a16:creationId xmlns:a16="http://schemas.microsoft.com/office/drawing/2014/main" id="{60419A57-B2AA-4933-9336-5EE1E3CACD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333" y="3772730"/>
            <a:ext cx="6377640" cy="533446"/>
          </a:xfrm>
        </p:spPr>
      </p:pic>
    </p:spTree>
    <p:extLst>
      <p:ext uri="{BB962C8B-B14F-4D97-AF65-F5344CB8AC3E}">
        <p14:creationId xmlns:p14="http://schemas.microsoft.com/office/powerpoint/2010/main" val="2013502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25" y="1395718"/>
            <a:ext cx="3201366" cy="3227903"/>
          </a:xfrm>
        </p:spPr>
        <p:txBody>
          <a:bodyPr anchor="b">
            <a:normAutofit fontScale="90000"/>
          </a:bodyPr>
          <a:lstStyle/>
          <a:p>
            <a:pPr algn="ctr"/>
            <a:r>
              <a:rPr lang="it-IT" sz="4000" dirty="0">
                <a:solidFill>
                  <a:srgbClr val="FFFFFF"/>
                </a:solidFill>
              </a:rPr>
              <a:t>API con autenticazione OAuth2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 err="1">
                <a:solidFill>
                  <a:srgbClr val="FFFFFF"/>
                </a:solidFill>
              </a:rPr>
              <a:t>Petfinder</a:t>
            </a:r>
            <a:br>
              <a:rPr lang="it-IT" sz="4000" dirty="0">
                <a:solidFill>
                  <a:srgbClr val="FFFFFF"/>
                </a:solidFill>
              </a:rPr>
            </a:b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richiesta del token</a:t>
            </a:r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1DAEDDF6-6C75-4644-8DF3-785E440A3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457" y="660898"/>
            <a:ext cx="3023119" cy="655438"/>
          </a:xfrm>
          <a:prstGeom prst="rect">
            <a:avLst/>
          </a:prstGeom>
        </p:spPr>
      </p:pic>
      <p:pic>
        <p:nvPicPr>
          <p:cNvPr id="15" name="Immagine 14" descr="Immagine che contiene testo&#10;&#10;Descrizione generata automaticamente">
            <a:extLst>
              <a:ext uri="{FF2B5EF4-FFF2-40B4-BE49-F238E27FC236}">
                <a16:creationId xmlns:a16="http://schemas.microsoft.com/office/drawing/2014/main" id="{1CB75E1A-A2A9-4BAD-85F5-0FBA5AA093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519" y="2140981"/>
            <a:ext cx="7719729" cy="1051651"/>
          </a:xfrm>
          <a:prstGeom prst="rect">
            <a:avLst/>
          </a:prstGeom>
        </p:spPr>
      </p:pic>
      <p:pic>
        <p:nvPicPr>
          <p:cNvPr id="22" name="Segnaposto contenuto 21" descr="Immagine che contiene testo&#10;&#10;Descrizione generata automaticamente">
            <a:extLst>
              <a:ext uri="{FF2B5EF4-FFF2-40B4-BE49-F238E27FC236}">
                <a16:creationId xmlns:a16="http://schemas.microsoft.com/office/drawing/2014/main" id="{B645E743-18F2-42D4-B099-A4E042E7A3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258" y="5825302"/>
            <a:ext cx="3622574" cy="691845"/>
          </a:xfr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31C58960-1AA5-4061-9DA3-7AFCC70D11FA}"/>
              </a:ext>
            </a:extLst>
          </p:cNvPr>
          <p:cNvSpPr txBox="1"/>
          <p:nvPr/>
        </p:nvSpPr>
        <p:spPr>
          <a:xfrm>
            <a:off x="4247426" y="1581766"/>
            <a:ext cx="386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Risposta alla richiesta del token: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667F0177-E4DA-4A1A-9D15-36EFD361A602}"/>
              </a:ext>
            </a:extLst>
          </p:cNvPr>
          <p:cNvSpPr txBox="1"/>
          <p:nvPr/>
        </p:nvSpPr>
        <p:spPr>
          <a:xfrm>
            <a:off x="4247426" y="4583768"/>
            <a:ext cx="59641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Nella funzione  </a:t>
            </a:r>
            <a:r>
              <a:rPr lang="it-IT" dirty="0" err="1">
                <a:solidFill>
                  <a:schemeClr val="accent4"/>
                </a:solidFill>
              </a:rPr>
              <a:t>onJsonToken</a:t>
            </a:r>
            <a:r>
              <a:rPr lang="it-IT" dirty="0"/>
              <a:t> assegno alla variabile globale </a:t>
            </a:r>
            <a:r>
              <a:rPr lang="it-IT" i="1" dirty="0" err="1">
                <a:solidFill>
                  <a:schemeClr val="accent1"/>
                </a:solidFill>
              </a:rPr>
              <a:t>petfinder_</a:t>
            </a:r>
            <a:r>
              <a:rPr lang="it-IT" dirty="0" err="1">
                <a:solidFill>
                  <a:schemeClr val="accent1"/>
                </a:solidFill>
              </a:rPr>
              <a:t>token</a:t>
            </a:r>
            <a:r>
              <a:rPr lang="it-IT" i="1" dirty="0">
                <a:solidFill>
                  <a:schemeClr val="accent1"/>
                </a:solidFill>
              </a:rPr>
              <a:t> </a:t>
            </a:r>
            <a:r>
              <a:rPr lang="it-IT" dirty="0"/>
              <a:t>il campo </a:t>
            </a:r>
            <a:r>
              <a:rPr lang="it-IT" dirty="0" err="1">
                <a:solidFill>
                  <a:schemeClr val="accent1"/>
                </a:solidFill>
              </a:rPr>
              <a:t>access_token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/>
              <a:t>del oggetto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json</a:t>
            </a:r>
            <a:r>
              <a:rPr lang="it-IT" dirty="0"/>
              <a:t> che corrisponde al token che dovrò utilizzare per effettuare le richieste.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FC475E9-AEB3-4F5D-B75F-BFA85EE0013D}"/>
              </a:ext>
            </a:extLst>
          </p:cNvPr>
          <p:cNvSpPr txBox="1"/>
          <p:nvPr/>
        </p:nvSpPr>
        <p:spPr>
          <a:xfrm>
            <a:off x="4253519" y="3566601"/>
            <a:ext cx="7279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0" dirty="0">
                <a:solidFill>
                  <a:srgbClr val="4D4751"/>
                </a:solidFill>
                <a:effectLst/>
                <a:latin typeface="Nexa Regular"/>
              </a:rPr>
              <a:t>Secondo la documentazion</a:t>
            </a:r>
            <a:r>
              <a:rPr lang="it-IT" b="1" dirty="0">
                <a:solidFill>
                  <a:srgbClr val="4D4751"/>
                </a:solidFill>
                <a:latin typeface="Nexa Regular"/>
              </a:rPr>
              <a:t>e dell’API:</a:t>
            </a:r>
            <a:endParaRPr lang="it-IT" b="1" i="0" dirty="0">
              <a:solidFill>
                <a:srgbClr val="4D4751"/>
              </a:solidFill>
              <a:effectLst/>
              <a:latin typeface="Nexa Regular"/>
            </a:endParaRPr>
          </a:p>
          <a:p>
            <a:r>
              <a:rPr lang="it-IT" b="0" i="0" dirty="0" err="1">
                <a:solidFill>
                  <a:srgbClr val="7030A0"/>
                </a:solidFill>
                <a:effectLst/>
                <a:latin typeface="Nexa Regular"/>
              </a:rPr>
              <a:t>token_type</a:t>
            </a:r>
            <a:r>
              <a:rPr lang="it-IT" b="0" i="0" dirty="0">
                <a:solidFill>
                  <a:srgbClr val="7030A0"/>
                </a:solidFill>
                <a:effectLst/>
                <a:latin typeface="Nexa Regular"/>
              </a:rPr>
              <a:t>: </a:t>
            </a:r>
            <a:r>
              <a:rPr lang="it-IT" b="0" i="0" dirty="0">
                <a:solidFill>
                  <a:schemeClr val="accent2"/>
                </a:solidFill>
                <a:effectLst/>
                <a:latin typeface="Nexa Regular"/>
              </a:rPr>
              <a:t>‘</a:t>
            </a:r>
            <a:r>
              <a:rPr lang="it-IT" b="0" i="0" dirty="0" err="1">
                <a:solidFill>
                  <a:schemeClr val="accent2"/>
                </a:solidFill>
                <a:effectLst/>
                <a:latin typeface="Nexa Regular"/>
              </a:rPr>
              <a:t>Bearer</a:t>
            </a:r>
            <a:r>
              <a:rPr lang="it-IT" b="0" i="0" dirty="0">
                <a:solidFill>
                  <a:schemeClr val="accent2"/>
                </a:solidFill>
                <a:effectLst/>
                <a:latin typeface="Nexa Regular"/>
              </a:rPr>
              <a:t>’ </a:t>
            </a:r>
            <a:r>
              <a:rPr lang="it-IT" b="0" i="0" dirty="0">
                <a:solidFill>
                  <a:srgbClr val="4D4751"/>
                </a:solidFill>
                <a:effectLst/>
                <a:latin typeface="Nexa Regular"/>
              </a:rPr>
              <a:t>indica che il server non si aspetta altre identificazioni insieme al token; è sufficiente da solo.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26737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25" y="1681105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it-IT" sz="4000" dirty="0">
                <a:solidFill>
                  <a:srgbClr val="FFFFFF"/>
                </a:solidFill>
              </a:rPr>
              <a:t>API con autenticazione OAuth2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 err="1">
                <a:solidFill>
                  <a:srgbClr val="FFFFFF"/>
                </a:solidFill>
              </a:rPr>
              <a:t>Petfinder</a:t>
            </a:r>
            <a:br>
              <a:rPr lang="it-IT" sz="4000" dirty="0">
                <a:solidFill>
                  <a:srgbClr val="FFFFFF"/>
                </a:solidFill>
              </a:rPr>
            </a:b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descrizione </a:t>
            </a:r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2AB6FAA1-F68E-4A8C-877A-FE41A3F69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198" y="4510432"/>
            <a:ext cx="7489104" cy="1096574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EE276A9-FC39-4175-A517-9D86D275319C}"/>
              </a:ext>
            </a:extLst>
          </p:cNvPr>
          <p:cNvSpPr txBox="1"/>
          <p:nvPr/>
        </p:nvSpPr>
        <p:spPr>
          <a:xfrm>
            <a:off x="4245429" y="782480"/>
            <a:ext cx="68766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L’API di </a:t>
            </a:r>
            <a:r>
              <a:rPr lang="it-IT" dirty="0" err="1"/>
              <a:t>Petfinder</a:t>
            </a:r>
            <a:r>
              <a:rPr lang="it-IT" dirty="0"/>
              <a:t> permette di accedere al database di </a:t>
            </a:r>
            <a:r>
              <a:rPr lang="it-IT" dirty="0" err="1"/>
              <a:t>Petfinder</a:t>
            </a:r>
            <a:r>
              <a:rPr lang="it-IT" dirty="0"/>
              <a:t> che contiene centinaia di migliaia di animali pronti per essere adottati e oltre diecimila organizzazioni per il benessere degli animali.</a:t>
            </a:r>
          </a:p>
          <a:p>
            <a:endParaRPr lang="it-IT" dirty="0"/>
          </a:p>
          <a:p>
            <a:r>
              <a:rPr lang="it-IT" dirty="0"/>
              <a:t>Le funzionalità dell’API che ho sfruttato riguardano in particolare quelle relative alle organizzazioni per il benessere degli animali.</a:t>
            </a:r>
          </a:p>
          <a:p>
            <a:endParaRPr lang="it-IT" dirty="0"/>
          </a:p>
          <a:p>
            <a:r>
              <a:rPr lang="it-IT" dirty="0"/>
              <a:t>Nel mio sito l’utente può interagire con le funzionalità offerte da tale API mediante una barra di ricerca (Un elemento </a:t>
            </a:r>
            <a:r>
              <a:rPr lang="it-IT" i="1" dirty="0" err="1"/>
              <a:t>form</a:t>
            </a:r>
            <a:r>
              <a:rPr lang="it-IT" dirty="0"/>
              <a:t> con un elemento </a:t>
            </a:r>
            <a:r>
              <a:rPr lang="it-IT" i="1" dirty="0"/>
              <a:t>input</a:t>
            </a:r>
            <a:r>
              <a:rPr lang="it-IT" dirty="0"/>
              <a:t>) sul quale ho inserito un </a:t>
            </a:r>
            <a:r>
              <a:rPr lang="it-IT" i="1" dirty="0" err="1"/>
              <a:t>eventListener</a:t>
            </a:r>
            <a:r>
              <a:rPr lang="it-IT" dirty="0"/>
              <a:t> che chiama la funzione per effettuare la richiesta:</a:t>
            </a:r>
          </a:p>
        </p:txBody>
      </p:sp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4644" y="1472940"/>
            <a:ext cx="4172327" cy="3891839"/>
          </a:xfrm>
        </p:spPr>
        <p:txBody>
          <a:bodyPr anchor="b">
            <a:normAutofit fontScale="90000"/>
          </a:bodyPr>
          <a:lstStyle/>
          <a:p>
            <a:pPr algn="ctr"/>
            <a:r>
              <a:rPr lang="it-IT" sz="4000" dirty="0">
                <a:solidFill>
                  <a:srgbClr val="FFFFFF"/>
                </a:solidFill>
              </a:rPr>
              <a:t>API con autenticazione OAuth2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 err="1">
                <a:solidFill>
                  <a:srgbClr val="FFFFFF"/>
                </a:solidFill>
              </a:rPr>
              <a:t>Petfinder</a:t>
            </a:r>
            <a:br>
              <a:rPr lang="it-IT" sz="4000" dirty="0">
                <a:solidFill>
                  <a:srgbClr val="FFFFFF"/>
                </a:solidFill>
              </a:rPr>
            </a:b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funzione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di richiesta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9FFCB7F-B4D6-484F-B949-2D21F56E61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288" y="4178300"/>
            <a:ext cx="6576630" cy="300395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8F5A5C02-EA53-4D93-A037-CA26EA6C5A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288" y="3936893"/>
            <a:ext cx="2331796" cy="192484"/>
          </a:xfrm>
          <a:prstGeom prst="rect">
            <a:avLst/>
          </a:prstGeom>
        </p:spPr>
      </p:pic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33AED78E-10E0-43E2-B5B1-8282669944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288" y="4520682"/>
            <a:ext cx="6292945" cy="2347456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9252A47-1249-4B01-893B-CD9152438EE7}"/>
              </a:ext>
            </a:extLst>
          </p:cNvPr>
          <p:cNvSpPr txBox="1"/>
          <p:nvPr/>
        </p:nvSpPr>
        <p:spPr>
          <a:xfrm>
            <a:off x="4034824" y="-10143"/>
            <a:ext cx="74448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variabile </a:t>
            </a:r>
            <a:r>
              <a:rPr lang="it-IT" dirty="0" err="1">
                <a:solidFill>
                  <a:schemeClr val="accent1"/>
                </a:solidFill>
              </a:rPr>
              <a:t>encoded_text</a:t>
            </a:r>
            <a:r>
              <a:rPr lang="it-IT" dirty="0"/>
              <a:t> contiene il parametro di ricerca fornito dall’utente ,  la funzione </a:t>
            </a:r>
            <a:r>
              <a:rPr lang="it-IT" dirty="0" err="1">
                <a:solidFill>
                  <a:schemeClr val="accent4"/>
                </a:solidFill>
              </a:rPr>
              <a:t>encodeURIComponent</a:t>
            </a:r>
            <a:r>
              <a:rPr lang="it-IT" dirty="0"/>
              <a:t> ha il compito di codificare gli spazi nella stringa che viene passata.</a:t>
            </a:r>
          </a:p>
          <a:p>
            <a:r>
              <a:rPr lang="it-IT" dirty="0"/>
              <a:t>La variabile </a:t>
            </a:r>
            <a:r>
              <a:rPr lang="it-IT" dirty="0" err="1">
                <a:solidFill>
                  <a:schemeClr val="accent1"/>
                </a:solidFill>
              </a:rPr>
              <a:t>petfinder_request</a:t>
            </a:r>
            <a:r>
              <a:rPr lang="it-IT" dirty="0"/>
              <a:t> viene inizializzata con l’endpoint relativo alle organizzazioni, </a:t>
            </a:r>
            <a:r>
              <a:rPr lang="it-IT" i="1" dirty="0"/>
              <a:t>che viene fornito nella documentazione dell’API di </a:t>
            </a:r>
            <a:r>
              <a:rPr lang="it-IT" i="1" dirty="0" err="1"/>
              <a:t>Petfinder</a:t>
            </a:r>
            <a:r>
              <a:rPr lang="it-IT" i="1" dirty="0"/>
              <a:t> e</a:t>
            </a:r>
            <a:r>
              <a:rPr lang="it-IT" dirty="0"/>
              <a:t> che è contenuto nella variabile </a:t>
            </a:r>
            <a:r>
              <a:rPr lang="it-IT" i="1" dirty="0">
                <a:solidFill>
                  <a:schemeClr val="accent1"/>
                </a:solidFill>
              </a:rPr>
              <a:t>globale </a:t>
            </a:r>
            <a:r>
              <a:rPr lang="it-IT" i="1" dirty="0" err="1">
                <a:solidFill>
                  <a:schemeClr val="accent1"/>
                </a:solidFill>
              </a:rPr>
              <a:t>petfinder_api_endpoint_organization</a:t>
            </a:r>
            <a:r>
              <a:rPr lang="it-IT" i="1" dirty="0">
                <a:solidFill>
                  <a:schemeClr val="accent1"/>
                </a:solidFill>
              </a:rPr>
              <a:t>, </a:t>
            </a:r>
            <a:r>
              <a:rPr lang="it-IT" dirty="0"/>
              <a:t>quest’ultimo viene concatenato al parametro di ricerca inserito e al massimo numero di risultati da ritornare.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Il parametro </a:t>
            </a:r>
            <a:r>
              <a:rPr lang="it-IT" i="1" dirty="0">
                <a:solidFill>
                  <a:schemeClr val="accent2"/>
                </a:solidFill>
              </a:rPr>
              <a:t>query</a:t>
            </a:r>
            <a:r>
              <a:rPr lang="it-IT" dirty="0"/>
              <a:t> serve per effettuare la ricerca sulla base del nome, della città e dello stato.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Il parametro </a:t>
            </a:r>
            <a:r>
              <a:rPr lang="it-IT" i="1" dirty="0" err="1">
                <a:solidFill>
                  <a:schemeClr val="accent2"/>
                </a:solidFill>
              </a:rPr>
              <a:t>limit</a:t>
            </a:r>
            <a:r>
              <a:rPr lang="it-IT" dirty="0"/>
              <a:t> indica il numero di risultati che dovranno essere restituiti nell’ oggetto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json</a:t>
            </a:r>
            <a:r>
              <a:rPr lang="it-IT" dirty="0"/>
              <a:t>.</a:t>
            </a:r>
          </a:p>
          <a:p>
            <a:r>
              <a:rPr lang="it-IT" dirty="0"/>
              <a:t>La richiesta viene effettuata tramite un fetch con metodo HTTP GET nel quale passo la variabile </a:t>
            </a:r>
            <a:r>
              <a:rPr lang="it-IT" dirty="0" err="1">
                <a:solidFill>
                  <a:schemeClr val="accent1"/>
                </a:solidFill>
              </a:rPr>
              <a:t>petfinder_request</a:t>
            </a:r>
            <a:r>
              <a:rPr lang="it-IT" dirty="0"/>
              <a:t> e un </a:t>
            </a:r>
            <a:r>
              <a:rPr lang="it-IT" dirty="0" err="1"/>
              <a:t>headers</a:t>
            </a:r>
            <a:r>
              <a:rPr lang="it-IT" dirty="0"/>
              <a:t> nel quale fornisco il token.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25" y="1386259"/>
            <a:ext cx="3201366" cy="4289945"/>
          </a:xfrm>
        </p:spPr>
        <p:txBody>
          <a:bodyPr anchor="b">
            <a:normAutofit/>
          </a:bodyPr>
          <a:lstStyle/>
          <a:p>
            <a:pPr algn="ctr"/>
            <a:r>
              <a:rPr lang="it-IT" sz="4000" dirty="0">
                <a:solidFill>
                  <a:srgbClr val="FFFFFF"/>
                </a:solidFill>
              </a:rPr>
              <a:t>API con autenticazione OAuth2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 err="1">
                <a:solidFill>
                  <a:srgbClr val="FFFFFF"/>
                </a:solidFill>
              </a:rPr>
              <a:t>Petfinder</a:t>
            </a:r>
            <a:br>
              <a:rPr lang="it-IT" sz="4000" dirty="0">
                <a:solidFill>
                  <a:srgbClr val="FFFFFF"/>
                </a:solidFill>
              </a:rPr>
            </a:b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risposta 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alla richiesta</a:t>
            </a:r>
          </a:p>
        </p:txBody>
      </p:sp>
      <p:pic>
        <p:nvPicPr>
          <p:cNvPr id="7" name="Segnaposto contenuto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AFF94635-82E7-44E9-AA44-F13F3647D5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709" y="765022"/>
            <a:ext cx="7903461" cy="2766210"/>
          </a:xfrm>
        </p:spPr>
      </p:pic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71B63DCE-D127-4330-9651-2AEC88039A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814" y="4296254"/>
            <a:ext cx="7903461" cy="2377646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3AF0353-DA22-4407-A8DB-84C389B9AEC6}"/>
              </a:ext>
            </a:extLst>
          </p:cNvPr>
          <p:cNvSpPr txBox="1"/>
          <p:nvPr/>
        </p:nvSpPr>
        <p:spPr>
          <a:xfrm>
            <a:off x="4134810" y="326722"/>
            <a:ext cx="6956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Risposta alla richiesta precedente: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3C8C75D-589D-41EF-BCC1-556899E4262F}"/>
              </a:ext>
            </a:extLst>
          </p:cNvPr>
          <p:cNvSpPr txBox="1"/>
          <p:nvPr/>
        </p:nvSpPr>
        <p:spPr>
          <a:xfrm>
            <a:off x="4134810" y="3916784"/>
            <a:ext cx="629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Contenuto di ogni risultato:</a:t>
            </a:r>
          </a:p>
        </p:txBody>
      </p:sp>
    </p:spTree>
    <p:extLst>
      <p:ext uri="{BB962C8B-B14F-4D97-AF65-F5344CB8AC3E}">
        <p14:creationId xmlns:p14="http://schemas.microsoft.com/office/powerpoint/2010/main" val="2460318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744" y="2070940"/>
            <a:ext cx="3201366" cy="3517059"/>
          </a:xfrm>
        </p:spPr>
        <p:txBody>
          <a:bodyPr anchor="b">
            <a:normAutofit fontScale="90000"/>
          </a:bodyPr>
          <a:lstStyle/>
          <a:p>
            <a:pPr algn="ctr"/>
            <a:r>
              <a:rPr lang="it-IT" sz="4000" dirty="0">
                <a:solidFill>
                  <a:srgbClr val="FFFFFF"/>
                </a:solidFill>
              </a:rPr>
              <a:t>API con autenticazione OAuth2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 err="1">
                <a:solidFill>
                  <a:srgbClr val="FFFFFF"/>
                </a:solidFill>
              </a:rPr>
              <a:t>Petfinder</a:t>
            </a:r>
            <a:br>
              <a:rPr lang="it-IT" sz="4000" dirty="0">
                <a:solidFill>
                  <a:srgbClr val="FFFFFF"/>
                </a:solidFill>
              </a:rPr>
            </a:b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campi del </a:t>
            </a:r>
            <a:r>
              <a:rPr lang="it-IT" sz="4000" dirty="0" err="1">
                <a:solidFill>
                  <a:srgbClr val="FFFFFF"/>
                </a:solidFill>
              </a:rPr>
              <a:t>json</a:t>
            </a:r>
            <a:r>
              <a:rPr lang="it-IT" sz="4000" dirty="0">
                <a:solidFill>
                  <a:srgbClr val="FFFFFF"/>
                </a:solidFill>
              </a:rPr>
              <a:t> della risposta alla richiesta utilizzati 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E1156A6-7661-4034-9288-83D92461640B}"/>
              </a:ext>
            </a:extLst>
          </p:cNvPr>
          <p:cNvSpPr txBox="1"/>
          <p:nvPr/>
        </p:nvSpPr>
        <p:spPr>
          <a:xfrm>
            <a:off x="4367695" y="31669"/>
            <a:ext cx="629194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it-IT" sz="1800" b="1" dirty="0"/>
              <a:t>Dei risultati che sono stati restituiti ho utilizzato i seguenti campi:</a:t>
            </a:r>
          </a:p>
          <a:p>
            <a:pPr marL="0" indent="0">
              <a:buNone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rgbClr val="7030A0"/>
                </a:solidFill>
              </a:rPr>
              <a:t>organizations</a:t>
            </a:r>
            <a:r>
              <a:rPr lang="it-IT" dirty="0"/>
              <a:t>  </a:t>
            </a:r>
            <a:r>
              <a:rPr lang="it-IT" dirty="0">
                <a:sym typeface="Wingdings" panose="05000000000000000000" pitchFamily="2" charset="2"/>
              </a:rPr>
              <a:t> E’ un array che contiene le organizzazioni di adozioni che sono state restituite sulla base del parametro di ricerca passato dall’utente.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ym typeface="Wingdings" panose="05000000000000000000" pitchFamily="2" charset="2"/>
            </a:endParaRPr>
          </a:p>
          <a:p>
            <a:r>
              <a:rPr lang="it-IT" b="1" dirty="0">
                <a:sym typeface="Wingdings" panose="05000000000000000000" pitchFamily="2" charset="2"/>
              </a:rPr>
              <a:t>Ogni elemento di </a:t>
            </a:r>
            <a:r>
              <a:rPr lang="it-IT" b="1" dirty="0" err="1">
                <a:sym typeface="Wingdings" panose="05000000000000000000" pitchFamily="2" charset="2"/>
              </a:rPr>
              <a:t>organizations</a:t>
            </a:r>
            <a:r>
              <a:rPr lang="it-IT" b="1" dirty="0">
                <a:sym typeface="Wingdings" panose="05000000000000000000" pitchFamily="2" charset="2"/>
              </a:rPr>
              <a:t> contiene i seguenti campi:</a:t>
            </a:r>
          </a:p>
          <a:p>
            <a:endParaRPr lang="it-IT" b="1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rgbClr val="7030A0"/>
                </a:solidFill>
              </a:rPr>
              <a:t>address.city</a:t>
            </a:r>
            <a:r>
              <a:rPr lang="it-IT" b="1" dirty="0">
                <a:solidFill>
                  <a:srgbClr val="7030A0"/>
                </a:solidFill>
              </a:rPr>
              <a:t> </a:t>
            </a:r>
            <a:r>
              <a:rPr lang="it-IT" dirty="0">
                <a:sym typeface="Wingdings" panose="05000000000000000000" pitchFamily="2" charset="2"/>
              </a:rPr>
              <a:t> E’ il campo che contiene la città in cui si trova l’organizzazione.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7030A0"/>
                </a:solidFill>
                <a:sym typeface="Wingdings" panose="05000000000000000000" pitchFamily="2" charset="2"/>
              </a:rPr>
              <a:t>email</a:t>
            </a:r>
            <a:r>
              <a:rPr lang="it-IT" dirty="0">
                <a:sym typeface="Wingdings" panose="05000000000000000000" pitchFamily="2" charset="2"/>
              </a:rPr>
              <a:t>  E’ il campo che contiene l’email dell’organizzazione.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7030A0"/>
                </a:solidFill>
                <a:sym typeface="Wingdings" panose="05000000000000000000" pitchFamily="2" charset="2"/>
              </a:rPr>
              <a:t>website</a:t>
            </a:r>
            <a:r>
              <a:rPr lang="it-IT" dirty="0">
                <a:sym typeface="Wingdings" panose="05000000000000000000" pitchFamily="2" charset="2"/>
              </a:rPr>
              <a:t>  E’ il campo che contiene il sito web dell’organizzazione.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rgbClr val="7030A0"/>
                </a:solidFill>
                <a:sym typeface="Wingdings" panose="05000000000000000000" pitchFamily="2" charset="2"/>
              </a:rPr>
              <a:t>photos</a:t>
            </a:r>
            <a:r>
              <a:rPr lang="it-IT" dirty="0">
                <a:sym typeface="Wingdings" panose="05000000000000000000" pitchFamily="2" charset="2"/>
              </a:rPr>
              <a:t>  E’ un array che contiene una foto relativa all’organizzazione nei formati small, medium, full e large.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ym typeface="Wingdings" panose="05000000000000000000" pitchFamily="2" charset="2"/>
            </a:endParaRPr>
          </a:p>
          <a:p>
            <a:r>
              <a:rPr lang="it-IT" dirty="0">
                <a:sym typeface="Wingdings" panose="05000000000000000000" pitchFamily="2" charset="2"/>
              </a:rPr>
              <a:t>Nel caso in cui un organizzazione non avesse un valore per uno o più campi il valore contenuto in essi è </a:t>
            </a:r>
            <a:r>
              <a:rPr lang="it-IT" dirty="0" err="1">
                <a:solidFill>
                  <a:schemeClr val="accent5"/>
                </a:solidFill>
                <a:sym typeface="Wingdings" panose="05000000000000000000" pitchFamily="2" charset="2"/>
              </a:rPr>
              <a:t>null</a:t>
            </a:r>
            <a:r>
              <a:rPr lang="it-IT" dirty="0">
                <a:sym typeface="Wingdings" panose="05000000000000000000" pitchFamily="2" charset="2"/>
              </a:rPr>
              <a:t>.</a:t>
            </a:r>
          </a:p>
          <a:p>
            <a:endParaRPr lang="it-IT" dirty="0">
              <a:sym typeface="Wingdings" panose="05000000000000000000" pitchFamily="2" charset="2"/>
            </a:endParaRPr>
          </a:p>
          <a:p>
            <a:endParaRPr lang="it-IT" dirty="0"/>
          </a:p>
          <a:p>
            <a:pPr marL="0" indent="0">
              <a:buNone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1797573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525" y="2597481"/>
            <a:ext cx="3201366" cy="3517059"/>
          </a:xfrm>
        </p:spPr>
        <p:txBody>
          <a:bodyPr anchor="b">
            <a:normAutofit fontScale="90000"/>
          </a:bodyPr>
          <a:lstStyle/>
          <a:p>
            <a:pPr algn="ctr"/>
            <a:r>
              <a:rPr lang="it-IT" sz="4000" dirty="0">
                <a:solidFill>
                  <a:srgbClr val="FFFFFF"/>
                </a:solidFill>
              </a:rPr>
              <a:t>API con autenticazione OAuth2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 err="1">
                <a:solidFill>
                  <a:srgbClr val="FFFFFF"/>
                </a:solidFill>
              </a:rPr>
              <a:t>Petfinder</a:t>
            </a:r>
            <a:br>
              <a:rPr lang="it-IT" sz="4000" dirty="0">
                <a:solidFill>
                  <a:srgbClr val="FFFFFF"/>
                </a:solidFill>
              </a:rPr>
            </a:b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descrizione del comportamento della funzione che gestisce la risposta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6EC6BC7-8A2E-4D74-A479-F2819F5E4E89}"/>
              </a:ext>
            </a:extLst>
          </p:cNvPr>
          <p:cNvSpPr txBox="1"/>
          <p:nvPr/>
        </p:nvSpPr>
        <p:spPr>
          <a:xfrm>
            <a:off x="4085283" y="838195"/>
            <a:ext cx="8056203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Dopo la richiesta viene chiamata la funzione </a:t>
            </a:r>
            <a:r>
              <a:rPr lang="it-IT" sz="2000" dirty="0" err="1">
                <a:solidFill>
                  <a:schemeClr val="accent4"/>
                </a:solidFill>
              </a:rPr>
              <a:t>onPetAdoptionJson</a:t>
            </a:r>
            <a:r>
              <a:rPr lang="it-IT" sz="2000" dirty="0"/>
              <a:t> il compito di tale funzione è quello di restituire, fino a un massimo di 15 risultati,  le organizzazioni per il benessere degli animali che si trovano in una data città fornita dall’utente nella barra di ricerca.</a:t>
            </a:r>
          </a:p>
          <a:p>
            <a:r>
              <a:rPr lang="it-IT" sz="2000" dirty="0"/>
              <a:t>Ogni risultato comprende: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Il nome dell’organizzazione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L’immagine dell’organizzazione in formato medio.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La città nella quale si trova l’organizzazione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L’email dell’organizzazione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Il sito web dell’organizzazione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7132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1769</Words>
  <Application>Microsoft Office PowerPoint</Application>
  <PresentationFormat>Widescreen</PresentationFormat>
  <Paragraphs>141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Nexa Regular</vt:lpstr>
      <vt:lpstr>Office Theme</vt:lpstr>
      <vt:lpstr>MHW3</vt:lpstr>
      <vt:lpstr>Descrizione del progetto</vt:lpstr>
      <vt:lpstr>API con autenticazione OAuth2 Petfinder  richiesta del token</vt:lpstr>
      <vt:lpstr>API con autenticazione OAuth2 Petfinder  richiesta del token</vt:lpstr>
      <vt:lpstr>API con autenticazione OAuth2 Petfinder  descrizione </vt:lpstr>
      <vt:lpstr>API con autenticazione OAuth2 Petfinder  funzione di richiesta</vt:lpstr>
      <vt:lpstr>API con autenticazione OAuth2 Petfinder  risposta  alla richiesta</vt:lpstr>
      <vt:lpstr>API con autenticazione OAuth2 Petfinder  campi del json della risposta alla richiesta utilizzati </vt:lpstr>
      <vt:lpstr>API con autenticazione OAuth2 Petfinder  descrizione del comportamento della funzione che gestisce la risposta </vt:lpstr>
      <vt:lpstr>API con autenticazione OAuth2 Petfinder   funzione che gestisce la risposta</vt:lpstr>
      <vt:lpstr>API con autenticazione OAuth2 Petfinder   funzione che gestisce la risposta</vt:lpstr>
      <vt:lpstr>API senza autenticazione zoo Animal  descrizione</vt:lpstr>
      <vt:lpstr>API senza autenticazione zoo Animal  formato richiesta</vt:lpstr>
      <vt:lpstr>API senza autenticazione zoo Animal  formato risposta</vt:lpstr>
      <vt:lpstr>API senza autenticazione zoo Animal  campi del json della risposta alla richiesta utilizzati</vt:lpstr>
      <vt:lpstr>API senza autenticazione zoo Animal  descrizione del comportamento della funzione che gestisce la risposta</vt:lpstr>
      <vt:lpstr>API senza autenticazione zoo Animal  funzione che gestisce la risposta</vt:lpstr>
      <vt:lpstr>API senza autenticazione zoo Animal  funzione che gestisce la risposta</vt:lpstr>
      <vt:lpstr>Esempio visualizzazione del sito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provi.al2106@gmail.com</cp:lastModifiedBy>
  <cp:revision>7</cp:revision>
  <dcterms:created xsi:type="dcterms:W3CDTF">2021-03-24T16:57:46Z</dcterms:created>
  <dcterms:modified xsi:type="dcterms:W3CDTF">2022-04-26T15:52:05Z</dcterms:modified>
</cp:coreProperties>
</file>