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5CA6A-1D70-4F88-916F-CB235E585B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97D504-C13D-479C-9E01-BF3B98CEDD5F}">
      <dgm:prSet/>
      <dgm:spPr/>
      <dgm:t>
        <a:bodyPr/>
        <a:lstStyle/>
        <a:p>
          <a:r>
            <a:rPr lang="en-US" b="1"/>
            <a:t>Setup</a:t>
          </a:r>
          <a:endParaRPr lang="en-US"/>
        </a:p>
      </dgm:t>
    </dgm:pt>
    <dgm:pt modelId="{17CD80BA-91F6-43B3-9BC4-5528EB34F1F9}" type="parTrans" cxnId="{109E5654-8E0F-464F-98C3-6F70AC675E7E}">
      <dgm:prSet/>
      <dgm:spPr/>
      <dgm:t>
        <a:bodyPr/>
        <a:lstStyle/>
        <a:p>
          <a:endParaRPr lang="en-US"/>
        </a:p>
      </dgm:t>
    </dgm:pt>
    <dgm:pt modelId="{2E7F1DFB-F98D-43C9-88BD-08737B47D94D}" type="sibTrans" cxnId="{109E5654-8E0F-464F-98C3-6F70AC675E7E}">
      <dgm:prSet/>
      <dgm:spPr/>
      <dgm:t>
        <a:bodyPr/>
        <a:lstStyle/>
        <a:p>
          <a:endParaRPr lang="en-US"/>
        </a:p>
      </dgm:t>
    </dgm:pt>
    <dgm:pt modelId="{0A004E0A-132E-498B-BD09-A2E91A550276}">
      <dgm:prSet/>
      <dgm:spPr/>
      <dgm:t>
        <a:bodyPr/>
        <a:lstStyle/>
        <a:p>
          <a:r>
            <a:rPr lang="en-US" b="1" dirty="0"/>
            <a:t>Take a Skeptical Stance, and Clearly State This Hypothesis</a:t>
          </a:r>
          <a:endParaRPr lang="en-US" dirty="0"/>
        </a:p>
      </dgm:t>
    </dgm:pt>
    <dgm:pt modelId="{753A5306-497A-488D-B97C-D051A04F4E03}" type="parTrans" cxnId="{B3FAB9D0-6A01-4934-B524-5BAF8483D750}">
      <dgm:prSet/>
      <dgm:spPr/>
      <dgm:t>
        <a:bodyPr/>
        <a:lstStyle/>
        <a:p>
          <a:endParaRPr lang="en-US"/>
        </a:p>
      </dgm:t>
    </dgm:pt>
    <dgm:pt modelId="{CCCCA724-6707-402C-8A65-002ADC9A5AE1}" type="sibTrans" cxnId="{B3FAB9D0-6A01-4934-B524-5BAF8483D750}">
      <dgm:prSet/>
      <dgm:spPr/>
      <dgm:t>
        <a:bodyPr/>
        <a:lstStyle/>
        <a:p>
          <a:endParaRPr lang="en-US"/>
        </a:p>
      </dgm:t>
    </dgm:pt>
    <dgm:pt modelId="{1977887C-AB74-4E1D-B3DE-BBC3816A122D}">
      <dgm:prSet/>
      <dgm:spPr/>
      <dgm:t>
        <a:bodyPr/>
        <a:lstStyle/>
        <a:p>
          <a:r>
            <a:rPr lang="en-US" b="1" dirty="0"/>
            <a:t>Create a Probabilistic Model of the Situation Assuming the Null Hypothesis is True</a:t>
          </a:r>
          <a:endParaRPr lang="en-US" dirty="0"/>
        </a:p>
      </dgm:t>
    </dgm:pt>
    <dgm:pt modelId="{5AA00BAD-0218-4D51-B9BB-BD94F6D662EF}" type="parTrans" cxnId="{940A509F-A631-40C2-BD4D-E5902D948EFE}">
      <dgm:prSet/>
      <dgm:spPr/>
      <dgm:t>
        <a:bodyPr/>
        <a:lstStyle/>
        <a:p>
          <a:endParaRPr lang="en-US"/>
        </a:p>
      </dgm:t>
    </dgm:pt>
    <dgm:pt modelId="{D9381459-E9CA-4109-A545-9E5428643B6B}" type="sibTrans" cxnId="{940A509F-A631-40C2-BD4D-E5902D948EFE}">
      <dgm:prSet/>
      <dgm:spPr/>
      <dgm:t>
        <a:bodyPr/>
        <a:lstStyle/>
        <a:p>
          <a:endParaRPr lang="en-US"/>
        </a:p>
      </dgm:t>
    </dgm:pt>
    <dgm:pt modelId="{4BB839E4-309A-41E3-8328-8A4D91F3254C}">
      <dgm:prSet/>
      <dgm:spPr/>
      <dgm:t>
        <a:bodyPr/>
        <a:lstStyle/>
        <a:p>
          <a:r>
            <a:rPr lang="en-US" b="1"/>
            <a:t>Decide how certain You Need to Be to Reject Your Skeptical Assumption</a:t>
          </a:r>
          <a:endParaRPr lang="en-US"/>
        </a:p>
      </dgm:t>
    </dgm:pt>
    <dgm:pt modelId="{7477CAC1-549F-4C1F-BF90-A9311FA6F264}" type="parTrans" cxnId="{C4164FAB-DD94-403B-AA3B-64851B7382C1}">
      <dgm:prSet/>
      <dgm:spPr/>
      <dgm:t>
        <a:bodyPr/>
        <a:lstStyle/>
        <a:p>
          <a:endParaRPr lang="en-US"/>
        </a:p>
      </dgm:t>
    </dgm:pt>
    <dgm:pt modelId="{FCBD1832-E53B-4C84-9B31-7CD3519AC083}" type="sibTrans" cxnId="{C4164FAB-DD94-403B-AA3B-64851B7382C1}">
      <dgm:prSet/>
      <dgm:spPr/>
      <dgm:t>
        <a:bodyPr/>
        <a:lstStyle/>
        <a:p>
          <a:endParaRPr lang="en-US"/>
        </a:p>
      </dgm:t>
    </dgm:pt>
    <dgm:pt modelId="{3E883DFA-9D6D-485F-8C43-1819B38582E9}">
      <dgm:prSet/>
      <dgm:spPr/>
      <dgm:t>
        <a:bodyPr/>
        <a:lstStyle/>
        <a:p>
          <a:r>
            <a:rPr lang="en-US" b="1"/>
            <a:t>Collect Your Data</a:t>
          </a:r>
          <a:endParaRPr lang="en-US"/>
        </a:p>
      </dgm:t>
    </dgm:pt>
    <dgm:pt modelId="{A249E2FD-D888-4622-BD06-276E987E9F7C}" type="parTrans" cxnId="{06A05DDA-7873-4E1A-844C-68E5E0E479E0}">
      <dgm:prSet/>
      <dgm:spPr/>
      <dgm:t>
        <a:bodyPr/>
        <a:lstStyle/>
        <a:p>
          <a:endParaRPr lang="en-US"/>
        </a:p>
      </dgm:t>
    </dgm:pt>
    <dgm:pt modelId="{8C6F0A60-2E38-4F1C-87B1-616AFCD73952}" type="sibTrans" cxnId="{06A05DDA-7873-4E1A-844C-68E5E0E479E0}">
      <dgm:prSet/>
      <dgm:spPr/>
      <dgm:t>
        <a:bodyPr/>
        <a:lstStyle/>
        <a:p>
          <a:endParaRPr lang="en-US"/>
        </a:p>
      </dgm:t>
    </dgm:pt>
    <dgm:pt modelId="{466FDE4F-1B3E-48FE-96DF-65EDCBA7401C}">
      <dgm:prSet/>
      <dgm:spPr/>
      <dgm:t>
        <a:bodyPr/>
        <a:lstStyle/>
        <a:p>
          <a:r>
            <a:rPr lang="en-US" b="1"/>
            <a:t>Calculate the Probability of Finding a Result Equally or More Extreme than Actually Observed</a:t>
          </a:r>
          <a:endParaRPr lang="en-US"/>
        </a:p>
      </dgm:t>
    </dgm:pt>
    <dgm:pt modelId="{7997993F-0664-4A04-9DB6-A75D7062927B}" type="parTrans" cxnId="{38CA6790-BDB0-4283-B8E5-0B295E5ADDEE}">
      <dgm:prSet/>
      <dgm:spPr/>
      <dgm:t>
        <a:bodyPr/>
        <a:lstStyle/>
        <a:p>
          <a:endParaRPr lang="en-US"/>
        </a:p>
      </dgm:t>
    </dgm:pt>
    <dgm:pt modelId="{E6E1A9C2-0B32-41A6-9C86-019513DAB54A}" type="sibTrans" cxnId="{38CA6790-BDB0-4283-B8E5-0B295E5ADDEE}">
      <dgm:prSet/>
      <dgm:spPr/>
      <dgm:t>
        <a:bodyPr/>
        <a:lstStyle/>
        <a:p>
          <a:endParaRPr lang="en-US"/>
        </a:p>
      </dgm:t>
    </dgm:pt>
    <dgm:pt modelId="{0FB8262B-5D5B-4E45-B7C4-C43436F6A838}" type="pres">
      <dgm:prSet presAssocID="{5155CA6A-1D70-4F88-916F-CB235E585B55}" presName="root" presStyleCnt="0">
        <dgm:presLayoutVars>
          <dgm:dir/>
          <dgm:resizeHandles val="exact"/>
        </dgm:presLayoutVars>
      </dgm:prSet>
      <dgm:spPr/>
    </dgm:pt>
    <dgm:pt modelId="{F9B1C5CE-2807-464F-8625-319B849ECCCA}" type="pres">
      <dgm:prSet presAssocID="{C497D504-C13D-479C-9E01-BF3B98CEDD5F}" presName="compNode" presStyleCnt="0"/>
      <dgm:spPr/>
    </dgm:pt>
    <dgm:pt modelId="{6985E87B-B784-4ED1-9DDE-CA550B24DCC7}" type="pres">
      <dgm:prSet presAssocID="{C497D504-C13D-479C-9E01-BF3B98CEDD5F}" presName="bgRect" presStyleLbl="bgShp" presStyleIdx="0" presStyleCnt="6"/>
      <dgm:spPr/>
    </dgm:pt>
    <dgm:pt modelId="{E65168C7-7CC6-44C7-9FF9-14DE36BC4509}" type="pres">
      <dgm:prSet presAssocID="{C497D504-C13D-479C-9E01-BF3B98CEDD5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B42803-0821-4288-BA75-98B1AFB07EAE}" type="pres">
      <dgm:prSet presAssocID="{C497D504-C13D-479C-9E01-BF3B98CEDD5F}" presName="spaceRect" presStyleCnt="0"/>
      <dgm:spPr/>
    </dgm:pt>
    <dgm:pt modelId="{7A94F198-2DBF-472D-8903-E844F42EC443}" type="pres">
      <dgm:prSet presAssocID="{C497D504-C13D-479C-9E01-BF3B98CEDD5F}" presName="parTx" presStyleLbl="revTx" presStyleIdx="0" presStyleCnt="6">
        <dgm:presLayoutVars>
          <dgm:chMax val="0"/>
          <dgm:chPref val="0"/>
        </dgm:presLayoutVars>
      </dgm:prSet>
      <dgm:spPr/>
    </dgm:pt>
    <dgm:pt modelId="{2318FB9F-9BC0-4E20-808F-51C7606E5E33}" type="pres">
      <dgm:prSet presAssocID="{2E7F1DFB-F98D-43C9-88BD-08737B47D94D}" presName="sibTrans" presStyleCnt="0"/>
      <dgm:spPr/>
    </dgm:pt>
    <dgm:pt modelId="{05223F07-F757-4881-83B9-24278D11CAE5}" type="pres">
      <dgm:prSet presAssocID="{0A004E0A-132E-498B-BD09-A2E91A550276}" presName="compNode" presStyleCnt="0"/>
      <dgm:spPr/>
    </dgm:pt>
    <dgm:pt modelId="{9BB550AD-3D84-4F49-AC8D-5CCAA22AD631}" type="pres">
      <dgm:prSet presAssocID="{0A004E0A-132E-498B-BD09-A2E91A550276}" presName="bgRect" presStyleLbl="bgShp" presStyleIdx="1" presStyleCnt="6"/>
      <dgm:spPr/>
    </dgm:pt>
    <dgm:pt modelId="{9A3F33B1-5943-49A0-85C2-589113AD5F8D}" type="pres">
      <dgm:prSet presAssocID="{0A004E0A-132E-498B-BD09-A2E91A5502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8240CB53-644C-4471-9C5C-38511E2B7282}" type="pres">
      <dgm:prSet presAssocID="{0A004E0A-132E-498B-BD09-A2E91A550276}" presName="spaceRect" presStyleCnt="0"/>
      <dgm:spPr/>
    </dgm:pt>
    <dgm:pt modelId="{343E3C84-C2BB-4FF8-9AEE-0A4FEAFED655}" type="pres">
      <dgm:prSet presAssocID="{0A004E0A-132E-498B-BD09-A2E91A550276}" presName="parTx" presStyleLbl="revTx" presStyleIdx="1" presStyleCnt="6">
        <dgm:presLayoutVars>
          <dgm:chMax val="0"/>
          <dgm:chPref val="0"/>
        </dgm:presLayoutVars>
      </dgm:prSet>
      <dgm:spPr/>
    </dgm:pt>
    <dgm:pt modelId="{6A47D5DA-A201-4646-BD6C-DAE34DD71232}" type="pres">
      <dgm:prSet presAssocID="{CCCCA724-6707-402C-8A65-002ADC9A5AE1}" presName="sibTrans" presStyleCnt="0"/>
      <dgm:spPr/>
    </dgm:pt>
    <dgm:pt modelId="{AD3D4D7A-03A4-426E-8FAE-A83FC45CE159}" type="pres">
      <dgm:prSet presAssocID="{1977887C-AB74-4E1D-B3DE-BBC3816A122D}" presName="compNode" presStyleCnt="0"/>
      <dgm:spPr/>
    </dgm:pt>
    <dgm:pt modelId="{50559EEF-7FE4-4135-802D-75A852885540}" type="pres">
      <dgm:prSet presAssocID="{1977887C-AB74-4E1D-B3DE-BBC3816A122D}" presName="bgRect" presStyleLbl="bgShp" presStyleIdx="2" presStyleCnt="6"/>
      <dgm:spPr/>
    </dgm:pt>
    <dgm:pt modelId="{746D16A7-D527-4D2A-97D2-F9E327DD352B}" type="pres">
      <dgm:prSet presAssocID="{1977887C-AB74-4E1D-B3DE-BBC3816A12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A5F29BD-819A-4E3A-BACF-70E0DF7AF28A}" type="pres">
      <dgm:prSet presAssocID="{1977887C-AB74-4E1D-B3DE-BBC3816A122D}" presName="spaceRect" presStyleCnt="0"/>
      <dgm:spPr/>
    </dgm:pt>
    <dgm:pt modelId="{6B2A3384-ADA7-4E45-A1F6-CFD120D5B353}" type="pres">
      <dgm:prSet presAssocID="{1977887C-AB74-4E1D-B3DE-BBC3816A122D}" presName="parTx" presStyleLbl="revTx" presStyleIdx="2" presStyleCnt="6">
        <dgm:presLayoutVars>
          <dgm:chMax val="0"/>
          <dgm:chPref val="0"/>
        </dgm:presLayoutVars>
      </dgm:prSet>
      <dgm:spPr/>
    </dgm:pt>
    <dgm:pt modelId="{935C5F15-7978-4E12-9562-5737F3496129}" type="pres">
      <dgm:prSet presAssocID="{D9381459-E9CA-4109-A545-9E5428643B6B}" presName="sibTrans" presStyleCnt="0"/>
      <dgm:spPr/>
    </dgm:pt>
    <dgm:pt modelId="{A0E60CCE-4D69-47ED-87A2-0AC096956D32}" type="pres">
      <dgm:prSet presAssocID="{4BB839E4-309A-41E3-8328-8A4D91F3254C}" presName="compNode" presStyleCnt="0"/>
      <dgm:spPr/>
    </dgm:pt>
    <dgm:pt modelId="{5C5B1C79-5FD0-4696-A454-FFD93F4DF835}" type="pres">
      <dgm:prSet presAssocID="{4BB839E4-309A-41E3-8328-8A4D91F3254C}" presName="bgRect" presStyleLbl="bgShp" presStyleIdx="3" presStyleCnt="6"/>
      <dgm:spPr/>
    </dgm:pt>
    <dgm:pt modelId="{AEEAA5F2-895D-42F3-9C12-BCCD9A5CF247}" type="pres">
      <dgm:prSet presAssocID="{4BB839E4-309A-41E3-8328-8A4D91F325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4CF7937-259A-4802-AC9C-CE88FFF1F580}" type="pres">
      <dgm:prSet presAssocID="{4BB839E4-309A-41E3-8328-8A4D91F3254C}" presName="spaceRect" presStyleCnt="0"/>
      <dgm:spPr/>
    </dgm:pt>
    <dgm:pt modelId="{4A1F8146-9E05-4165-8CD2-3B72AFEB9874}" type="pres">
      <dgm:prSet presAssocID="{4BB839E4-309A-41E3-8328-8A4D91F3254C}" presName="parTx" presStyleLbl="revTx" presStyleIdx="3" presStyleCnt="6">
        <dgm:presLayoutVars>
          <dgm:chMax val="0"/>
          <dgm:chPref val="0"/>
        </dgm:presLayoutVars>
      </dgm:prSet>
      <dgm:spPr/>
    </dgm:pt>
    <dgm:pt modelId="{611613F7-F807-4B33-9C70-0275D1FE9E52}" type="pres">
      <dgm:prSet presAssocID="{FCBD1832-E53B-4C84-9B31-7CD3519AC083}" presName="sibTrans" presStyleCnt="0"/>
      <dgm:spPr/>
    </dgm:pt>
    <dgm:pt modelId="{46E3C6E0-E493-49F0-B48A-4BFF78092EAD}" type="pres">
      <dgm:prSet presAssocID="{3E883DFA-9D6D-485F-8C43-1819B38582E9}" presName="compNode" presStyleCnt="0"/>
      <dgm:spPr/>
    </dgm:pt>
    <dgm:pt modelId="{2AC38445-E862-4018-9132-8B005DCE8038}" type="pres">
      <dgm:prSet presAssocID="{3E883DFA-9D6D-485F-8C43-1819B38582E9}" presName="bgRect" presStyleLbl="bgShp" presStyleIdx="4" presStyleCnt="6"/>
      <dgm:spPr/>
    </dgm:pt>
    <dgm:pt modelId="{45F9E6BC-D948-4749-9AE4-94D5D334BB72}" type="pres">
      <dgm:prSet presAssocID="{3E883DFA-9D6D-485F-8C43-1819B38582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F27EE40-F6D2-4583-B65A-A230605C0258}" type="pres">
      <dgm:prSet presAssocID="{3E883DFA-9D6D-485F-8C43-1819B38582E9}" presName="spaceRect" presStyleCnt="0"/>
      <dgm:spPr/>
    </dgm:pt>
    <dgm:pt modelId="{F825BD00-9EE7-49EC-BE4D-84B7F641D966}" type="pres">
      <dgm:prSet presAssocID="{3E883DFA-9D6D-485F-8C43-1819B38582E9}" presName="parTx" presStyleLbl="revTx" presStyleIdx="4" presStyleCnt="6">
        <dgm:presLayoutVars>
          <dgm:chMax val="0"/>
          <dgm:chPref val="0"/>
        </dgm:presLayoutVars>
      </dgm:prSet>
      <dgm:spPr/>
    </dgm:pt>
    <dgm:pt modelId="{29642E87-3C7A-4D74-B24A-7DF89E6EA5EC}" type="pres">
      <dgm:prSet presAssocID="{8C6F0A60-2E38-4F1C-87B1-616AFCD73952}" presName="sibTrans" presStyleCnt="0"/>
      <dgm:spPr/>
    </dgm:pt>
    <dgm:pt modelId="{EF69E85E-CCBF-4617-B21E-91B63F46FCA1}" type="pres">
      <dgm:prSet presAssocID="{466FDE4F-1B3E-48FE-96DF-65EDCBA7401C}" presName="compNode" presStyleCnt="0"/>
      <dgm:spPr/>
    </dgm:pt>
    <dgm:pt modelId="{EAE309C7-70D7-45D9-9665-71F7ECAACF8F}" type="pres">
      <dgm:prSet presAssocID="{466FDE4F-1B3E-48FE-96DF-65EDCBA7401C}" presName="bgRect" presStyleLbl="bgShp" presStyleIdx="5" presStyleCnt="6"/>
      <dgm:spPr/>
    </dgm:pt>
    <dgm:pt modelId="{19D60BDE-9529-4EAB-B8AC-106CF495B81C}" type="pres">
      <dgm:prSet presAssocID="{466FDE4F-1B3E-48FE-96DF-65EDCBA7401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0D4B8E2-67A2-43E9-B1DA-93FDFCA3FE83}" type="pres">
      <dgm:prSet presAssocID="{466FDE4F-1B3E-48FE-96DF-65EDCBA7401C}" presName="spaceRect" presStyleCnt="0"/>
      <dgm:spPr/>
    </dgm:pt>
    <dgm:pt modelId="{8C3770C9-8795-4352-A16A-56A268FA1C2F}" type="pres">
      <dgm:prSet presAssocID="{466FDE4F-1B3E-48FE-96DF-65EDCBA7401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1EA600C-8F0E-49B2-ABD1-108C8C853584}" type="presOf" srcId="{4BB839E4-309A-41E3-8328-8A4D91F3254C}" destId="{4A1F8146-9E05-4165-8CD2-3B72AFEB9874}" srcOrd="0" destOrd="0" presId="urn:microsoft.com/office/officeart/2018/2/layout/IconVerticalSolidList"/>
    <dgm:cxn modelId="{7D236E39-4D49-4105-8C30-B6B84CA580F7}" type="presOf" srcId="{5155CA6A-1D70-4F88-916F-CB235E585B55}" destId="{0FB8262B-5D5B-4E45-B7C4-C43436F6A838}" srcOrd="0" destOrd="0" presId="urn:microsoft.com/office/officeart/2018/2/layout/IconVerticalSolidList"/>
    <dgm:cxn modelId="{109E5654-8E0F-464F-98C3-6F70AC675E7E}" srcId="{5155CA6A-1D70-4F88-916F-CB235E585B55}" destId="{C497D504-C13D-479C-9E01-BF3B98CEDD5F}" srcOrd="0" destOrd="0" parTransId="{17CD80BA-91F6-43B3-9BC4-5528EB34F1F9}" sibTransId="{2E7F1DFB-F98D-43C9-88BD-08737B47D94D}"/>
    <dgm:cxn modelId="{12B34A56-470F-4760-A99E-B2607C435F7C}" type="presOf" srcId="{466FDE4F-1B3E-48FE-96DF-65EDCBA7401C}" destId="{8C3770C9-8795-4352-A16A-56A268FA1C2F}" srcOrd="0" destOrd="0" presId="urn:microsoft.com/office/officeart/2018/2/layout/IconVerticalSolidList"/>
    <dgm:cxn modelId="{7879CD8B-6679-413C-BF03-866920420973}" type="presOf" srcId="{1977887C-AB74-4E1D-B3DE-BBC3816A122D}" destId="{6B2A3384-ADA7-4E45-A1F6-CFD120D5B353}" srcOrd="0" destOrd="0" presId="urn:microsoft.com/office/officeart/2018/2/layout/IconVerticalSolidList"/>
    <dgm:cxn modelId="{38CA6790-BDB0-4283-B8E5-0B295E5ADDEE}" srcId="{5155CA6A-1D70-4F88-916F-CB235E585B55}" destId="{466FDE4F-1B3E-48FE-96DF-65EDCBA7401C}" srcOrd="5" destOrd="0" parTransId="{7997993F-0664-4A04-9DB6-A75D7062927B}" sibTransId="{E6E1A9C2-0B32-41A6-9C86-019513DAB54A}"/>
    <dgm:cxn modelId="{1D04369A-8BAF-4B72-A4EF-13FF5BF8C15C}" type="presOf" srcId="{0A004E0A-132E-498B-BD09-A2E91A550276}" destId="{343E3C84-C2BB-4FF8-9AEE-0A4FEAFED655}" srcOrd="0" destOrd="0" presId="urn:microsoft.com/office/officeart/2018/2/layout/IconVerticalSolidList"/>
    <dgm:cxn modelId="{940A509F-A631-40C2-BD4D-E5902D948EFE}" srcId="{5155CA6A-1D70-4F88-916F-CB235E585B55}" destId="{1977887C-AB74-4E1D-B3DE-BBC3816A122D}" srcOrd="2" destOrd="0" parTransId="{5AA00BAD-0218-4D51-B9BB-BD94F6D662EF}" sibTransId="{D9381459-E9CA-4109-A545-9E5428643B6B}"/>
    <dgm:cxn modelId="{C4164FAB-DD94-403B-AA3B-64851B7382C1}" srcId="{5155CA6A-1D70-4F88-916F-CB235E585B55}" destId="{4BB839E4-309A-41E3-8328-8A4D91F3254C}" srcOrd="3" destOrd="0" parTransId="{7477CAC1-549F-4C1F-BF90-A9311FA6F264}" sibTransId="{FCBD1832-E53B-4C84-9B31-7CD3519AC083}"/>
    <dgm:cxn modelId="{8415C7B0-FD34-4C9B-8ECA-73DE7A4BBC18}" type="presOf" srcId="{C497D504-C13D-479C-9E01-BF3B98CEDD5F}" destId="{7A94F198-2DBF-472D-8903-E844F42EC443}" srcOrd="0" destOrd="0" presId="urn:microsoft.com/office/officeart/2018/2/layout/IconVerticalSolidList"/>
    <dgm:cxn modelId="{B3FAB9D0-6A01-4934-B524-5BAF8483D750}" srcId="{5155CA6A-1D70-4F88-916F-CB235E585B55}" destId="{0A004E0A-132E-498B-BD09-A2E91A550276}" srcOrd="1" destOrd="0" parTransId="{753A5306-497A-488D-B97C-D051A04F4E03}" sibTransId="{CCCCA724-6707-402C-8A65-002ADC9A5AE1}"/>
    <dgm:cxn modelId="{BB9BA3D4-A427-48BE-AFBB-024E2DD8DDD7}" type="presOf" srcId="{3E883DFA-9D6D-485F-8C43-1819B38582E9}" destId="{F825BD00-9EE7-49EC-BE4D-84B7F641D966}" srcOrd="0" destOrd="0" presId="urn:microsoft.com/office/officeart/2018/2/layout/IconVerticalSolidList"/>
    <dgm:cxn modelId="{06A05DDA-7873-4E1A-844C-68E5E0E479E0}" srcId="{5155CA6A-1D70-4F88-916F-CB235E585B55}" destId="{3E883DFA-9D6D-485F-8C43-1819B38582E9}" srcOrd="4" destOrd="0" parTransId="{A249E2FD-D888-4622-BD06-276E987E9F7C}" sibTransId="{8C6F0A60-2E38-4F1C-87B1-616AFCD73952}"/>
    <dgm:cxn modelId="{567C9582-EE68-4C82-878B-BB0CB12F082E}" type="presParOf" srcId="{0FB8262B-5D5B-4E45-B7C4-C43436F6A838}" destId="{F9B1C5CE-2807-464F-8625-319B849ECCCA}" srcOrd="0" destOrd="0" presId="urn:microsoft.com/office/officeart/2018/2/layout/IconVerticalSolidList"/>
    <dgm:cxn modelId="{40738AE9-8766-4471-9993-0883BDB6144A}" type="presParOf" srcId="{F9B1C5CE-2807-464F-8625-319B849ECCCA}" destId="{6985E87B-B784-4ED1-9DDE-CA550B24DCC7}" srcOrd="0" destOrd="0" presId="urn:microsoft.com/office/officeart/2018/2/layout/IconVerticalSolidList"/>
    <dgm:cxn modelId="{B9EF5CB2-DEB1-4754-A23B-45385728BC19}" type="presParOf" srcId="{F9B1C5CE-2807-464F-8625-319B849ECCCA}" destId="{E65168C7-7CC6-44C7-9FF9-14DE36BC4509}" srcOrd="1" destOrd="0" presId="urn:microsoft.com/office/officeart/2018/2/layout/IconVerticalSolidList"/>
    <dgm:cxn modelId="{BC032A67-1ED1-4C2C-ABE3-2AA1447AF249}" type="presParOf" srcId="{F9B1C5CE-2807-464F-8625-319B849ECCCA}" destId="{7BB42803-0821-4288-BA75-98B1AFB07EAE}" srcOrd="2" destOrd="0" presId="urn:microsoft.com/office/officeart/2018/2/layout/IconVerticalSolidList"/>
    <dgm:cxn modelId="{4A83B309-F103-4B72-BCAD-9CBA244B92E4}" type="presParOf" srcId="{F9B1C5CE-2807-464F-8625-319B849ECCCA}" destId="{7A94F198-2DBF-472D-8903-E844F42EC443}" srcOrd="3" destOrd="0" presId="urn:microsoft.com/office/officeart/2018/2/layout/IconVerticalSolidList"/>
    <dgm:cxn modelId="{AFEBC919-957C-43F4-8FFB-DD9478F5F6C5}" type="presParOf" srcId="{0FB8262B-5D5B-4E45-B7C4-C43436F6A838}" destId="{2318FB9F-9BC0-4E20-808F-51C7606E5E33}" srcOrd="1" destOrd="0" presId="urn:microsoft.com/office/officeart/2018/2/layout/IconVerticalSolidList"/>
    <dgm:cxn modelId="{11B42EAD-0069-468A-A54C-2842C9D91B8E}" type="presParOf" srcId="{0FB8262B-5D5B-4E45-B7C4-C43436F6A838}" destId="{05223F07-F757-4881-83B9-24278D11CAE5}" srcOrd="2" destOrd="0" presId="urn:microsoft.com/office/officeart/2018/2/layout/IconVerticalSolidList"/>
    <dgm:cxn modelId="{F6A8C24E-BF34-44A2-9160-EE5BDE5857A5}" type="presParOf" srcId="{05223F07-F757-4881-83B9-24278D11CAE5}" destId="{9BB550AD-3D84-4F49-AC8D-5CCAA22AD631}" srcOrd="0" destOrd="0" presId="urn:microsoft.com/office/officeart/2018/2/layout/IconVerticalSolidList"/>
    <dgm:cxn modelId="{E44FCDBB-271E-441E-B12D-7822FCCE40DC}" type="presParOf" srcId="{05223F07-F757-4881-83B9-24278D11CAE5}" destId="{9A3F33B1-5943-49A0-85C2-589113AD5F8D}" srcOrd="1" destOrd="0" presId="urn:microsoft.com/office/officeart/2018/2/layout/IconVerticalSolidList"/>
    <dgm:cxn modelId="{D4A86E67-AFF5-46CD-B795-62696DC47E28}" type="presParOf" srcId="{05223F07-F757-4881-83B9-24278D11CAE5}" destId="{8240CB53-644C-4471-9C5C-38511E2B7282}" srcOrd="2" destOrd="0" presId="urn:microsoft.com/office/officeart/2018/2/layout/IconVerticalSolidList"/>
    <dgm:cxn modelId="{2125A79C-ED05-4C25-B9A5-E0C35093AB80}" type="presParOf" srcId="{05223F07-F757-4881-83B9-24278D11CAE5}" destId="{343E3C84-C2BB-4FF8-9AEE-0A4FEAFED655}" srcOrd="3" destOrd="0" presId="urn:microsoft.com/office/officeart/2018/2/layout/IconVerticalSolidList"/>
    <dgm:cxn modelId="{59A4556C-F52B-4253-963F-46CBAC90EDEC}" type="presParOf" srcId="{0FB8262B-5D5B-4E45-B7C4-C43436F6A838}" destId="{6A47D5DA-A201-4646-BD6C-DAE34DD71232}" srcOrd="3" destOrd="0" presId="urn:microsoft.com/office/officeart/2018/2/layout/IconVerticalSolidList"/>
    <dgm:cxn modelId="{56343E70-387C-4A2B-A84C-1C8ACA37FDB4}" type="presParOf" srcId="{0FB8262B-5D5B-4E45-B7C4-C43436F6A838}" destId="{AD3D4D7A-03A4-426E-8FAE-A83FC45CE159}" srcOrd="4" destOrd="0" presId="urn:microsoft.com/office/officeart/2018/2/layout/IconVerticalSolidList"/>
    <dgm:cxn modelId="{638744B4-1A4D-43B7-BC46-B9117D99B9A9}" type="presParOf" srcId="{AD3D4D7A-03A4-426E-8FAE-A83FC45CE159}" destId="{50559EEF-7FE4-4135-802D-75A852885540}" srcOrd="0" destOrd="0" presId="urn:microsoft.com/office/officeart/2018/2/layout/IconVerticalSolidList"/>
    <dgm:cxn modelId="{2843991A-9CC0-443A-B65D-EE6DBF8A680F}" type="presParOf" srcId="{AD3D4D7A-03A4-426E-8FAE-A83FC45CE159}" destId="{746D16A7-D527-4D2A-97D2-F9E327DD352B}" srcOrd="1" destOrd="0" presId="urn:microsoft.com/office/officeart/2018/2/layout/IconVerticalSolidList"/>
    <dgm:cxn modelId="{014FAAE6-C2E6-437B-9BA9-27401350079E}" type="presParOf" srcId="{AD3D4D7A-03A4-426E-8FAE-A83FC45CE159}" destId="{6A5F29BD-819A-4E3A-BACF-70E0DF7AF28A}" srcOrd="2" destOrd="0" presId="urn:microsoft.com/office/officeart/2018/2/layout/IconVerticalSolidList"/>
    <dgm:cxn modelId="{7DEB4A5A-5648-4468-BB0C-275283C4A600}" type="presParOf" srcId="{AD3D4D7A-03A4-426E-8FAE-A83FC45CE159}" destId="{6B2A3384-ADA7-4E45-A1F6-CFD120D5B353}" srcOrd="3" destOrd="0" presId="urn:microsoft.com/office/officeart/2018/2/layout/IconVerticalSolidList"/>
    <dgm:cxn modelId="{E4F1E532-D48B-4856-960B-F486CB94F62A}" type="presParOf" srcId="{0FB8262B-5D5B-4E45-B7C4-C43436F6A838}" destId="{935C5F15-7978-4E12-9562-5737F3496129}" srcOrd="5" destOrd="0" presId="urn:microsoft.com/office/officeart/2018/2/layout/IconVerticalSolidList"/>
    <dgm:cxn modelId="{AFEFFC9D-BE5E-4E93-95E4-87093F50DAC7}" type="presParOf" srcId="{0FB8262B-5D5B-4E45-B7C4-C43436F6A838}" destId="{A0E60CCE-4D69-47ED-87A2-0AC096956D32}" srcOrd="6" destOrd="0" presId="urn:microsoft.com/office/officeart/2018/2/layout/IconVerticalSolidList"/>
    <dgm:cxn modelId="{7162F2A0-3838-417C-A7E5-478AEE5EB54F}" type="presParOf" srcId="{A0E60CCE-4D69-47ED-87A2-0AC096956D32}" destId="{5C5B1C79-5FD0-4696-A454-FFD93F4DF835}" srcOrd="0" destOrd="0" presId="urn:microsoft.com/office/officeart/2018/2/layout/IconVerticalSolidList"/>
    <dgm:cxn modelId="{F900A7E1-1095-4002-B7C0-5432F58EEFE4}" type="presParOf" srcId="{A0E60CCE-4D69-47ED-87A2-0AC096956D32}" destId="{AEEAA5F2-895D-42F3-9C12-BCCD9A5CF247}" srcOrd="1" destOrd="0" presId="urn:microsoft.com/office/officeart/2018/2/layout/IconVerticalSolidList"/>
    <dgm:cxn modelId="{5D765A81-F787-474B-BD3B-0BB3F4CDABFB}" type="presParOf" srcId="{A0E60CCE-4D69-47ED-87A2-0AC096956D32}" destId="{B4CF7937-259A-4802-AC9C-CE88FFF1F580}" srcOrd="2" destOrd="0" presId="urn:microsoft.com/office/officeart/2018/2/layout/IconVerticalSolidList"/>
    <dgm:cxn modelId="{A948B986-68AF-40A8-A781-FAAD33311B6F}" type="presParOf" srcId="{A0E60CCE-4D69-47ED-87A2-0AC096956D32}" destId="{4A1F8146-9E05-4165-8CD2-3B72AFEB9874}" srcOrd="3" destOrd="0" presId="urn:microsoft.com/office/officeart/2018/2/layout/IconVerticalSolidList"/>
    <dgm:cxn modelId="{F886BA02-0EA6-4B2E-B408-2C3AFE26F6BD}" type="presParOf" srcId="{0FB8262B-5D5B-4E45-B7C4-C43436F6A838}" destId="{611613F7-F807-4B33-9C70-0275D1FE9E52}" srcOrd="7" destOrd="0" presId="urn:microsoft.com/office/officeart/2018/2/layout/IconVerticalSolidList"/>
    <dgm:cxn modelId="{AFD2CB01-2614-4E7E-A2A9-3742572FA9FB}" type="presParOf" srcId="{0FB8262B-5D5B-4E45-B7C4-C43436F6A838}" destId="{46E3C6E0-E493-49F0-B48A-4BFF78092EAD}" srcOrd="8" destOrd="0" presId="urn:microsoft.com/office/officeart/2018/2/layout/IconVerticalSolidList"/>
    <dgm:cxn modelId="{500368FA-E4CB-43C7-A43C-CAEB9688B08E}" type="presParOf" srcId="{46E3C6E0-E493-49F0-B48A-4BFF78092EAD}" destId="{2AC38445-E862-4018-9132-8B005DCE8038}" srcOrd="0" destOrd="0" presId="urn:microsoft.com/office/officeart/2018/2/layout/IconVerticalSolidList"/>
    <dgm:cxn modelId="{17A12629-D975-488E-BAE9-B1BF7F336904}" type="presParOf" srcId="{46E3C6E0-E493-49F0-B48A-4BFF78092EAD}" destId="{45F9E6BC-D948-4749-9AE4-94D5D334BB72}" srcOrd="1" destOrd="0" presId="urn:microsoft.com/office/officeart/2018/2/layout/IconVerticalSolidList"/>
    <dgm:cxn modelId="{7490D5C8-DFFA-4C18-B5DC-FEA4768ABFEA}" type="presParOf" srcId="{46E3C6E0-E493-49F0-B48A-4BFF78092EAD}" destId="{BF27EE40-F6D2-4583-B65A-A230605C0258}" srcOrd="2" destOrd="0" presId="urn:microsoft.com/office/officeart/2018/2/layout/IconVerticalSolidList"/>
    <dgm:cxn modelId="{227C9DDC-84E0-4B63-9AD1-F664881CD9C3}" type="presParOf" srcId="{46E3C6E0-E493-49F0-B48A-4BFF78092EAD}" destId="{F825BD00-9EE7-49EC-BE4D-84B7F641D966}" srcOrd="3" destOrd="0" presId="urn:microsoft.com/office/officeart/2018/2/layout/IconVerticalSolidList"/>
    <dgm:cxn modelId="{B1F20F94-A44A-4EAB-9495-D01E94F46D4E}" type="presParOf" srcId="{0FB8262B-5D5B-4E45-B7C4-C43436F6A838}" destId="{29642E87-3C7A-4D74-B24A-7DF89E6EA5EC}" srcOrd="9" destOrd="0" presId="urn:microsoft.com/office/officeart/2018/2/layout/IconVerticalSolidList"/>
    <dgm:cxn modelId="{25EA526E-1544-415F-A89D-E57D63C7B133}" type="presParOf" srcId="{0FB8262B-5D5B-4E45-B7C4-C43436F6A838}" destId="{EF69E85E-CCBF-4617-B21E-91B63F46FCA1}" srcOrd="10" destOrd="0" presId="urn:microsoft.com/office/officeart/2018/2/layout/IconVerticalSolidList"/>
    <dgm:cxn modelId="{C129E9B7-5C82-47AC-ABDF-CD571ED1E33D}" type="presParOf" srcId="{EF69E85E-CCBF-4617-B21E-91B63F46FCA1}" destId="{EAE309C7-70D7-45D9-9665-71F7ECAACF8F}" srcOrd="0" destOrd="0" presId="urn:microsoft.com/office/officeart/2018/2/layout/IconVerticalSolidList"/>
    <dgm:cxn modelId="{6292DAF0-2495-41FB-B093-D8539B674ADC}" type="presParOf" srcId="{EF69E85E-CCBF-4617-B21E-91B63F46FCA1}" destId="{19D60BDE-9529-4EAB-B8AC-106CF495B81C}" srcOrd="1" destOrd="0" presId="urn:microsoft.com/office/officeart/2018/2/layout/IconVerticalSolidList"/>
    <dgm:cxn modelId="{0364F16E-B391-4FD5-846B-1347DFA2DAA9}" type="presParOf" srcId="{EF69E85E-CCBF-4617-B21E-91B63F46FCA1}" destId="{B0D4B8E2-67A2-43E9-B1DA-93FDFCA3FE83}" srcOrd="2" destOrd="0" presId="urn:microsoft.com/office/officeart/2018/2/layout/IconVerticalSolidList"/>
    <dgm:cxn modelId="{FC177683-DE3F-4C76-B644-DEA24ED0D9CA}" type="presParOf" srcId="{EF69E85E-CCBF-4617-B21E-91B63F46FCA1}" destId="{8C3770C9-8795-4352-A16A-56A268FA1C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5E87B-B784-4ED1-9DDE-CA550B24DCC7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168C7-7CC6-44C7-9FF9-14DE36BC4509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4F198-2DBF-472D-8903-E844F42EC443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Setup</a:t>
          </a:r>
          <a:endParaRPr lang="en-US" sz="1900" kern="1200"/>
        </a:p>
      </dsp:txBody>
      <dsp:txXfrm>
        <a:off x="937002" y="1903"/>
        <a:ext cx="5576601" cy="811257"/>
      </dsp:txXfrm>
    </dsp:sp>
    <dsp:sp modelId="{9BB550AD-3D84-4F49-AC8D-5CCAA22AD631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F33B1-5943-49A0-85C2-589113AD5F8D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E3C84-C2BB-4FF8-9AEE-0A4FEAFED655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Take a Skeptical Stance, and Clearly State This Hypothesis</a:t>
          </a:r>
          <a:endParaRPr lang="en-US" sz="1900" kern="1200" dirty="0"/>
        </a:p>
      </dsp:txBody>
      <dsp:txXfrm>
        <a:off x="937002" y="1015975"/>
        <a:ext cx="5576601" cy="811257"/>
      </dsp:txXfrm>
    </dsp:sp>
    <dsp:sp modelId="{50559EEF-7FE4-4135-802D-75A852885540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D16A7-D527-4D2A-97D2-F9E327DD352B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A3384-ADA7-4E45-A1F6-CFD120D5B353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Create a Probabilistic Model of the Situation Assuming the Null Hypothesis is True</a:t>
          </a:r>
          <a:endParaRPr lang="en-US" sz="1900" kern="1200" dirty="0"/>
        </a:p>
      </dsp:txBody>
      <dsp:txXfrm>
        <a:off x="937002" y="2030048"/>
        <a:ext cx="5576601" cy="811257"/>
      </dsp:txXfrm>
    </dsp:sp>
    <dsp:sp modelId="{5C5B1C79-5FD0-4696-A454-FFD93F4DF835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AA5F2-895D-42F3-9C12-BCCD9A5CF247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F8146-9E05-4165-8CD2-3B72AFEB9874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Decide how certain You Need to Be to Reject Your Skeptical Assumption</a:t>
          </a:r>
          <a:endParaRPr lang="en-US" sz="1900" kern="1200"/>
        </a:p>
      </dsp:txBody>
      <dsp:txXfrm>
        <a:off x="937002" y="3044120"/>
        <a:ext cx="5576601" cy="811257"/>
      </dsp:txXfrm>
    </dsp:sp>
    <dsp:sp modelId="{2AC38445-E862-4018-9132-8B005DCE803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9E6BC-D948-4749-9AE4-94D5D334BB72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BD00-9EE7-49EC-BE4D-84B7F641D966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Collect Your Data</a:t>
          </a:r>
          <a:endParaRPr lang="en-US" sz="1900" kern="1200"/>
        </a:p>
      </dsp:txBody>
      <dsp:txXfrm>
        <a:off x="937002" y="4058192"/>
        <a:ext cx="5576601" cy="811257"/>
      </dsp:txXfrm>
    </dsp:sp>
    <dsp:sp modelId="{EAE309C7-70D7-45D9-9665-71F7ECAACF8F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60BDE-9529-4EAB-B8AC-106CF495B81C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770C9-8795-4352-A16A-56A268FA1C2F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Calculate the Probability of Finding a Result Equally or More Extreme than Actually Observed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01B5-6259-6C46-AA9D-E3844FFBF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6DF7E-8AA6-4641-B665-08AF8582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13D6-C3F1-7740-A617-79A2BC4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EBDC-1290-9441-B670-7FE50762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27E8-DC51-C448-9180-186E837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2ADA-D1A4-1E49-80EB-D70E8F52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92F17-7C99-5349-913B-58DBE9B3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62C4-FA22-A748-ACC8-8136C676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791F3-98F3-3347-90AC-5026285E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93DE-235B-7249-A2E3-85F9E41D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DD87-350D-0D4F-BF94-1D2C8593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0A4C8-9E20-C74A-A21D-F83732BF8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1BED-567A-B74A-A4FE-F7720605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CCC0-E282-5F4E-A8D7-D628EAB7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4ABF-B6C4-FA4D-A7D2-9C0D8A6B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A2DE-3665-F34E-9917-928CA1C3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D94E-2360-3E42-8B71-11F46DFA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8A1A-4FF4-2140-8394-57990328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EF6D-8759-FD4E-8243-0758632A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FF3B-C46A-264E-BC48-50D8E6CC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8297-EDDC-B74B-964B-ECCBF60C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BC86-BD29-9841-BD2D-0F28D96A6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C456-79A7-9946-BBF6-625C3090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FDDC-0481-FE43-BE38-DD5D8A4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B817-B8B5-084E-901C-A5246272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DEB6-8828-0241-8627-661E5633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EFBC-F1E3-6142-B058-A43E1C8DD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7E6AF-34DD-BB40-95AB-11FFA8106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66ECD-54BF-FB41-B4AA-030727BB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BA940-6B35-CE4F-A829-EEA2EB18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BC94-9801-8A4C-A485-D2017771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D6B5-FE9B-ED42-A69D-8FFD6161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99A4-06C1-5E43-92D0-1A2531F7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6A142-21FF-8845-BCDC-C61D5C14A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314D1-735F-8D49-865E-5CDE21904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90C9E-3CC9-894E-B097-C3BCF7B57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2B03-3D9F-9A4C-97C6-72138566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E1AF1-5ECE-2149-91D9-D55558D7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3191-0255-2D4D-B9D7-A2DFF172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EF02-8C6B-924E-A5F5-325BC1C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65C0D-99EB-8D42-B87F-8F51F02D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2E82F-C956-944E-9E9E-25BA2F8F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16A40-9498-3445-954B-804A61FF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2726F-2C2F-0B45-A7E6-A4768405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F454F-651C-AA46-8076-19F4D94B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820EC-0072-9E46-9922-B90F2BCF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1196-3445-2D4E-A915-6555CFDE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68CB-DD2A-D343-9FB1-BF51CE67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4A068-079C-5344-B82E-6983434F2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7D005-14F0-5D4F-BCDF-FC69684D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1EF0F-D2B9-B143-9DFA-1EDD4E66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6424D-B30A-1940-BD01-FE07D31C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F6F3-CD1E-5D4D-9BB4-EB99F8D4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F16C2-A83F-B94D-B983-109A44C51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0202A-A726-2640-8FB1-F63B3F805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FEA7C-451B-1547-B0DB-5EA2F65A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3DFC-55A8-814A-B74E-C9D67835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585B-4BB7-384D-8930-C96AF9EA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55273-72B4-934D-A88F-C0E68665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9BA3-ED76-BF40-B71B-BE057BC6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BD6B-1B1A-6841-BB21-1DD4B48A5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7FAB-7136-7A4A-ABCB-105EDC9B17D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5F4F-7324-9941-8019-A3ABB39D7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E16A-A9A2-3F40-9B8C-8E65C4E54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3974-E11D-6E48-AEC8-0FB62FF5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10s-state-total.html#par_textimage_1574439295" TargetMode="External"/><Relationship Id="rId2" Type="http://schemas.openxmlformats.org/officeDocument/2006/relationships/hyperlink" Target="https://console.cloud.google.com/bigquery?project=bold-lantern-272703&amp;folder=&amp;organizationId=&amp;p=bigquery-public-data&amp;d=cms_medicare&amp;t=physicians_and_other_supplier_2015&amp;page=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/tables/time-series/demo/popest/2010s-state-detail.html#par_textimage_78530016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R-jptLvhFw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6A69-91D7-8143-9FA7-077DAEC19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Are The Drugs?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B8D2-2381-984A-A90A-34F653A28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Phillip Vargas</a:t>
            </a:r>
          </a:p>
        </p:txBody>
      </p:sp>
    </p:spTree>
    <p:extLst>
      <p:ext uri="{BB962C8B-B14F-4D97-AF65-F5344CB8AC3E}">
        <p14:creationId xmlns:p14="http://schemas.microsoft.com/office/powerpoint/2010/main" val="367135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124-D2F7-404B-BDF0-05B8EAAE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Value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DCDA8-5DBA-674D-8D12-AA2C3AD37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153444"/>
            <a:ext cx="9296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F779-CB45-A04C-8304-8E285B33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4A0B-7B34-9442-A14F-57C4049A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Google Cloud Platform:</a:t>
            </a:r>
            <a:r>
              <a:rPr lang="en-US" dirty="0"/>
              <a:t> Medications Table</a:t>
            </a:r>
            <a:endParaRPr lang="en-US" dirty="0">
              <a:effectLst/>
            </a:endParaRPr>
          </a:p>
          <a:p>
            <a:pPr lvl="1" fontAlgn="base"/>
            <a:r>
              <a:rPr lang="en-US" b="1" u="sng" dirty="0">
                <a:hlinkClick r:id="rId2"/>
              </a:rPr>
              <a:t>https://console.cloud.google.com/bigquery?project=bold-lantern-272703&amp;folder=&amp;organizationId=&amp;p=bigquery-public-data&amp;d=cms_medicare&amp;t=physicians_and_other_supplier_2015&amp;page=table</a:t>
            </a:r>
            <a:r>
              <a:rPr lang="en-US" b="1" dirty="0"/>
              <a:t> </a:t>
            </a:r>
            <a:endParaRPr lang="en-US" dirty="0"/>
          </a:p>
          <a:p>
            <a:endParaRPr lang="en-US" b="1" dirty="0"/>
          </a:p>
          <a:p>
            <a:r>
              <a:rPr lang="en-US" b="1" dirty="0" err="1"/>
              <a:t>Census.gov</a:t>
            </a:r>
            <a:r>
              <a:rPr lang="en-US" b="1" dirty="0"/>
              <a:t>: </a:t>
            </a:r>
            <a:r>
              <a:rPr lang="en-US" dirty="0"/>
              <a:t>Population Table</a:t>
            </a:r>
            <a:endParaRPr lang="en-US" dirty="0">
              <a:effectLst/>
            </a:endParaRPr>
          </a:p>
          <a:p>
            <a:pPr lvl="1" fontAlgn="base"/>
            <a:r>
              <a:rPr lang="en-US" b="1" u="sng" dirty="0">
                <a:hlinkClick r:id="rId3"/>
              </a:rPr>
              <a:t>https://www.census.gov/data/tables/time-series/demo/popest/2010s-state-total.html#par_textimage_1574439295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Census.gov</a:t>
            </a:r>
            <a:r>
              <a:rPr lang="en-US" b="1" dirty="0"/>
              <a:t>: </a:t>
            </a:r>
            <a:r>
              <a:rPr lang="en-US" dirty="0"/>
              <a:t>Demographic Table</a:t>
            </a:r>
          </a:p>
          <a:p>
            <a:pPr lvl="1"/>
            <a:r>
              <a:rPr lang="en-US" b="1" dirty="0">
                <a:hlinkClick r:id="rId4"/>
              </a:rPr>
              <a:t>https://www.census.gov/data/tables/time-series/demo/popest/2010s-state-detail.html#par_textimage_785300169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8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ED21-3C91-7848-A928-2F284EAC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2D9-083E-C14A-818E-993CBB45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data</a:t>
            </a:r>
          </a:p>
          <a:p>
            <a:r>
              <a:rPr lang="en-US" dirty="0"/>
              <a:t>Check total number of entries and column types</a:t>
            </a:r>
          </a:p>
          <a:p>
            <a:r>
              <a:rPr lang="en-US" dirty="0"/>
              <a:t>Check any null values</a:t>
            </a:r>
          </a:p>
          <a:p>
            <a:r>
              <a:rPr lang="en-US" dirty="0"/>
              <a:t>Check duplicate entries</a:t>
            </a:r>
          </a:p>
          <a:p>
            <a:r>
              <a:rPr lang="en-US" dirty="0"/>
              <a:t>Plot distribution of numeric data (univariate and pairwise joint distribution)</a:t>
            </a:r>
          </a:p>
          <a:p>
            <a:r>
              <a:rPr lang="en-US" dirty="0"/>
              <a:t>Plot count distribution of categorical data</a:t>
            </a:r>
          </a:p>
          <a:p>
            <a:r>
              <a:rPr lang="en-US" dirty="0"/>
              <a:t>Analyze time series of numeric data by daily, monthly and yearly frequencies</a:t>
            </a:r>
          </a:p>
        </p:txBody>
      </p:sp>
    </p:spTree>
    <p:extLst>
      <p:ext uri="{BB962C8B-B14F-4D97-AF65-F5344CB8AC3E}">
        <p14:creationId xmlns:p14="http://schemas.microsoft.com/office/powerpoint/2010/main" val="84770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BF582-0945-8D4F-9612-DF40BF81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Two Sample Approximate Test of Population Proportions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A2F3F32-F381-4D35-87EB-4048537D5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93297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2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FC02-0EF1-F649-A316-67E9C49B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9180-996F-774F-8F78-EE8A2CA1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Medicare is a national health insurance program in the United States, begun in 1966 under the Social Security Administration and now administered by the Centers for Medicare and Medicaid Services (CMS).</a:t>
            </a:r>
          </a:p>
          <a:p>
            <a:r>
              <a:rPr lang="en-US" dirty="0"/>
              <a:t>In 2014 the CMS had 1.2 billion claims for medication prescriptions.</a:t>
            </a:r>
          </a:p>
          <a:p>
            <a:r>
              <a:rPr lang="en-US" dirty="0"/>
              <a:t>In 2014 the census estimated the United States population to be 318 million people</a:t>
            </a:r>
          </a:p>
          <a:p>
            <a:r>
              <a:rPr lang="en-US" dirty="0"/>
              <a:t>Does population demographics effect medication prescriptions?</a:t>
            </a:r>
          </a:p>
        </p:txBody>
      </p:sp>
    </p:spTree>
    <p:extLst>
      <p:ext uri="{BB962C8B-B14F-4D97-AF65-F5344CB8AC3E}">
        <p14:creationId xmlns:p14="http://schemas.microsoft.com/office/powerpoint/2010/main" val="44252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CB0D51-2476-F24F-839C-36105967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Take a Skeptical Stance, and Clearly State This Hypothesis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46870-9FAB-AA48-BDA1-FB218DC7B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F1F51-7163-4345-B035-AB0BC58D78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no significant difference in medication prescriptions based on population demographics.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7BEA50-7377-F540-A64B-59718373A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Alternate Hypothesis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A570D4-FE85-F64A-BC90-122B9107E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There is a significant difference in medication prescriptions based on population demographics.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8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1785-BE73-0D41-8466-338FDB1C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 Probabilistic Model of the Situation Assuming the Null Hypothesis is True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A7DCF2-E8EA-8147-952F-9AFEF48B15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Drug of Focus: </a:t>
            </a:r>
          </a:p>
          <a:p>
            <a:pPr lvl="1"/>
            <a:r>
              <a:rPr lang="en-US" dirty="0"/>
              <a:t>LEVOTHYROXINE SODIUM</a:t>
            </a:r>
          </a:p>
          <a:p>
            <a:pPr lvl="1"/>
            <a:r>
              <a:rPr lang="en-US" dirty="0"/>
              <a:t>This treats hyperthyroidism</a:t>
            </a:r>
          </a:p>
          <a:p>
            <a:r>
              <a:rPr lang="en-US" b="1" dirty="0"/>
              <a:t>Demographic of Focus:</a:t>
            </a:r>
          </a:p>
          <a:p>
            <a:pPr lvl="1"/>
            <a:r>
              <a:rPr lang="en-US" dirty="0"/>
              <a:t>Gender population percentage</a:t>
            </a:r>
          </a:p>
          <a:p>
            <a:r>
              <a:rPr lang="en-US" b="1" dirty="0"/>
              <a:t> States of Focus:</a:t>
            </a:r>
          </a:p>
          <a:p>
            <a:pPr lvl="1"/>
            <a:r>
              <a:rPr lang="en-US" dirty="0"/>
              <a:t>Arkansas: </a:t>
            </a:r>
          </a:p>
          <a:p>
            <a:pPr lvl="2"/>
            <a:r>
              <a:rPr lang="en-US" dirty="0"/>
              <a:t>Female= 47.6%; Male= 52.4%</a:t>
            </a:r>
          </a:p>
          <a:p>
            <a:pPr lvl="1"/>
            <a:r>
              <a:rPr lang="en-US" dirty="0"/>
              <a:t>Denver:</a:t>
            </a:r>
          </a:p>
          <a:p>
            <a:pPr lvl="2"/>
            <a:r>
              <a:rPr lang="en-US" dirty="0"/>
              <a:t>Female= 51.6%; Male= 48.4%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DDE0B5-FF4F-E944-B399-DAEB19A041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Drugs are ranked 1 to 5</a:t>
            </a:r>
          </a:p>
          <a:p>
            <a:r>
              <a:rPr lang="en-US" dirty="0"/>
              <a:t>5 being highest total claims in state</a:t>
            </a:r>
          </a:p>
          <a:p>
            <a:r>
              <a:rPr lang="en-US" dirty="0"/>
              <a:t>1 being lowest total claims in state</a:t>
            </a:r>
          </a:p>
          <a:p>
            <a:r>
              <a:rPr lang="en-US" dirty="0"/>
              <a:t>The rank of LEVOTHYROXINE SODIUM will change based on gender population percentage</a:t>
            </a:r>
          </a:p>
        </p:txBody>
      </p:sp>
    </p:spTree>
    <p:extLst>
      <p:ext uri="{BB962C8B-B14F-4D97-AF65-F5344CB8AC3E}">
        <p14:creationId xmlns:p14="http://schemas.microsoft.com/office/powerpoint/2010/main" val="253085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07BC-1548-994B-9FB5-C2EF7E4B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Testing with Pearson's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FB9D-4B03-694D-8200-5B79EA83B9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Null and Alternative Hypotheses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Degrees of Freedom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Decision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2718-94BF-C041-83B2-B9E77A51BB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is no correlation between gender and drug rank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Alpha = .01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DOF = 250-2= 248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 &gt; .254, then REJECT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 = .99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r(248) = .99 &gt; .195; REJECT NULL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a relationship between gender and drug rank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120E5-7D2E-F449-92AC-981ECD474D93}"/>
              </a:ext>
            </a:extLst>
          </p:cNvPr>
          <p:cNvSpPr txBox="1"/>
          <p:nvPr/>
        </p:nvSpPr>
        <p:spPr>
          <a:xfrm>
            <a:off x="685800" y="6127234"/>
            <a:ext cx="482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https://www.youtube.com/watch?v=rR-jptLvhFw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5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E050-09D7-6947-96B4-7CC706B6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Wilcoxon Signed Rank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77A6-F20C-6F46-9E28-302E8A311C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Null and Alternative Hypotheses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Alpha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Decision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Conclusion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6FD43-3809-D74C-8979-3A015CD359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is no correlation between gender and drug rank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Alpha = .05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Z &gt; 1.96, then REJECT Null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7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566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Where Are The Drugs?</vt:lpstr>
      <vt:lpstr>SOURCES</vt:lpstr>
      <vt:lpstr>EDA OUTLINE</vt:lpstr>
      <vt:lpstr>Two Sample Approximate Test of Population Proportions</vt:lpstr>
      <vt:lpstr>Setup</vt:lpstr>
      <vt:lpstr>Take a Skeptical Stance, and Clearly State This Hypothesis</vt:lpstr>
      <vt:lpstr>Create a Probabilistic Model of the Situation Assuming the Null Hypothesis is True</vt:lpstr>
      <vt:lpstr>Hypothesis Testing with Pearson's r</vt:lpstr>
      <vt:lpstr>Wilcoxon Signed Rank Test</vt:lpstr>
      <vt:lpstr>P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The Drugs?</dc:title>
  <dc:creator>Phillip Vargas</dc:creator>
  <cp:lastModifiedBy>Phillip Vargas</cp:lastModifiedBy>
  <cp:revision>19</cp:revision>
  <dcterms:created xsi:type="dcterms:W3CDTF">2020-04-08T20:45:37Z</dcterms:created>
  <dcterms:modified xsi:type="dcterms:W3CDTF">2020-04-09T07:57:11Z</dcterms:modified>
</cp:coreProperties>
</file>