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76" r:id="rId7"/>
    <p:sldId id="261" r:id="rId8"/>
    <p:sldId id="262" r:id="rId9"/>
    <p:sldId id="263" r:id="rId10"/>
    <p:sldId id="264" r:id="rId11"/>
    <p:sldId id="277" r:id="rId12"/>
    <p:sldId id="278" r:id="rId13"/>
    <p:sldId id="279" r:id="rId14"/>
    <p:sldId id="265" r:id="rId15"/>
    <p:sldId id="266" r:id="rId16"/>
    <p:sldId id="280" r:id="rId17"/>
    <p:sldId id="281" r:id="rId18"/>
    <p:sldId id="282" r:id="rId19"/>
    <p:sldId id="283" r:id="rId20"/>
    <p:sldId id="284" r:id="rId21"/>
    <p:sldId id="285" r:id="rId22"/>
    <p:sldId id="286" r:id="rId23"/>
    <p:sldId id="287" r:id="rId24"/>
    <p:sldId id="288" r:id="rId25"/>
    <p:sldId id="289" r:id="rId26"/>
    <p:sldId id="269" r:id="rId27"/>
    <p:sldId id="270" r:id="rId28"/>
    <p:sldId id="290" r:id="rId29"/>
    <p:sldId id="271" r:id="rId30"/>
    <p:sldId id="272" r:id="rId31"/>
    <p:sldId id="273" r:id="rId32"/>
    <p:sldId id="274" r:id="rId33"/>
    <p:sldId id="275" r:id="rId3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64" d="100"/>
          <a:sy n="64" d="100"/>
        </p:scale>
        <p:origin x="15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4C0F76D-4E14-4E29-9BB8-A68D3989BBD6}" type="datetimeFigureOut">
              <a:rPr lang="en-US" smtClean="0"/>
              <a:t>21-Nov-24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C2184F6-8092-43B2-89AD-658B753BC8CF}" type="slidenum">
              <a:rPr lang="en-US" smtClean="0"/>
              <a:t>‹#›</a:t>
            </a:fld>
            <a:endParaRPr lang="en-US"/>
          </a:p>
        </p:txBody>
      </p:sp>
    </p:spTree>
    <p:extLst>
      <p:ext uri="{BB962C8B-B14F-4D97-AF65-F5344CB8AC3E}">
        <p14:creationId xmlns:p14="http://schemas.microsoft.com/office/powerpoint/2010/main" val="290185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184F6-8092-43B2-89AD-658B753BC8CF}" type="slidenum">
              <a:rPr lang="en-US" smtClean="0"/>
              <a:t>9</a:t>
            </a:fld>
            <a:endParaRPr lang="en-US"/>
          </a:p>
        </p:txBody>
      </p:sp>
    </p:spTree>
    <p:extLst>
      <p:ext uri="{BB962C8B-B14F-4D97-AF65-F5344CB8AC3E}">
        <p14:creationId xmlns:p14="http://schemas.microsoft.com/office/powerpoint/2010/main" val="275451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Calibri"/>
                <a:cs typeface="Calibri"/>
              </a:rPr>
              <a:t>220701196</a:t>
            </a:r>
          </a:p>
          <a:p>
            <a:pPr marL="12700" marR="1216025">
              <a:lnSpc>
                <a:spcPct val="100000"/>
              </a:lnSpc>
              <a:spcBef>
                <a:spcPts val="100"/>
              </a:spcBef>
            </a:pPr>
            <a:r>
              <a:rPr lang="en-IN" sz="2000" b="1" spc="-25" dirty="0">
                <a:latin typeface="Calibri"/>
                <a:cs typeface="Calibri"/>
              </a:rPr>
              <a:t>Pradeep S</a:t>
            </a:r>
            <a:endParaRPr sz="2000" dirty="0">
              <a:latin typeface="Calibri"/>
              <a:cs typeface="Calibri"/>
            </a:endParaRPr>
          </a:p>
          <a:p>
            <a:pPr marL="12700">
              <a:lnSpc>
                <a:spcPct val="100000"/>
              </a:lnSpc>
            </a:pPr>
            <a:r>
              <a:rPr sz="2000" b="1" dirty="0">
                <a:latin typeface="Calibri"/>
                <a:cs typeface="Calibri"/>
              </a:rPr>
              <a:t>Guide</a:t>
            </a:r>
            <a:r>
              <a:rPr sz="2000" b="1" spc="-75" dirty="0">
                <a:latin typeface="Calibri"/>
                <a:cs typeface="Calibri"/>
              </a:rPr>
              <a:t> </a:t>
            </a:r>
            <a:r>
              <a:rPr sz="2000" b="1" spc="-20" dirty="0">
                <a:latin typeface="Calibri"/>
                <a:cs typeface="Calibri"/>
              </a:rPr>
              <a:t>Nam</a:t>
            </a:r>
            <a:r>
              <a:rPr lang="en-IN" sz="2000" b="1" spc="-20" dirty="0">
                <a:latin typeface="Calibri"/>
                <a:cs typeface="Calibri"/>
              </a:rPr>
              <a:t>e</a:t>
            </a:r>
            <a:endParaRPr sz="2000" dirty="0">
              <a:latin typeface="Calibri"/>
              <a:cs typeface="Calibri"/>
            </a:endParaRPr>
          </a:p>
          <a:p>
            <a:pPr marL="12700">
              <a:lnSpc>
                <a:spcPct val="100000"/>
              </a:lnSpc>
            </a:pPr>
            <a:r>
              <a:rPr lang="en-IN" sz="2000" b="1" spc="-10" dirty="0">
                <a:latin typeface="Calibri"/>
                <a:cs typeface="Calibri"/>
              </a:rPr>
              <a:t>Computer 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98599" y="1956704"/>
            <a:ext cx="4930793" cy="2044149"/>
          </a:xfrm>
          <a:prstGeom prst="rect">
            <a:avLst/>
          </a:prstGeom>
        </p:spPr>
        <p:txBody>
          <a:bodyPr vert="horz" wrap="square" lIns="0" tIns="12700" rIns="0" bIns="0" rtlCol="0">
            <a:spAutoFit/>
          </a:bodyPr>
          <a:lstStyle/>
          <a:p>
            <a:pPr marL="12700" marR="5080">
              <a:lnSpc>
                <a:spcPct val="100000"/>
              </a:lnSpc>
              <a:spcBef>
                <a:spcPts val="100"/>
              </a:spcBef>
            </a:pPr>
            <a:r>
              <a:rPr lang="en-IN" sz="4400" b="1" dirty="0">
                <a:solidFill>
                  <a:srgbClr val="FFFFFF"/>
                </a:solidFill>
                <a:latin typeface="Calibri"/>
                <a:cs typeface="Calibri"/>
              </a:rPr>
              <a:t>OFFER LETTER GENERATOR / HR USE CASE </a:t>
            </a:r>
            <a:endParaRPr sz="4400" dirty="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p:cNvSpPr txBox="1"/>
          <p:nvPr/>
        </p:nvSpPr>
        <p:spPr>
          <a:xfrm>
            <a:off x="308024" y="878961"/>
            <a:ext cx="8607376" cy="6150402"/>
          </a:xfrm>
          <a:prstGeom prst="rect">
            <a:avLst/>
          </a:prstGeom>
        </p:spPr>
        <p:txBody>
          <a:bodyPr vert="horz" wrap="square" lIns="0" tIns="137160" rIns="0" bIns="0" rtlCol="0">
            <a:spAutoFit/>
          </a:bodyPr>
          <a:lstStyle/>
          <a:p>
            <a:r>
              <a:rPr lang="en-US" sz="2400" b="1" dirty="0">
                <a:latin typeface="+mn-lt"/>
              </a:rPr>
              <a:t>Module 1: Initialize and Setup</a:t>
            </a:r>
            <a:br>
              <a:rPr lang="en-US" sz="2400" dirty="0">
                <a:latin typeface="+mn-lt"/>
              </a:rPr>
            </a:br>
            <a:r>
              <a:rPr lang="en-US" sz="2400" dirty="0">
                <a:latin typeface="+mn-lt"/>
              </a:rPr>
              <a:t>The Initialize and Setup module ensures that all necessary resources, configurations, and connections are established before the automation process begins </a:t>
            </a:r>
          </a:p>
          <a:p>
            <a:endParaRPr lang="en-US" sz="2400" dirty="0">
              <a:latin typeface="+mn-lt"/>
            </a:endParaRPr>
          </a:p>
          <a:p>
            <a:r>
              <a:rPr lang="en-US" sz="2400" b="1" dirty="0">
                <a:latin typeface="+mn-lt"/>
              </a:rPr>
              <a:t>Key Functions:</a:t>
            </a:r>
            <a:endParaRPr lang="en-US" sz="2400" dirty="0">
              <a:latin typeface="+mn-lt"/>
            </a:endParaRPr>
          </a:p>
          <a:p>
            <a:pPr marL="342900" indent="-342900">
              <a:buFont typeface="Arial" panose="020B0604020202020204" pitchFamily="34" charset="0"/>
              <a:buChar char="•"/>
            </a:pPr>
            <a:r>
              <a:rPr lang="en-US" sz="2400" dirty="0">
                <a:latin typeface="+mn-lt"/>
              </a:rPr>
              <a:t>Configure Input Resources:</a:t>
            </a:r>
          </a:p>
          <a:p>
            <a:pPr marL="342900" indent="-342900">
              <a:buFont typeface="Arial" panose="020B0604020202020204" pitchFamily="34" charset="0"/>
              <a:buChar char="•"/>
            </a:pPr>
            <a:r>
              <a:rPr lang="en-US" sz="2400" dirty="0">
                <a:latin typeface="+mn-lt"/>
              </a:rPr>
              <a:t> Initialize Workflow Components</a:t>
            </a:r>
          </a:p>
          <a:p>
            <a:pPr marL="342900" indent="-342900">
              <a:buFont typeface="Arial" panose="020B0604020202020204" pitchFamily="34" charset="0"/>
              <a:buChar char="•"/>
            </a:pPr>
            <a:r>
              <a:rPr lang="en-US" sz="2400" dirty="0">
                <a:latin typeface="+mn-lt"/>
              </a:rPr>
              <a:t> Connect to Orchestrator</a:t>
            </a:r>
          </a:p>
          <a:p>
            <a:pPr marL="342900" indent="-342900">
              <a:buFont typeface="Arial" panose="020B0604020202020204" pitchFamily="34" charset="0"/>
              <a:buChar char="•"/>
            </a:pPr>
            <a:r>
              <a:rPr lang="en-US" sz="2400" dirty="0">
                <a:latin typeface="+mn-lt"/>
              </a:rPr>
              <a:t> Error Handling Setup</a:t>
            </a:r>
          </a:p>
          <a:p>
            <a:pPr marL="457200" lvl="1"/>
            <a:endParaRPr lang="en-US" sz="2400" dirty="0">
              <a:latin typeface="+mn-lt"/>
            </a:endParaRPr>
          </a:p>
          <a:p>
            <a:r>
              <a:rPr lang="en-US" sz="2400" b="1" dirty="0">
                <a:latin typeface="+mn-lt"/>
              </a:rPr>
              <a:t>Outcome:</a:t>
            </a:r>
            <a:br>
              <a:rPr lang="en-US" sz="2400" dirty="0">
                <a:latin typeface="+mn-lt"/>
              </a:rPr>
            </a:br>
            <a:r>
              <a:rPr lang="en-US" sz="2400" dirty="0">
                <a:latin typeface="+mn-lt"/>
              </a:rPr>
              <a:t>A properly initialized environment ensures readiness for subsequent modules without interruptions.</a:t>
            </a:r>
          </a:p>
          <a:p>
            <a:pPr algn="l"/>
            <a:endParaRPr lang="en-US" sz="2400" dirty="0">
              <a:latin typeface="+mj-lt"/>
            </a:endParaRPr>
          </a:p>
          <a:p>
            <a:pPr marL="12700">
              <a:lnSpc>
                <a:spcPct val="100000"/>
              </a:lnSpc>
              <a:spcBef>
                <a:spcPts val="800"/>
              </a:spcBef>
              <a:tabLst>
                <a:tab pos="310515" algn="l"/>
              </a:tabLst>
            </a:pP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56B8-67FD-4144-8FB3-5B23407B6A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EFEB4F-3E89-2DE2-0586-17C40DCBB4C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3C2D41FF-B7B2-0269-1FF3-11D680FE48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E8F2EEB-3A81-EE79-CD23-E94449E02DC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BDD96EA-C4B9-1187-59BC-40998A89E43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10805D2C-3297-8788-DEC8-248C2B2E323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9" name="Picture 8">
            <a:extLst>
              <a:ext uri="{FF2B5EF4-FFF2-40B4-BE49-F238E27FC236}">
                <a16:creationId xmlns:a16="http://schemas.microsoft.com/office/drawing/2014/main" id="{BF980E98-BFAD-2297-44E9-0920061816F2}"/>
              </a:ext>
            </a:extLst>
          </p:cNvPr>
          <p:cNvPicPr>
            <a:picLocks noChangeAspect="1"/>
          </p:cNvPicPr>
          <p:nvPr/>
        </p:nvPicPr>
        <p:blipFill>
          <a:blip r:embed="rId2"/>
          <a:stretch>
            <a:fillRect/>
          </a:stretch>
        </p:blipFill>
        <p:spPr>
          <a:xfrm>
            <a:off x="3924982" y="1616055"/>
            <a:ext cx="1294036" cy="4409938"/>
          </a:xfrm>
          <a:prstGeom prst="rect">
            <a:avLst/>
          </a:prstGeom>
        </p:spPr>
      </p:pic>
    </p:spTree>
    <p:extLst>
      <p:ext uri="{BB962C8B-B14F-4D97-AF65-F5344CB8AC3E}">
        <p14:creationId xmlns:p14="http://schemas.microsoft.com/office/powerpoint/2010/main" val="372696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17" name="Rectangle 11">
            <a:extLst>
              <a:ext uri="{FF2B5EF4-FFF2-40B4-BE49-F238E27FC236}">
                <a16:creationId xmlns:a16="http://schemas.microsoft.com/office/drawing/2014/main" id="{CE4D17C7-F3A6-5958-88D4-CBA23C850B71}"/>
              </a:ext>
            </a:extLst>
          </p:cNvPr>
          <p:cNvSpPr>
            <a:spLocks noChangeArrowheads="1"/>
          </p:cNvSpPr>
          <p:nvPr/>
        </p:nvSpPr>
        <p:spPr bwMode="auto">
          <a:xfrm>
            <a:off x="263525" y="922510"/>
            <a:ext cx="87190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Module: Read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mn-lt"/>
              </a:rPr>
              <a:t>The Read Data </a:t>
            </a:r>
            <a:r>
              <a:rPr kumimoji="0" lang="en-US" altLang="en-US" sz="2400" b="0" i="0" u="none" strike="noStrike" cap="none" normalizeH="0" baseline="0" dirty="0">
                <a:ln>
                  <a:noFill/>
                </a:ln>
                <a:solidFill>
                  <a:schemeClr val="tx1"/>
                </a:solidFill>
                <a:effectLst/>
                <a:latin typeface="+mn-lt"/>
              </a:rPr>
              <a:t>module extracts and prepares candidate information from an Excel sheet for further processing. This step focuses on ensuring data integrity and filtering relevant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Key Functions:</a:t>
            </a:r>
            <a:endParaRPr kumimoji="0" lang="en-US" altLang="en-US"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mn-lt"/>
              </a:rPr>
              <a:t>Data Extraction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mn-lt"/>
              </a:rPr>
              <a:t>Filter Hired Candidates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mn-lt"/>
              </a:rPr>
              <a:t>Data Validation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mn-lt"/>
              </a:rPr>
              <a:t>Data Storage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Outcome:</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A clean, validated dataset of hired candidates is ready for addition to the Orchestrator queue.</a:t>
            </a:r>
          </a:p>
        </p:txBody>
      </p:sp>
    </p:spTree>
    <p:extLst>
      <p:ext uri="{BB962C8B-B14F-4D97-AF65-F5344CB8AC3E}">
        <p14:creationId xmlns:p14="http://schemas.microsoft.com/office/powerpoint/2010/main" val="383786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D6F6-B8BE-610F-2C69-FBB89994B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A98DFF-F9E4-7710-1612-B9633F66BEF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B15D2207-2B60-79FE-03E2-4AC4832625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842EB38-624C-03BA-3B3E-6FD88A7E3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0B55978-F571-9CB5-A637-9F92C219BD8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E74F4749-9F9B-540A-F96D-78D498E2F29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descr="A diagram of a data flow&#10;&#10;Description automatically generated">
            <a:extLst>
              <a:ext uri="{FF2B5EF4-FFF2-40B4-BE49-F238E27FC236}">
                <a16:creationId xmlns:a16="http://schemas.microsoft.com/office/drawing/2014/main" id="{5EF3788B-D250-8285-EDF6-02F72FBD6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173" y="1648093"/>
            <a:ext cx="2705478" cy="4115374"/>
          </a:xfrm>
          <a:prstGeom prst="rect">
            <a:avLst/>
          </a:prstGeom>
        </p:spPr>
      </p:pic>
    </p:spTree>
    <p:extLst>
      <p:ext uri="{BB962C8B-B14F-4D97-AF65-F5344CB8AC3E}">
        <p14:creationId xmlns:p14="http://schemas.microsoft.com/office/powerpoint/2010/main" val="303475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Calibri"/>
                <a:cs typeface="Calibri"/>
              </a:rPr>
              <a:t>E</a:t>
            </a:r>
            <a:r>
              <a:rPr lang="en-IN" sz="2400" b="1" spc="-25" dirty="0" err="1">
                <a:latin typeface="Calibri"/>
                <a:cs typeface="Calibri"/>
              </a:rPr>
              <a:t>ntity</a:t>
            </a:r>
            <a:r>
              <a:rPr lang="en-IN" sz="2400" b="1" spc="-25" dirty="0">
                <a:latin typeface="Calibri"/>
                <a:cs typeface="Calibri"/>
              </a:rPr>
              <a:t> Relationship Diagram</a:t>
            </a:r>
            <a:endParaRPr sz="2400" b="1" dirty="0">
              <a:latin typeface="Calibri"/>
              <a:cs typeface="Calibri"/>
            </a:endParaRPr>
          </a:p>
        </p:txBody>
      </p:sp>
      <p:pic>
        <p:nvPicPr>
          <p:cNvPr id="7" name="Picture 6">
            <a:extLst>
              <a:ext uri="{FF2B5EF4-FFF2-40B4-BE49-F238E27FC236}">
                <a16:creationId xmlns:a16="http://schemas.microsoft.com/office/drawing/2014/main" id="{7466017F-3D27-C2C2-72FC-7AA0A8E1A142}"/>
              </a:ext>
            </a:extLst>
          </p:cNvPr>
          <p:cNvPicPr>
            <a:picLocks noChangeAspect="1"/>
          </p:cNvPicPr>
          <p:nvPr/>
        </p:nvPicPr>
        <p:blipFill>
          <a:blip r:embed="rId2"/>
          <a:stretch>
            <a:fillRect/>
          </a:stretch>
        </p:blipFill>
        <p:spPr>
          <a:xfrm>
            <a:off x="2856309" y="1385964"/>
            <a:ext cx="3431382" cy="49529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p:cNvSpPr txBox="1"/>
          <p:nvPr/>
        </p:nvSpPr>
        <p:spPr>
          <a:xfrm>
            <a:off x="542905" y="1578972"/>
            <a:ext cx="8759776" cy="992579"/>
          </a:xfrm>
          <a:prstGeom prst="rect">
            <a:avLst/>
          </a:prstGeom>
        </p:spPr>
        <p:txBody>
          <a:bodyPr vert="horz" wrap="square" lIns="0" tIns="124460" rIns="0" bIns="0" rtlCol="0">
            <a:spAutoFit/>
          </a:bodyPr>
          <a:lstStyle/>
          <a:p>
            <a:pPr marL="12700">
              <a:lnSpc>
                <a:spcPct val="100000"/>
              </a:lnSpc>
              <a:spcBef>
                <a:spcPts val="980"/>
              </a:spcBef>
              <a:tabLst>
                <a:tab pos="310515" algn="l"/>
              </a:tabLst>
            </a:pPr>
            <a:r>
              <a:rPr lang="en-US" sz="2400" b="1" dirty="0">
                <a:latin typeface="+mj-lt"/>
              </a:rPr>
              <a:t> </a:t>
            </a:r>
          </a:p>
          <a:p>
            <a:pPr marL="12700">
              <a:lnSpc>
                <a:spcPct val="100000"/>
              </a:lnSpc>
              <a:spcBef>
                <a:spcPts val="980"/>
              </a:spcBef>
              <a:tabLst>
                <a:tab pos="310515" algn="l"/>
              </a:tabLst>
            </a:pPr>
            <a:endParaRPr sz="2400" b="1" dirty="0">
              <a:latin typeface="+mj-lt"/>
              <a:cs typeface="Calibri"/>
            </a:endParaRPr>
          </a:p>
        </p:txBody>
      </p:sp>
      <p:sp>
        <p:nvSpPr>
          <p:cNvPr id="16" name="Rectangle 10">
            <a:extLst>
              <a:ext uri="{FF2B5EF4-FFF2-40B4-BE49-F238E27FC236}">
                <a16:creationId xmlns:a16="http://schemas.microsoft.com/office/drawing/2014/main" id="{E85AA538-B0C6-D0C6-A81E-C1AAC9326B6F}"/>
              </a:ext>
            </a:extLst>
          </p:cNvPr>
          <p:cNvSpPr>
            <a:spLocks noChangeArrowheads="1"/>
          </p:cNvSpPr>
          <p:nvPr/>
        </p:nvSpPr>
        <p:spPr bwMode="auto">
          <a:xfrm>
            <a:off x="1905000" y="4167663"/>
            <a:ext cx="780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 </a:t>
            </a:r>
            <a:r>
              <a:rPr kumimoji="0" lang="en-US" altLang="en-US" sz="600" b="0" i="0" u="none" strike="noStrike" cap="none" normalizeH="0" baseline="0" dirty="0">
                <a:ln>
                  <a:noFill/>
                </a:ln>
                <a:solidFill>
                  <a:schemeClr val="tx1"/>
                </a:solidFill>
                <a:effectLst/>
                <a:latin typeface="+mj-lt"/>
              </a:rPr>
              <a:t>. </a:t>
            </a:r>
            <a:endParaRPr kumimoji="0" lang="en-US" altLang="en-US" sz="1800" b="0" i="0" u="none" strike="noStrike" cap="none" normalizeH="0" baseline="0" dirty="0">
              <a:ln>
                <a:noFill/>
              </a:ln>
              <a:solidFill>
                <a:schemeClr val="tx1"/>
              </a:solidFill>
              <a:effectLst/>
              <a:latin typeface="+mj-lt"/>
            </a:endParaRPr>
          </a:p>
        </p:txBody>
      </p:sp>
      <p:sp>
        <p:nvSpPr>
          <p:cNvPr id="10" name="TextBox 9">
            <a:extLst>
              <a:ext uri="{FF2B5EF4-FFF2-40B4-BE49-F238E27FC236}">
                <a16:creationId xmlns:a16="http://schemas.microsoft.com/office/drawing/2014/main" id="{E4B262D7-E131-AD68-E460-5E9EE22A6A97}"/>
              </a:ext>
            </a:extLst>
          </p:cNvPr>
          <p:cNvSpPr txBox="1"/>
          <p:nvPr/>
        </p:nvSpPr>
        <p:spPr>
          <a:xfrm>
            <a:off x="200629" y="1040870"/>
            <a:ext cx="8651875" cy="5262979"/>
          </a:xfrm>
          <a:prstGeom prst="rect">
            <a:avLst/>
          </a:prstGeom>
          <a:noFill/>
        </p:spPr>
        <p:txBody>
          <a:bodyPr wrap="square">
            <a:spAutoFit/>
          </a:bodyPr>
          <a:lstStyle/>
          <a:p>
            <a:r>
              <a:rPr lang="en-US" sz="2400" b="1" dirty="0">
                <a:latin typeface="+mn-lt"/>
              </a:rPr>
              <a:t>Process: Overview</a:t>
            </a:r>
          </a:p>
          <a:p>
            <a:r>
              <a:rPr lang="en-US" sz="2400" dirty="0"/>
              <a:t>To automate the generation and delivery of offer letters for HR operations, ensuring efficiency and accuracy.</a:t>
            </a:r>
          </a:p>
          <a:p>
            <a:r>
              <a:rPr lang="en-US" sz="2400" b="1" dirty="0"/>
              <a:t>Steps in the Process:</a:t>
            </a:r>
            <a:endParaRPr lang="en-US" sz="2400" dirty="0"/>
          </a:p>
          <a:p>
            <a:pPr>
              <a:buFont typeface="+mj-lt"/>
              <a:buAutoNum type="arabicPeriod"/>
            </a:pPr>
            <a:r>
              <a:rPr lang="en-US" sz="2400" b="1" dirty="0"/>
              <a:t>Initialize and Setup</a:t>
            </a:r>
            <a:r>
              <a:rPr lang="en-US" sz="2400" dirty="0"/>
              <a:t>: Prepare the environment and connect to UiPath Orchestrator.</a:t>
            </a:r>
          </a:p>
          <a:p>
            <a:pPr>
              <a:buFont typeface="+mj-lt"/>
              <a:buAutoNum type="arabicPeriod"/>
            </a:pPr>
            <a:r>
              <a:rPr lang="en-US" sz="2400" b="1" dirty="0"/>
              <a:t>Read and Validate Data</a:t>
            </a:r>
            <a:r>
              <a:rPr lang="en-US" sz="2400" dirty="0"/>
              <a:t>: Extract candidate details from Excel, filter hired candidates, and validate data.</a:t>
            </a:r>
          </a:p>
          <a:p>
            <a:pPr>
              <a:buFont typeface="+mj-lt"/>
              <a:buAutoNum type="arabicPeriod"/>
            </a:pPr>
            <a:r>
              <a:rPr lang="en-US" sz="2400" b="1" dirty="0"/>
              <a:t>Queue Management</a:t>
            </a:r>
            <a:r>
              <a:rPr lang="en-US" sz="2400" dirty="0"/>
              <a:t>: Add validated data to the Orchestrator queue for processing.</a:t>
            </a:r>
          </a:p>
          <a:p>
            <a:pPr>
              <a:buFont typeface="+mj-lt"/>
              <a:buAutoNum type="arabicPeriod"/>
            </a:pPr>
            <a:r>
              <a:rPr lang="en-US" sz="2400" b="1" dirty="0"/>
              <a:t>Generate Offer Letters</a:t>
            </a:r>
            <a:r>
              <a:rPr lang="en-US" sz="2400" dirty="0"/>
              <a:t>: Personalize and format offer letters dynamically.</a:t>
            </a:r>
          </a:p>
          <a:p>
            <a:pPr>
              <a:buFont typeface="+mj-lt"/>
              <a:buAutoNum type="arabicPeriod"/>
            </a:pPr>
            <a:r>
              <a:rPr lang="en-US" sz="2400" b="1" dirty="0"/>
              <a:t>Send Emails</a:t>
            </a:r>
            <a:r>
              <a:rPr lang="en-US" sz="2400" dirty="0"/>
              <a:t>: Deliver offer letters with a personalized message to candidates via email.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8C899-3B1F-FAFD-6186-B2C5C853C2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BD222A-DB68-41D7-391A-FC3EB7CDA7A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BDF6C16-173F-47E6-2CA4-13A322DB704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6D2E437-E61F-EB5B-8DEC-2D811E6E5CD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7E15A8B-A7F7-81D6-2C9E-F8CBCD14B0B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3D737467-94AE-3347-130D-E71E14309064}"/>
              </a:ext>
            </a:extLst>
          </p:cNvPr>
          <p:cNvSpPr txBox="1"/>
          <p:nvPr/>
        </p:nvSpPr>
        <p:spPr>
          <a:xfrm>
            <a:off x="308024" y="891641"/>
            <a:ext cx="8759776" cy="992579"/>
          </a:xfrm>
          <a:prstGeom prst="rect">
            <a:avLst/>
          </a:prstGeom>
        </p:spPr>
        <p:txBody>
          <a:bodyPr vert="horz" wrap="square" lIns="0" tIns="124460" rIns="0" bIns="0" rtlCol="0">
            <a:spAutoFit/>
          </a:bodyPr>
          <a:lstStyle/>
          <a:p>
            <a:pPr marL="12700">
              <a:lnSpc>
                <a:spcPct val="100000"/>
              </a:lnSpc>
              <a:spcBef>
                <a:spcPts val="980"/>
              </a:spcBef>
              <a:tabLst>
                <a:tab pos="310515" algn="l"/>
              </a:tabLst>
            </a:pPr>
            <a:r>
              <a:rPr lang="en-US" sz="2400" b="1" dirty="0">
                <a:latin typeface="+mj-lt"/>
              </a:rPr>
              <a:t> </a:t>
            </a:r>
          </a:p>
          <a:p>
            <a:pPr marL="12700">
              <a:lnSpc>
                <a:spcPct val="100000"/>
              </a:lnSpc>
              <a:spcBef>
                <a:spcPts val="980"/>
              </a:spcBef>
              <a:tabLst>
                <a:tab pos="310515" algn="l"/>
              </a:tabLst>
            </a:pPr>
            <a:endParaRPr sz="2400" b="1" dirty="0">
              <a:latin typeface="+mj-lt"/>
              <a:cs typeface="Calibri"/>
            </a:endParaRPr>
          </a:p>
        </p:txBody>
      </p:sp>
      <p:sp>
        <p:nvSpPr>
          <p:cNvPr id="16" name="Rectangle 10">
            <a:extLst>
              <a:ext uri="{FF2B5EF4-FFF2-40B4-BE49-F238E27FC236}">
                <a16:creationId xmlns:a16="http://schemas.microsoft.com/office/drawing/2014/main" id="{087FBFB3-0D53-4B76-5240-9361A03D83F9}"/>
              </a:ext>
            </a:extLst>
          </p:cNvPr>
          <p:cNvSpPr>
            <a:spLocks noChangeArrowheads="1"/>
          </p:cNvSpPr>
          <p:nvPr/>
        </p:nvSpPr>
        <p:spPr bwMode="auto">
          <a:xfrm>
            <a:off x="542165" y="4821197"/>
            <a:ext cx="780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mj-lt"/>
              </a:rPr>
              <a:t> </a:t>
            </a:r>
            <a:endParaRPr kumimoji="0" lang="en-US" altLang="en-US" sz="2400" b="0" i="0" u="none" strike="noStrike" cap="none" normalizeH="0" baseline="0" dirty="0">
              <a:ln>
                <a:noFill/>
              </a:ln>
              <a:solidFill>
                <a:schemeClr val="tx1"/>
              </a:solidFill>
              <a:effectLst/>
              <a:latin typeface="+mj-lt"/>
            </a:endParaRPr>
          </a:p>
        </p:txBody>
      </p:sp>
      <p:sp>
        <p:nvSpPr>
          <p:cNvPr id="8" name="TextBox 7">
            <a:extLst>
              <a:ext uri="{FF2B5EF4-FFF2-40B4-BE49-F238E27FC236}">
                <a16:creationId xmlns:a16="http://schemas.microsoft.com/office/drawing/2014/main" id="{AF58333A-9DCF-FD64-94B7-C488D7FEAA05}"/>
              </a:ext>
            </a:extLst>
          </p:cNvPr>
          <p:cNvSpPr txBox="1"/>
          <p:nvPr/>
        </p:nvSpPr>
        <p:spPr>
          <a:xfrm>
            <a:off x="257279" y="961591"/>
            <a:ext cx="8578697" cy="5262979"/>
          </a:xfrm>
          <a:prstGeom prst="rect">
            <a:avLst/>
          </a:prstGeom>
          <a:noFill/>
        </p:spPr>
        <p:txBody>
          <a:bodyPr wrap="square">
            <a:spAutoFit/>
          </a:bodyPr>
          <a:lstStyle/>
          <a:p>
            <a:r>
              <a:rPr lang="en-US" sz="2400" b="1" dirty="0">
                <a:latin typeface="+mn-lt"/>
              </a:rPr>
              <a:t>Process: Dispatcher</a:t>
            </a:r>
          </a:p>
          <a:p>
            <a:r>
              <a:rPr lang="en-US" sz="2400" b="1" dirty="0">
                <a:latin typeface="+mn-lt"/>
              </a:rPr>
              <a:t>1. Initialize and Setup</a:t>
            </a:r>
            <a:r>
              <a:rPr lang="en-US" sz="2400" dirty="0">
                <a:latin typeface="+mn-lt"/>
              </a:rPr>
              <a:t>:</a:t>
            </a:r>
          </a:p>
          <a:p>
            <a:pPr>
              <a:buFont typeface="Arial" panose="020B0604020202020204" pitchFamily="34" charset="0"/>
              <a:buChar char="•"/>
            </a:pPr>
            <a:r>
              <a:rPr lang="en-US" sz="2400" dirty="0">
                <a:latin typeface="+mn-lt"/>
              </a:rPr>
              <a:t>Configure the Excel file path.</a:t>
            </a:r>
          </a:p>
          <a:p>
            <a:pPr>
              <a:buFont typeface="Arial" panose="020B0604020202020204" pitchFamily="34" charset="0"/>
              <a:buChar char="•"/>
            </a:pPr>
            <a:r>
              <a:rPr lang="en-US" sz="2400" dirty="0">
                <a:latin typeface="+mn-lt"/>
              </a:rPr>
              <a:t>Set up variables and orchestrator connection.</a:t>
            </a:r>
          </a:p>
          <a:p>
            <a:r>
              <a:rPr lang="en-US" sz="2400" b="1" dirty="0">
                <a:latin typeface="+mn-lt"/>
              </a:rPr>
              <a:t>2. Read and Validate Data</a:t>
            </a:r>
            <a:r>
              <a:rPr lang="en-US" sz="2400" dirty="0">
                <a:latin typeface="+mn-lt"/>
              </a:rPr>
              <a:t>:</a:t>
            </a:r>
          </a:p>
          <a:p>
            <a:pPr>
              <a:buFont typeface="Arial" panose="020B0604020202020204" pitchFamily="34" charset="0"/>
              <a:buChar char="•"/>
            </a:pPr>
            <a:r>
              <a:rPr lang="en-US" sz="2400" dirty="0">
                <a:latin typeface="+mn-lt"/>
              </a:rPr>
              <a:t>Use Excel activities to extract data.</a:t>
            </a:r>
          </a:p>
          <a:p>
            <a:pPr>
              <a:buFont typeface="Arial" panose="020B0604020202020204" pitchFamily="34" charset="0"/>
              <a:buChar char="•"/>
            </a:pPr>
            <a:r>
              <a:rPr lang="en-US" sz="2400" dirty="0">
                <a:latin typeface="+mn-lt"/>
              </a:rPr>
              <a:t>Apply filters to identify "Hired" candidates.</a:t>
            </a:r>
          </a:p>
          <a:p>
            <a:pPr>
              <a:buFont typeface="Arial" panose="020B0604020202020204" pitchFamily="34" charset="0"/>
              <a:buChar char="•"/>
            </a:pPr>
            <a:r>
              <a:rPr lang="en-US" sz="2400" dirty="0">
                <a:latin typeface="+mn-lt"/>
              </a:rPr>
              <a:t>Validate for missing or incorrect data.</a:t>
            </a:r>
          </a:p>
          <a:p>
            <a:r>
              <a:rPr lang="en-US" sz="2400" b="1" dirty="0">
                <a:latin typeface="+mn-lt"/>
              </a:rPr>
              <a:t>3. Add to Queue</a:t>
            </a:r>
            <a:r>
              <a:rPr lang="en-US" sz="2400" dirty="0">
                <a:latin typeface="+mn-lt"/>
              </a:rPr>
              <a:t>:</a:t>
            </a:r>
          </a:p>
          <a:p>
            <a:pPr>
              <a:buFont typeface="Arial" panose="020B0604020202020204" pitchFamily="34" charset="0"/>
              <a:buChar char="•"/>
            </a:pPr>
            <a:r>
              <a:rPr lang="en-US" sz="2400" dirty="0">
                <a:latin typeface="+mn-lt"/>
              </a:rPr>
              <a:t>Push validated data to the UiPath Orchestrator queue.</a:t>
            </a:r>
          </a:p>
          <a:p>
            <a:pPr>
              <a:buFont typeface="Arial" panose="020B0604020202020204" pitchFamily="34" charset="0"/>
              <a:buChar char="•"/>
            </a:pPr>
            <a:r>
              <a:rPr lang="en-US" sz="2400" dirty="0">
                <a:latin typeface="+mn-lt"/>
              </a:rPr>
              <a:t>Include candidate details (name, email, position) for performer processing.</a:t>
            </a:r>
          </a:p>
          <a:p>
            <a:r>
              <a:rPr lang="en-US" sz="2400" b="1" dirty="0">
                <a:latin typeface="+mn-lt"/>
              </a:rPr>
              <a:t>Outcome</a:t>
            </a:r>
            <a:r>
              <a:rPr lang="en-US" sz="2400" dirty="0">
                <a:latin typeface="+mn-lt"/>
              </a:rPr>
              <a:t>: Candidates are queued for further action by the performer module</a:t>
            </a:r>
            <a:r>
              <a:rPr lang="en-US" dirty="0"/>
              <a:t>.</a:t>
            </a:r>
          </a:p>
        </p:txBody>
      </p:sp>
    </p:spTree>
    <p:extLst>
      <p:ext uri="{BB962C8B-B14F-4D97-AF65-F5344CB8AC3E}">
        <p14:creationId xmlns:p14="http://schemas.microsoft.com/office/powerpoint/2010/main" val="28040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E237-B0CC-D887-31CD-FB3BBCB780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EF5-7830-E401-F1E0-41315C2F1F2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43B7774B-237A-0759-F63F-B00B0660003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57B0998-6904-8512-DBD2-3A270D9F4F2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18DFA80-71E8-E988-ABDE-F5246C03028B}"/>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870C7151-75E3-D9E4-AC17-8ED9E46511FA}"/>
              </a:ext>
            </a:extLst>
          </p:cNvPr>
          <p:cNvSpPr txBox="1"/>
          <p:nvPr/>
        </p:nvSpPr>
        <p:spPr>
          <a:xfrm>
            <a:off x="308024" y="891641"/>
            <a:ext cx="8759776" cy="992579"/>
          </a:xfrm>
          <a:prstGeom prst="rect">
            <a:avLst/>
          </a:prstGeom>
        </p:spPr>
        <p:txBody>
          <a:bodyPr vert="horz" wrap="square" lIns="0" tIns="124460" rIns="0" bIns="0" rtlCol="0">
            <a:spAutoFit/>
          </a:bodyPr>
          <a:lstStyle/>
          <a:p>
            <a:pPr marL="12700">
              <a:lnSpc>
                <a:spcPct val="100000"/>
              </a:lnSpc>
              <a:spcBef>
                <a:spcPts val="980"/>
              </a:spcBef>
              <a:tabLst>
                <a:tab pos="310515" algn="l"/>
              </a:tabLst>
            </a:pPr>
            <a:endParaRPr lang="en-US" sz="2400" b="1" dirty="0">
              <a:latin typeface="+mj-lt"/>
            </a:endParaRPr>
          </a:p>
          <a:p>
            <a:pPr marL="12700">
              <a:lnSpc>
                <a:spcPct val="100000"/>
              </a:lnSpc>
              <a:spcBef>
                <a:spcPts val="980"/>
              </a:spcBef>
              <a:tabLst>
                <a:tab pos="310515" algn="l"/>
              </a:tabLst>
            </a:pPr>
            <a:endParaRPr sz="2400" b="1" dirty="0">
              <a:latin typeface="+mj-lt"/>
              <a:cs typeface="Calibri"/>
            </a:endParaRPr>
          </a:p>
        </p:txBody>
      </p:sp>
      <p:sp>
        <p:nvSpPr>
          <p:cNvPr id="11" name="Rectangle 5">
            <a:extLst>
              <a:ext uri="{FF2B5EF4-FFF2-40B4-BE49-F238E27FC236}">
                <a16:creationId xmlns:a16="http://schemas.microsoft.com/office/drawing/2014/main" id="{234AA2A1-DA1C-00D2-D222-1FA6C96FFE84}"/>
              </a:ext>
            </a:extLst>
          </p:cNvPr>
          <p:cNvSpPr>
            <a:spLocks noChangeArrowheads="1"/>
          </p:cNvSpPr>
          <p:nvPr/>
        </p:nvSpPr>
        <p:spPr bwMode="auto">
          <a:xfrm>
            <a:off x="592797" y="4006311"/>
            <a:ext cx="8190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 </a:t>
            </a:r>
          </a:p>
        </p:txBody>
      </p:sp>
      <p:sp>
        <p:nvSpPr>
          <p:cNvPr id="8" name="TextBox 7">
            <a:extLst>
              <a:ext uri="{FF2B5EF4-FFF2-40B4-BE49-F238E27FC236}">
                <a16:creationId xmlns:a16="http://schemas.microsoft.com/office/drawing/2014/main" id="{C38E7374-DE9F-0B78-BC39-D0731086BFE6}"/>
              </a:ext>
            </a:extLst>
          </p:cNvPr>
          <p:cNvSpPr txBox="1"/>
          <p:nvPr/>
        </p:nvSpPr>
        <p:spPr>
          <a:xfrm>
            <a:off x="308024" y="1143000"/>
            <a:ext cx="8527952" cy="3785652"/>
          </a:xfrm>
          <a:prstGeom prst="rect">
            <a:avLst/>
          </a:prstGeom>
          <a:noFill/>
        </p:spPr>
        <p:txBody>
          <a:bodyPr wrap="square">
            <a:spAutoFit/>
          </a:bodyPr>
          <a:lstStyle/>
          <a:p>
            <a:r>
              <a:rPr lang="en-US" sz="2400" b="1" dirty="0">
                <a:latin typeface="+mn-lt"/>
              </a:rPr>
              <a:t>Process: Performer</a:t>
            </a:r>
          </a:p>
          <a:p>
            <a:r>
              <a:rPr lang="en-US" sz="2400" b="1" dirty="0">
                <a:latin typeface="+mn-lt"/>
              </a:rPr>
              <a:t>1. Fetch Data from Queue</a:t>
            </a:r>
            <a:r>
              <a:rPr lang="en-US" sz="2400" dirty="0">
                <a:latin typeface="+mn-lt"/>
              </a:rPr>
              <a:t>:</a:t>
            </a:r>
          </a:p>
          <a:p>
            <a:pPr>
              <a:buFont typeface="Arial" panose="020B0604020202020204" pitchFamily="34" charset="0"/>
              <a:buChar char="•"/>
            </a:pPr>
            <a:r>
              <a:rPr lang="en-US" sz="2400" dirty="0">
                <a:latin typeface="+mn-lt"/>
              </a:rPr>
              <a:t>Retrieve candidate information from the Orchestrator queue.</a:t>
            </a:r>
          </a:p>
          <a:p>
            <a:r>
              <a:rPr lang="en-US" sz="2400" b="1" dirty="0">
                <a:latin typeface="+mn-lt"/>
              </a:rPr>
              <a:t>2. Generate Offer Letter</a:t>
            </a:r>
            <a:r>
              <a:rPr lang="en-US" sz="2400" dirty="0">
                <a:latin typeface="+mn-lt"/>
              </a:rPr>
              <a:t>:</a:t>
            </a:r>
          </a:p>
          <a:p>
            <a:pPr>
              <a:buFont typeface="Arial" panose="020B0604020202020204" pitchFamily="34" charset="0"/>
              <a:buChar char="•"/>
            </a:pPr>
            <a:r>
              <a:rPr lang="en-US" sz="2400" dirty="0">
                <a:latin typeface="+mn-lt"/>
              </a:rPr>
              <a:t>Use templates to create personalized offer letters in poster format.</a:t>
            </a:r>
          </a:p>
          <a:p>
            <a:pPr>
              <a:buFont typeface="Arial" panose="020B0604020202020204" pitchFamily="34" charset="0"/>
              <a:buChar char="•"/>
            </a:pPr>
            <a:r>
              <a:rPr lang="en-US" sz="2400" dirty="0">
                <a:latin typeface="+mn-lt"/>
              </a:rPr>
              <a:t>Populate letters with dynamic details like candidate name and role.</a:t>
            </a:r>
          </a:p>
          <a:p>
            <a:r>
              <a:rPr lang="en-US" sz="2400" b="1" dirty="0">
                <a:latin typeface="+mn-lt"/>
              </a:rPr>
              <a:t>3. Validate Output</a:t>
            </a:r>
            <a:r>
              <a:rPr lang="en-US" sz="2400" dirty="0">
                <a:latin typeface="+mn-lt"/>
              </a:rPr>
              <a:t>:</a:t>
            </a:r>
          </a:p>
          <a:p>
            <a:pPr>
              <a:buFont typeface="Arial" panose="020B0604020202020204" pitchFamily="34" charset="0"/>
              <a:buChar char="•"/>
            </a:pPr>
            <a:r>
              <a:rPr lang="en-US" sz="2400" dirty="0">
                <a:latin typeface="+mn-lt"/>
              </a:rPr>
              <a:t>Check for correctness in generated offer letters.</a:t>
            </a:r>
          </a:p>
        </p:txBody>
      </p:sp>
    </p:spTree>
    <p:extLst>
      <p:ext uri="{BB962C8B-B14F-4D97-AF65-F5344CB8AC3E}">
        <p14:creationId xmlns:p14="http://schemas.microsoft.com/office/powerpoint/2010/main" val="75969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758F2-6757-9DC8-1F86-EC564E6E5E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98DADF-143D-F4EA-3B86-8E1B56B05FA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F2A6766-BD4F-07CE-D90F-15D11A0FD37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EAFE28B-2383-E828-9252-0B368D09759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82871237-6C2B-2E33-AE56-9FAA5E28433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3" name="object 3">
            <a:extLst>
              <a:ext uri="{FF2B5EF4-FFF2-40B4-BE49-F238E27FC236}">
                <a16:creationId xmlns:a16="http://schemas.microsoft.com/office/drawing/2014/main" id="{81D3FD90-61E6-6625-2164-033223CE7D1A}"/>
              </a:ext>
            </a:extLst>
          </p:cNvPr>
          <p:cNvSpPr txBox="1"/>
          <p:nvPr/>
        </p:nvSpPr>
        <p:spPr>
          <a:xfrm>
            <a:off x="308024" y="891641"/>
            <a:ext cx="8759776" cy="992579"/>
          </a:xfrm>
          <a:prstGeom prst="rect">
            <a:avLst/>
          </a:prstGeom>
        </p:spPr>
        <p:txBody>
          <a:bodyPr vert="horz" wrap="square" lIns="0" tIns="124460" rIns="0" bIns="0" rtlCol="0">
            <a:spAutoFit/>
          </a:bodyPr>
          <a:lstStyle/>
          <a:p>
            <a:pPr marL="12700">
              <a:lnSpc>
                <a:spcPct val="100000"/>
              </a:lnSpc>
              <a:spcBef>
                <a:spcPts val="980"/>
              </a:spcBef>
              <a:tabLst>
                <a:tab pos="310515" algn="l"/>
              </a:tabLst>
            </a:pPr>
            <a:r>
              <a:rPr lang="en-US" sz="2400" b="1" dirty="0">
                <a:latin typeface="+mj-lt"/>
              </a:rPr>
              <a:t>      </a:t>
            </a:r>
          </a:p>
          <a:p>
            <a:pPr marL="12700">
              <a:lnSpc>
                <a:spcPct val="100000"/>
              </a:lnSpc>
              <a:spcBef>
                <a:spcPts val="980"/>
              </a:spcBef>
              <a:tabLst>
                <a:tab pos="310515" algn="l"/>
              </a:tabLst>
            </a:pPr>
            <a:endParaRPr sz="2400" b="1" dirty="0">
              <a:latin typeface="+mj-lt"/>
              <a:cs typeface="Calibri"/>
            </a:endParaRPr>
          </a:p>
        </p:txBody>
      </p:sp>
      <p:sp>
        <p:nvSpPr>
          <p:cNvPr id="11" name="Rectangle 5">
            <a:extLst>
              <a:ext uri="{FF2B5EF4-FFF2-40B4-BE49-F238E27FC236}">
                <a16:creationId xmlns:a16="http://schemas.microsoft.com/office/drawing/2014/main" id="{D3089ACF-717C-5B4C-BF6E-542EB589AD90}"/>
              </a:ext>
            </a:extLst>
          </p:cNvPr>
          <p:cNvSpPr>
            <a:spLocks noChangeArrowheads="1"/>
          </p:cNvSpPr>
          <p:nvPr/>
        </p:nvSpPr>
        <p:spPr bwMode="auto">
          <a:xfrm>
            <a:off x="592797" y="4363997"/>
            <a:ext cx="8190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mj-lt"/>
              </a:rPr>
              <a:t> </a:t>
            </a:r>
            <a:endParaRPr kumimoji="0" lang="en-US" altLang="en-US" sz="2400" b="0" i="0" u="none" strike="noStrike" cap="none" normalizeH="0" baseline="0" dirty="0">
              <a:ln>
                <a:noFill/>
              </a:ln>
              <a:solidFill>
                <a:schemeClr val="tx1"/>
              </a:solidFill>
              <a:effectLst/>
              <a:latin typeface="+mj-lt"/>
            </a:endParaRPr>
          </a:p>
        </p:txBody>
      </p:sp>
      <p:sp>
        <p:nvSpPr>
          <p:cNvPr id="8" name="TextBox 7">
            <a:extLst>
              <a:ext uri="{FF2B5EF4-FFF2-40B4-BE49-F238E27FC236}">
                <a16:creationId xmlns:a16="http://schemas.microsoft.com/office/drawing/2014/main" id="{A736C692-CBBD-46BC-7AF6-6BC21042E46D}"/>
              </a:ext>
            </a:extLst>
          </p:cNvPr>
          <p:cNvSpPr txBox="1"/>
          <p:nvPr/>
        </p:nvSpPr>
        <p:spPr>
          <a:xfrm>
            <a:off x="308024" y="1066800"/>
            <a:ext cx="8475003" cy="3785652"/>
          </a:xfrm>
          <a:prstGeom prst="rect">
            <a:avLst/>
          </a:prstGeom>
          <a:noFill/>
        </p:spPr>
        <p:txBody>
          <a:bodyPr wrap="square">
            <a:spAutoFit/>
          </a:bodyPr>
          <a:lstStyle/>
          <a:p>
            <a:r>
              <a:rPr lang="en-US" sz="2400" b="1" dirty="0">
                <a:latin typeface="+mn-lt"/>
              </a:rPr>
              <a:t>Process: Email delivery and Error handling</a:t>
            </a:r>
          </a:p>
          <a:p>
            <a:r>
              <a:rPr lang="en-US" sz="2400" b="1" dirty="0">
                <a:latin typeface="+mn-lt"/>
              </a:rPr>
              <a:t>1. Send Emails</a:t>
            </a:r>
            <a:r>
              <a:rPr lang="en-US" sz="2400" dirty="0">
                <a:latin typeface="+mn-lt"/>
              </a:rPr>
              <a:t>:</a:t>
            </a:r>
          </a:p>
          <a:p>
            <a:pPr>
              <a:buFont typeface="Arial" panose="020B0604020202020204" pitchFamily="34" charset="0"/>
              <a:buChar char="•"/>
            </a:pPr>
            <a:r>
              <a:rPr lang="en-US" sz="2400" dirty="0">
                <a:latin typeface="+mn-lt"/>
              </a:rPr>
              <a:t>Use email activities (e.g., SMTP or Outlook) to send offer letters.</a:t>
            </a:r>
          </a:p>
          <a:p>
            <a:pPr>
              <a:buFont typeface="Arial" panose="020B0604020202020204" pitchFamily="34" charset="0"/>
              <a:buChar char="•"/>
            </a:pPr>
            <a:r>
              <a:rPr lang="en-US" sz="2400" dirty="0">
                <a:latin typeface="+mn-lt"/>
              </a:rPr>
              <a:t>Attach the generated offer letter to the email.</a:t>
            </a:r>
          </a:p>
          <a:p>
            <a:pPr>
              <a:buFont typeface="Arial" panose="020B0604020202020204" pitchFamily="34" charset="0"/>
              <a:buChar char="•"/>
            </a:pPr>
            <a:r>
              <a:rPr lang="en-US" sz="2400" dirty="0">
                <a:latin typeface="+mn-lt"/>
              </a:rPr>
              <a:t>Personalize the email body with a welcoming message.</a:t>
            </a:r>
          </a:p>
          <a:p>
            <a:r>
              <a:rPr lang="en-US" sz="2400" b="1" dirty="0">
                <a:latin typeface="+mn-lt"/>
              </a:rPr>
              <a:t>2. Error Handling</a:t>
            </a:r>
            <a:r>
              <a:rPr lang="en-US" sz="2400" dirty="0">
                <a:latin typeface="+mn-lt"/>
              </a:rPr>
              <a:t>:</a:t>
            </a:r>
          </a:p>
          <a:p>
            <a:pPr>
              <a:buFont typeface="Arial" panose="020B0604020202020204" pitchFamily="34" charset="0"/>
              <a:buChar char="•"/>
            </a:pPr>
            <a:r>
              <a:rPr lang="en-US" sz="2400" dirty="0">
                <a:latin typeface="+mn-lt"/>
              </a:rPr>
              <a:t>Log failed email deliveries.</a:t>
            </a:r>
          </a:p>
          <a:p>
            <a:pPr>
              <a:buFont typeface="Arial" panose="020B0604020202020204" pitchFamily="34" charset="0"/>
              <a:buChar char="•"/>
            </a:pPr>
            <a:r>
              <a:rPr lang="en-US" sz="2400" dirty="0">
                <a:latin typeface="+mn-lt"/>
              </a:rPr>
              <a:t>Continue processing for other candidates without interruptions.</a:t>
            </a:r>
          </a:p>
          <a:p>
            <a:r>
              <a:rPr lang="en-US" sz="2400" b="1" dirty="0">
                <a:latin typeface="+mn-lt"/>
              </a:rPr>
              <a:t>Outcome</a:t>
            </a:r>
            <a:r>
              <a:rPr lang="en-US" sz="2400" dirty="0">
                <a:latin typeface="+mn-lt"/>
              </a:rPr>
              <a:t>: Offer letters are successfully sent, with robust handling for any errors encountered.</a:t>
            </a:r>
          </a:p>
        </p:txBody>
      </p:sp>
    </p:spTree>
    <p:extLst>
      <p:ext uri="{BB962C8B-B14F-4D97-AF65-F5344CB8AC3E}">
        <p14:creationId xmlns:p14="http://schemas.microsoft.com/office/powerpoint/2010/main" val="188020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1E619-5BE9-56B6-89D0-58D8ACF8D04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0DEFDA-9518-7BA9-97C2-1D946EF195C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99D0394-30AE-F889-88D6-5939F7428C6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79B151E-1BB5-673B-B1C0-1A9BC36B2D6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E293F30-7443-0D3A-624A-1B1B0F5D1BB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08613068-31F9-F6E7-A579-AF55C3114DE3}"/>
              </a:ext>
            </a:extLst>
          </p:cNvPr>
          <p:cNvSpPr txBox="1"/>
          <p:nvPr/>
        </p:nvSpPr>
        <p:spPr>
          <a:xfrm>
            <a:off x="308024" y="878961"/>
            <a:ext cx="8531176" cy="6417141"/>
          </a:xfrm>
          <a:prstGeom prst="rect">
            <a:avLst/>
          </a:prstGeom>
        </p:spPr>
        <p:txBody>
          <a:bodyPr vert="horz" wrap="square" lIns="0" tIns="137160" rIns="0" bIns="0" rtlCol="0">
            <a:spAutoFit/>
          </a:bodyPr>
          <a:lstStyle/>
          <a:p>
            <a:r>
              <a:rPr lang="en-US" sz="2400" b="1" dirty="0">
                <a:latin typeface="+mn-lt"/>
              </a:rPr>
              <a:t>Module 1: </a:t>
            </a:r>
            <a:r>
              <a:rPr lang="en-IN" sz="2400" b="1" dirty="0">
                <a:latin typeface="+mn-lt"/>
              </a:rPr>
              <a:t>Initialize and Setup</a:t>
            </a:r>
            <a:br>
              <a:rPr lang="en-US" sz="2400" dirty="0">
                <a:latin typeface="+mn-lt"/>
              </a:rPr>
            </a:br>
            <a:r>
              <a:rPr lang="en-US" sz="2400" dirty="0">
                <a:latin typeface="+mn-lt"/>
              </a:rPr>
              <a:t>To set up the environment and configure resources for the smooth execution of the automation process.</a:t>
            </a:r>
          </a:p>
          <a:p>
            <a:r>
              <a:rPr lang="en-US" sz="2400" b="1" dirty="0">
                <a:latin typeface="+mn-lt"/>
              </a:rPr>
              <a:t>Activities:</a:t>
            </a:r>
            <a:endParaRPr lang="en-US" sz="2400" dirty="0">
              <a:latin typeface="+mn-lt"/>
            </a:endParaRPr>
          </a:p>
          <a:p>
            <a:pPr>
              <a:buFont typeface="+mj-lt"/>
              <a:buAutoNum type="arabicPeriod"/>
            </a:pPr>
            <a:r>
              <a:rPr lang="en-US" sz="2400" b="1" dirty="0">
                <a:latin typeface="+mn-lt"/>
              </a:rPr>
              <a:t>Setup Excel Application Scope:</a:t>
            </a:r>
            <a:r>
              <a:rPr lang="en-US" sz="2400" dirty="0">
                <a:latin typeface="+mn-lt"/>
              </a:rPr>
              <a:t> Configure the Excel file path to access candidate data.</a:t>
            </a:r>
          </a:p>
          <a:p>
            <a:pPr>
              <a:buFont typeface="+mj-lt"/>
              <a:buAutoNum type="arabicPeriod"/>
            </a:pPr>
            <a:r>
              <a:rPr lang="en-US" sz="2400" b="1" dirty="0">
                <a:latin typeface="+mn-lt"/>
              </a:rPr>
              <a:t>Initialize Variables and Arguments:</a:t>
            </a:r>
            <a:r>
              <a:rPr lang="en-US" sz="2400" dirty="0">
                <a:latin typeface="+mn-lt"/>
              </a:rPr>
              <a:t> Define necessary variables for data manipulation and workflow interactions.</a:t>
            </a:r>
          </a:p>
          <a:p>
            <a:pPr>
              <a:buFont typeface="+mj-lt"/>
              <a:buAutoNum type="arabicPeriod"/>
            </a:pPr>
            <a:r>
              <a:rPr lang="en-US" sz="2400" b="1" dirty="0">
                <a:latin typeface="+mn-lt"/>
              </a:rPr>
              <a:t>Establish Orchestrator Connection:</a:t>
            </a:r>
            <a:r>
              <a:rPr lang="en-US" sz="2400" dirty="0">
                <a:latin typeface="+mn-lt"/>
              </a:rPr>
              <a:t> Ensure UiPath Studio is connected to UiPath Orchestrator for queue management.</a:t>
            </a:r>
          </a:p>
          <a:p>
            <a:pPr>
              <a:buFont typeface="+mj-lt"/>
              <a:buAutoNum type="arabicPeriod"/>
            </a:pPr>
            <a:r>
              <a:rPr lang="en-US" sz="2400" b="1" dirty="0">
                <a:latin typeface="+mn-lt"/>
              </a:rPr>
              <a:t>Error Handling Configuration:</a:t>
            </a:r>
            <a:r>
              <a:rPr lang="en-US" sz="2400" dirty="0">
                <a:latin typeface="+mn-lt"/>
              </a:rPr>
              <a:t> Set up error handling mechanisms to log any issues during initialization.</a:t>
            </a:r>
          </a:p>
          <a:p>
            <a:r>
              <a:rPr lang="en-US" sz="2400" b="1" dirty="0">
                <a:latin typeface="+mn-lt"/>
              </a:rPr>
              <a:t>Outcome:</a:t>
            </a:r>
            <a:br>
              <a:rPr lang="en-US" sz="2400" dirty="0">
                <a:latin typeface="+mn-lt"/>
              </a:rPr>
            </a:br>
            <a:r>
              <a:rPr lang="en-US" sz="2400" dirty="0">
                <a:latin typeface="+mn-lt"/>
              </a:rPr>
              <a:t>Environment is prepared, and resources are validated, ensuring a seamless start to the workflow.</a:t>
            </a:r>
          </a:p>
          <a:p>
            <a:pPr marL="342900" indent="-342900">
              <a:buFont typeface="Wingdings" panose="05000000000000000000" pitchFamily="2" charset="2"/>
              <a:buChar char="§"/>
            </a:pPr>
            <a:endParaRPr lang="en-US" sz="2400" dirty="0">
              <a:latin typeface="+mn-lt"/>
            </a:endParaRPr>
          </a:p>
          <a:p>
            <a:pPr algn="l"/>
            <a:endParaRPr sz="2400" dirty="0">
              <a:latin typeface="+mj-lt"/>
              <a:cs typeface="Calibri"/>
            </a:endParaRPr>
          </a:p>
        </p:txBody>
      </p:sp>
    </p:spTree>
    <p:extLst>
      <p:ext uri="{BB962C8B-B14F-4D97-AF65-F5344CB8AC3E}">
        <p14:creationId xmlns:p14="http://schemas.microsoft.com/office/powerpoint/2010/main" val="14209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531176" cy="5565626"/>
          </a:xfrm>
          <a:prstGeom prst="rect">
            <a:avLst/>
          </a:prstGeom>
        </p:spPr>
        <p:txBody>
          <a:bodyPr vert="horz" wrap="square" lIns="0" tIns="12700" rIns="0" bIns="0" rtlCol="0">
            <a:spAutoFit/>
          </a:bodyPr>
          <a:lstStyle/>
          <a:p>
            <a:pPr marL="342900" indent="-342900">
              <a:buFont typeface="Wingdings" panose="05000000000000000000" pitchFamily="2" charset="2"/>
              <a:buChar char="§"/>
            </a:pPr>
            <a:r>
              <a:rPr lang="en-US" sz="2400" dirty="0">
                <a:latin typeface="+mn-lt"/>
              </a:rPr>
              <a:t>This project focuses on automating the offer letter generation process using UiPath, providing an efficient and scalable solution for HR departments. It comprises two key modules: </a:t>
            </a:r>
            <a:r>
              <a:rPr lang="en-US" sz="2400" b="1" dirty="0">
                <a:latin typeface="+mn-lt"/>
              </a:rPr>
              <a:t>Dispatcher</a:t>
            </a:r>
            <a:r>
              <a:rPr lang="en-US" sz="2400" dirty="0">
                <a:latin typeface="+mn-lt"/>
              </a:rPr>
              <a:t> and </a:t>
            </a:r>
            <a:r>
              <a:rPr lang="en-US" sz="2400" b="1" dirty="0">
                <a:latin typeface="+mn-lt"/>
              </a:rPr>
              <a:t>Performer</a:t>
            </a:r>
            <a:r>
              <a:rPr lang="en-US" sz="2400" dirty="0">
                <a:latin typeface="+mn-lt"/>
              </a:rPr>
              <a:t>.</a:t>
            </a:r>
          </a:p>
          <a:p>
            <a:pPr marL="342900" indent="-342900">
              <a:buFont typeface="Wingdings" panose="05000000000000000000" pitchFamily="2" charset="2"/>
              <a:buChar char="§"/>
            </a:pPr>
            <a:r>
              <a:rPr lang="en-US" sz="2400" dirty="0">
                <a:latin typeface="+mn-lt"/>
              </a:rPr>
              <a:t>The </a:t>
            </a:r>
            <a:r>
              <a:rPr lang="en-US" sz="2400" b="1" dirty="0">
                <a:latin typeface="+mn-lt"/>
              </a:rPr>
              <a:t>Dispatcher</a:t>
            </a:r>
            <a:r>
              <a:rPr lang="en-US" sz="2400" dirty="0">
                <a:latin typeface="+mn-lt"/>
              </a:rPr>
              <a:t> extracts candidate information from an Excel sheet, filters the "Hired" candidates, validates the data, and adds it to the </a:t>
            </a:r>
            <a:r>
              <a:rPr lang="en-US" sz="2400" b="1" dirty="0">
                <a:latin typeface="+mn-lt"/>
              </a:rPr>
              <a:t>UiPath Orchestrator Queue</a:t>
            </a:r>
            <a:r>
              <a:rPr lang="en-US" sz="2400" dirty="0">
                <a:latin typeface="+mn-lt"/>
              </a:rPr>
              <a:t>. The </a:t>
            </a:r>
            <a:r>
              <a:rPr lang="en-US" sz="2400" b="1" dirty="0">
                <a:latin typeface="+mn-lt"/>
              </a:rPr>
              <a:t>Performer</a:t>
            </a:r>
            <a:r>
              <a:rPr lang="en-US" sz="2400" dirty="0">
                <a:latin typeface="+mn-lt"/>
              </a:rPr>
              <a:t>, currently under development, will generate offer letters in a poster format and send personalized emails to the selected </a:t>
            </a:r>
            <a:r>
              <a:rPr lang="en-US" sz="2400" dirty="0" err="1">
                <a:latin typeface="+mn-lt"/>
              </a:rPr>
              <a:t>candidates.By</a:t>
            </a:r>
            <a:r>
              <a:rPr lang="en-US" sz="2400" dirty="0">
                <a:latin typeface="+mn-lt"/>
              </a:rPr>
              <a:t> integrating UiPath Studio with Orchestrator, the solution supports robust workflow management, logging, and error handling. Future enhancements aim to further streamline the process and extend functionality to accommodate diverse organizational needs.</a:t>
            </a:r>
          </a:p>
          <a:p>
            <a:pPr marL="355600" indent="-342900" algn="just">
              <a:lnSpc>
                <a:spcPct val="100000"/>
              </a:lnSpc>
              <a:spcBef>
                <a:spcPts val="100"/>
              </a:spcBef>
              <a:buFont typeface="Wingdings" panose="05000000000000000000" pitchFamily="2" charset="2"/>
              <a:buChar char="§"/>
              <a:tabLst>
                <a:tab pos="310515" algn="l"/>
              </a:tabLst>
            </a:pPr>
            <a:endParaRPr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C8B3D-E496-816C-C099-0222D24A6C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3053F3-0783-469A-0D0C-C17484C69BB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E8CA587B-3692-C5C1-97E2-2BFE1F25E6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907EEBC-750E-9431-336E-42909CAA2E5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D9586BB-B323-A268-7161-4B9701D7EC38}"/>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20</a:t>
            </a:fld>
            <a:endParaRPr spc="-25" dirty="0"/>
          </a:p>
        </p:txBody>
      </p:sp>
      <p:sp>
        <p:nvSpPr>
          <p:cNvPr id="3" name="object 3">
            <a:extLst>
              <a:ext uri="{FF2B5EF4-FFF2-40B4-BE49-F238E27FC236}">
                <a16:creationId xmlns:a16="http://schemas.microsoft.com/office/drawing/2014/main" id="{2EABE9AB-9FBE-1857-DE17-6C7C1CD7CAAD}"/>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91209256-A51B-7159-FF30-03F13A191C67}"/>
              </a:ext>
            </a:extLst>
          </p:cNvPr>
          <p:cNvPicPr>
            <a:picLocks noChangeAspect="1"/>
          </p:cNvPicPr>
          <p:nvPr/>
        </p:nvPicPr>
        <p:blipFill>
          <a:blip r:embed="rId2"/>
          <a:stretch>
            <a:fillRect/>
          </a:stretch>
        </p:blipFill>
        <p:spPr>
          <a:xfrm>
            <a:off x="1623664" y="1447800"/>
            <a:ext cx="5486400" cy="4668715"/>
          </a:xfrm>
          <a:prstGeom prst="rect">
            <a:avLst/>
          </a:prstGeom>
        </p:spPr>
      </p:pic>
    </p:spTree>
    <p:extLst>
      <p:ext uri="{BB962C8B-B14F-4D97-AF65-F5344CB8AC3E}">
        <p14:creationId xmlns:p14="http://schemas.microsoft.com/office/powerpoint/2010/main" val="19881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06373-35CD-291E-0C93-0EE1774D9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59D525-42B3-D2CF-F758-1A7672505E1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AB8AEED2-34D1-D8B8-91D6-79084C5F3C27}"/>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BF4267C-912F-75CD-6AFC-ABFD786B467A}"/>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DEA0ADF-390C-6ED9-5224-3437694A5CE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21</a:t>
            </a:fld>
            <a:endParaRPr spc="-25" dirty="0"/>
          </a:p>
        </p:txBody>
      </p:sp>
      <p:sp>
        <p:nvSpPr>
          <p:cNvPr id="3" name="object 3">
            <a:extLst>
              <a:ext uri="{FF2B5EF4-FFF2-40B4-BE49-F238E27FC236}">
                <a16:creationId xmlns:a16="http://schemas.microsoft.com/office/drawing/2014/main" id="{1B6248D5-7C6D-EFD7-DFBF-74B3C7A78877}"/>
              </a:ext>
            </a:extLst>
          </p:cNvPr>
          <p:cNvSpPr txBox="1"/>
          <p:nvPr/>
        </p:nvSpPr>
        <p:spPr>
          <a:xfrm>
            <a:off x="308024" y="878961"/>
            <a:ext cx="8759776" cy="877163"/>
          </a:xfrm>
          <a:prstGeom prst="rect">
            <a:avLst/>
          </a:prstGeom>
        </p:spPr>
        <p:txBody>
          <a:bodyPr vert="horz" wrap="square" lIns="0" tIns="137160" rIns="0" bIns="0" rtlCol="0">
            <a:spAutoFit/>
          </a:bodyPr>
          <a:lstStyle/>
          <a:p>
            <a:pPr algn="l"/>
            <a:r>
              <a:rPr lang="en-US" sz="2400" b="1" dirty="0">
                <a:latin typeface="+mj-lt"/>
              </a:rPr>
              <a:t>Module 2: </a:t>
            </a:r>
            <a:r>
              <a:rPr lang="en-IN" sz="2400" b="1" dirty="0">
                <a:latin typeface="+mj-lt"/>
              </a:rPr>
              <a:t>Read Data</a:t>
            </a:r>
            <a:br>
              <a:rPr lang="en-US" sz="2400" dirty="0">
                <a:latin typeface="+mj-lt"/>
              </a:rPr>
            </a:br>
            <a:endParaRPr sz="2400" dirty="0">
              <a:latin typeface="+mj-lt"/>
              <a:cs typeface="Calibri"/>
            </a:endParaRPr>
          </a:p>
        </p:txBody>
      </p:sp>
      <p:sp>
        <p:nvSpPr>
          <p:cNvPr id="10" name="Rectangle 4">
            <a:extLst>
              <a:ext uri="{FF2B5EF4-FFF2-40B4-BE49-F238E27FC236}">
                <a16:creationId xmlns:a16="http://schemas.microsoft.com/office/drawing/2014/main" id="{FE106C96-FA04-CDCA-E57E-C148F05C8AF9}"/>
              </a:ext>
            </a:extLst>
          </p:cNvPr>
          <p:cNvSpPr>
            <a:spLocks noChangeArrowheads="1"/>
          </p:cNvSpPr>
          <p:nvPr/>
        </p:nvSpPr>
        <p:spPr bwMode="auto">
          <a:xfrm>
            <a:off x="214362" y="1344676"/>
            <a:ext cx="8715275" cy="523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To extract candidate data from the Excel sheet for further processing.</a:t>
            </a:r>
            <a:endParaRPr lang="en-US" sz="2400" dirty="0">
              <a:latin typeface="+mn-lt"/>
            </a:endParaRPr>
          </a:p>
          <a:p>
            <a:r>
              <a:rPr lang="en-US" sz="2400" b="1" dirty="0">
                <a:latin typeface="+mn-lt"/>
              </a:rPr>
              <a:t>Activities:</a:t>
            </a:r>
            <a:endParaRPr lang="en-US" sz="2400" dirty="0">
              <a:latin typeface="+mn-lt"/>
            </a:endParaRPr>
          </a:p>
          <a:p>
            <a:r>
              <a:rPr lang="en-US" sz="2400" b="1" dirty="0"/>
              <a:t>1.Read Range Activity:</a:t>
            </a:r>
            <a:r>
              <a:rPr lang="en-US" sz="2400" dirty="0"/>
              <a:t> Extract all data from the specified worksheet in the Excel file.</a:t>
            </a:r>
          </a:p>
          <a:p>
            <a:r>
              <a:rPr lang="en-US" sz="2400" b="1" dirty="0"/>
              <a:t>2.Filter Data Table:</a:t>
            </a:r>
            <a:r>
              <a:rPr lang="en-US" sz="2400" dirty="0"/>
              <a:t> Identify and isolate rows with the status “Hired.”</a:t>
            </a:r>
          </a:p>
          <a:p>
            <a:r>
              <a:rPr lang="en-US" sz="2400" b="1" dirty="0"/>
              <a:t>3.Validate Data:</a:t>
            </a:r>
            <a:r>
              <a:rPr lang="en-US" sz="2400" dirty="0"/>
              <a:t> Check for null or incomplete entries in critical columns (e.g., Name, Email).</a:t>
            </a:r>
          </a:p>
          <a:p>
            <a:r>
              <a:rPr lang="en-US" sz="2400" b="1" dirty="0"/>
              <a:t>4.Store Data in Variables:</a:t>
            </a:r>
            <a:r>
              <a:rPr lang="en-US" sz="2400" dirty="0"/>
              <a:t> Save filtered data into a structured format for further operations.</a:t>
            </a:r>
          </a:p>
          <a:p>
            <a:r>
              <a:rPr lang="en-US" sz="2400" b="1" dirty="0"/>
              <a:t>Outcome:</a:t>
            </a:r>
            <a:br>
              <a:rPr lang="en-US" sz="2400" dirty="0"/>
            </a:br>
            <a:r>
              <a:rPr lang="en-US" sz="2400" dirty="0"/>
              <a:t>Candidate information is extracted, validated, and prepared for subsequent modules in the workflow.</a:t>
            </a:r>
          </a:p>
        </p:txBody>
      </p:sp>
    </p:spTree>
    <p:extLst>
      <p:ext uri="{BB962C8B-B14F-4D97-AF65-F5344CB8AC3E}">
        <p14:creationId xmlns:p14="http://schemas.microsoft.com/office/powerpoint/2010/main" val="11408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22</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1EFED5E4-07D4-DF40-C126-DA6604B5F706}"/>
              </a:ext>
            </a:extLst>
          </p:cNvPr>
          <p:cNvPicPr>
            <a:picLocks noChangeAspect="1"/>
          </p:cNvPicPr>
          <p:nvPr/>
        </p:nvPicPr>
        <p:blipFill>
          <a:blip r:embed="rId2"/>
          <a:stretch>
            <a:fillRect/>
          </a:stretch>
        </p:blipFill>
        <p:spPr>
          <a:xfrm>
            <a:off x="599692" y="2446408"/>
            <a:ext cx="7534343" cy="1134202"/>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23</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5665654"/>
          </a:xfrm>
          <a:prstGeom prst="rect">
            <a:avLst/>
          </a:prstGeom>
        </p:spPr>
        <p:txBody>
          <a:bodyPr vert="horz" wrap="square" lIns="0" tIns="124460" rIns="0" bIns="0" rtlCol="0">
            <a:spAutoFit/>
          </a:bodyPr>
          <a:lstStyle/>
          <a:p>
            <a:pPr algn="just"/>
            <a:r>
              <a:rPr lang="en-US" sz="2400" b="1" dirty="0">
                <a:latin typeface="+mn-lt"/>
              </a:rPr>
              <a:t>Testing of the Automated Student Data Entry Project</a:t>
            </a:r>
          </a:p>
          <a:p>
            <a:r>
              <a:rPr lang="en-US" sz="2400" dirty="0">
                <a:latin typeface="+mn-lt"/>
              </a:rPr>
              <a:t>Testing ensures the functionality, reliability, and efficiency of the</a:t>
            </a:r>
          </a:p>
          <a:p>
            <a:r>
              <a:rPr lang="en-US" sz="2400" b="1" dirty="0">
                <a:latin typeface="+mn-lt"/>
              </a:rPr>
              <a:t>Offer Letter Generator System</a:t>
            </a:r>
            <a:r>
              <a:rPr lang="en-US" sz="2400" dirty="0">
                <a:latin typeface="+mn-lt"/>
              </a:rPr>
              <a:t>. Key testing phases include:</a:t>
            </a:r>
          </a:p>
          <a:p>
            <a:pPr>
              <a:buFont typeface="+mj-lt"/>
              <a:buAutoNum type="arabicPeriod"/>
            </a:pPr>
            <a:r>
              <a:rPr lang="en-US" sz="2400" b="1" dirty="0">
                <a:latin typeface="+mn-lt"/>
              </a:rPr>
              <a:t>Unit Testing</a:t>
            </a:r>
            <a:r>
              <a:rPr lang="en-US" sz="2400" dirty="0">
                <a:latin typeface="+mn-lt"/>
              </a:rPr>
              <a:t>: Validates individual components like data extraction, filtering, and email activities.</a:t>
            </a:r>
          </a:p>
          <a:p>
            <a:pPr>
              <a:buFont typeface="+mj-lt"/>
              <a:buAutoNum type="arabicPeriod"/>
            </a:pPr>
            <a:r>
              <a:rPr lang="en-US" sz="2400" b="1" dirty="0">
                <a:latin typeface="+mn-lt"/>
              </a:rPr>
              <a:t>Integration Testing</a:t>
            </a:r>
            <a:r>
              <a:rPr lang="en-US" sz="2400" dirty="0">
                <a:latin typeface="+mn-lt"/>
              </a:rPr>
              <a:t>: Ensures smooth interaction between Dispatcher, Orchestrator, Performer, and external systems.</a:t>
            </a:r>
          </a:p>
          <a:p>
            <a:pPr>
              <a:buFont typeface="+mj-lt"/>
              <a:buAutoNum type="arabicPeriod"/>
            </a:pPr>
            <a:r>
              <a:rPr lang="en-US" sz="2400" b="1" dirty="0">
                <a:latin typeface="+mn-lt"/>
              </a:rPr>
              <a:t>Functional Testing</a:t>
            </a:r>
            <a:r>
              <a:rPr lang="en-US" sz="2400" dirty="0">
                <a:latin typeface="+mn-lt"/>
              </a:rPr>
              <a:t>: Confirms the system performs as per requirements, including data accuracy and offer letter delivery.</a:t>
            </a:r>
          </a:p>
          <a:p>
            <a:pPr>
              <a:buFont typeface="+mj-lt"/>
              <a:buAutoNum type="arabicPeriod"/>
            </a:pPr>
            <a:r>
              <a:rPr lang="en-US" sz="2400" b="1" dirty="0">
                <a:latin typeface="+mn-lt"/>
              </a:rPr>
              <a:t>Performance Testing</a:t>
            </a:r>
            <a:r>
              <a:rPr lang="en-US" sz="2400" dirty="0">
                <a:latin typeface="+mn-lt"/>
              </a:rPr>
              <a:t>: Assesses system efficiency under high loads, such as processing large datasets or handling multiple emails.</a:t>
            </a:r>
          </a:p>
          <a:p>
            <a:pPr>
              <a:buFont typeface="+mj-lt"/>
              <a:buAutoNum type="arabicPeriod"/>
            </a:pPr>
            <a:r>
              <a:rPr lang="en-US" sz="2400" b="1" dirty="0">
                <a:latin typeface="+mn-lt"/>
              </a:rPr>
              <a:t>Error Handling Testing</a:t>
            </a:r>
            <a:r>
              <a:rPr lang="en-US" sz="2400" dirty="0">
                <a:latin typeface="+mn-lt"/>
              </a:rPr>
              <a:t>: Tests the system's ability to log errors and continue processing valid data.</a:t>
            </a:r>
          </a:p>
          <a:p>
            <a:endParaRPr lang="en-US" sz="2400" dirty="0">
              <a:latin typeface="+mn-lt"/>
            </a:endParaRPr>
          </a:p>
          <a:p>
            <a:r>
              <a:rPr lang="en-US" sz="2400" dirty="0">
                <a:latin typeface="+mn-lt"/>
              </a:rPr>
              <a:t> </a:t>
            </a:r>
            <a:endParaRPr lang="en-US" sz="2400" dirty="0"/>
          </a:p>
        </p:txBody>
      </p:sp>
    </p:spTree>
    <p:extLst>
      <p:ext uri="{BB962C8B-B14F-4D97-AF65-F5344CB8AC3E}">
        <p14:creationId xmlns:p14="http://schemas.microsoft.com/office/powerpoint/2010/main" val="270605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24</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FCF58371-C799-21E2-0C97-0529EC1EF88C}"/>
              </a:ext>
            </a:extLst>
          </p:cNvPr>
          <p:cNvPicPr>
            <a:picLocks noChangeAspect="1"/>
          </p:cNvPicPr>
          <p:nvPr/>
        </p:nvPicPr>
        <p:blipFill>
          <a:blip r:embed="rId2"/>
          <a:stretch>
            <a:fillRect/>
          </a:stretch>
        </p:blipFill>
        <p:spPr>
          <a:xfrm>
            <a:off x="2098850" y="1553504"/>
            <a:ext cx="4946300" cy="4502093"/>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C65D1C67-9D48-ECD4-8DE7-091881FA73BB}"/>
              </a:ext>
            </a:extLst>
          </p:cNvPr>
          <p:cNvPicPr>
            <a:picLocks noChangeAspect="1"/>
          </p:cNvPicPr>
          <p:nvPr/>
        </p:nvPicPr>
        <p:blipFill>
          <a:blip r:embed="rId2"/>
          <a:stretch>
            <a:fillRect/>
          </a:stretch>
        </p:blipFill>
        <p:spPr>
          <a:xfrm>
            <a:off x="2259632" y="1756723"/>
            <a:ext cx="4624736" cy="4317208"/>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26</a:t>
            </a:fld>
            <a:endParaRPr spc="-25" dirty="0"/>
          </a:p>
        </p:txBody>
      </p:sp>
      <p:sp>
        <p:nvSpPr>
          <p:cNvPr id="3" name="object 3"/>
          <p:cNvSpPr txBox="1"/>
          <p:nvPr/>
        </p:nvSpPr>
        <p:spPr>
          <a:xfrm>
            <a:off x="263525" y="929135"/>
            <a:ext cx="8759776" cy="5934958"/>
          </a:xfrm>
          <a:prstGeom prst="rect">
            <a:avLst/>
          </a:prstGeom>
        </p:spPr>
        <p:txBody>
          <a:bodyPr vert="horz" wrap="square" lIns="0" tIns="12700" rIns="0" bIns="0" rtlCol="0">
            <a:spAutoFit/>
          </a:bodyPr>
          <a:lstStyle/>
          <a:p>
            <a:r>
              <a:rPr lang="en-US" sz="2400" dirty="0">
                <a:latin typeface="+mn-lt"/>
              </a:rPr>
              <a:t>The </a:t>
            </a:r>
            <a:r>
              <a:rPr lang="en-US" sz="2400" b="1" dirty="0">
                <a:latin typeface="+mn-lt"/>
              </a:rPr>
              <a:t>Offer Letter Generator System</a:t>
            </a:r>
            <a:r>
              <a:rPr lang="en-US" sz="2400" dirty="0">
                <a:latin typeface="+mn-lt"/>
              </a:rPr>
              <a:t> successfully automates the time-intensive process of generating and delivering offer letters in HR operations. By leveraging UiPath’s capabilities, the system ensures accuracy, efficiency, and scalability in handling large volumes of candidate data. Key outcomes include:</a:t>
            </a:r>
          </a:p>
          <a:p>
            <a:pPr>
              <a:buFont typeface="Arial" panose="020B0604020202020204" pitchFamily="34" charset="0"/>
              <a:buChar char="•"/>
            </a:pPr>
            <a:r>
              <a:rPr lang="en-US" sz="2400" b="1" dirty="0">
                <a:latin typeface="+mn-lt"/>
              </a:rPr>
              <a:t>Streamlined Workflow:</a:t>
            </a:r>
            <a:r>
              <a:rPr lang="en-US" sz="2400" dirty="0">
                <a:latin typeface="+mn-lt"/>
              </a:rPr>
              <a:t> Integration of Dispatcher and Performer modules reduces manual effort and processing time.</a:t>
            </a:r>
          </a:p>
          <a:p>
            <a:pPr>
              <a:buFont typeface="Arial" panose="020B0604020202020204" pitchFamily="34" charset="0"/>
              <a:buChar char="•"/>
            </a:pPr>
            <a:r>
              <a:rPr lang="en-US" sz="2400" b="1" dirty="0">
                <a:latin typeface="+mn-lt"/>
              </a:rPr>
              <a:t>Error Reduction:</a:t>
            </a:r>
            <a:r>
              <a:rPr lang="en-US" sz="2400" dirty="0">
                <a:latin typeface="+mn-lt"/>
              </a:rPr>
              <a:t> Automated data validation and error-handling mechanisms ensure higher reliability.</a:t>
            </a:r>
          </a:p>
          <a:p>
            <a:pPr>
              <a:buFont typeface="Arial" panose="020B0604020202020204" pitchFamily="34" charset="0"/>
              <a:buChar char="•"/>
            </a:pPr>
            <a:r>
              <a:rPr lang="en-US" sz="2400" b="1" dirty="0">
                <a:latin typeface="+mn-lt"/>
              </a:rPr>
              <a:t>Enhanced Communication:</a:t>
            </a:r>
            <a:r>
              <a:rPr lang="en-US" sz="2400" dirty="0">
                <a:latin typeface="+mn-lt"/>
              </a:rPr>
              <a:t> Personalized and professional offer letters are sent seamlessly via email.</a:t>
            </a:r>
          </a:p>
          <a:p>
            <a:r>
              <a:rPr lang="en-US" sz="2400" dirty="0">
                <a:latin typeface="+mn-lt"/>
              </a:rPr>
              <a:t>This project demonstrates the potential of Robotic Process Automation (RPA) to optimize HR tasks and sets a strong foundation for future enhancements, including advanced error tracking and dynamic offer templates.</a:t>
            </a:r>
          </a:p>
          <a:p>
            <a:pPr marL="12700" algn="just">
              <a:lnSpc>
                <a:spcPct val="100000"/>
              </a:lnSpc>
              <a:spcBef>
                <a:spcPts val="100"/>
              </a:spcBef>
              <a:tabLst>
                <a:tab pos="310515" algn="l"/>
              </a:tabLst>
            </a:pPr>
            <a:endParaRPr sz="2400" dirty="0">
              <a:latin typeface="+mj-lt"/>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27</a:t>
            </a:fld>
            <a:endParaRPr spc="-25" dirty="0"/>
          </a:p>
        </p:txBody>
      </p:sp>
      <p:sp>
        <p:nvSpPr>
          <p:cNvPr id="3" name="object 3"/>
          <p:cNvSpPr txBox="1"/>
          <p:nvPr/>
        </p:nvSpPr>
        <p:spPr>
          <a:xfrm>
            <a:off x="308024" y="891640"/>
            <a:ext cx="8531176" cy="5055230"/>
          </a:xfrm>
          <a:prstGeom prst="rect">
            <a:avLst/>
          </a:prstGeom>
        </p:spPr>
        <p:txBody>
          <a:bodyPr vert="horz" wrap="square" lIns="0" tIns="124460" rIns="0" bIns="0" rtlCol="0">
            <a:spAutoFit/>
          </a:bodyPr>
          <a:lstStyle/>
          <a:p>
            <a:r>
              <a:rPr lang="en-US" sz="2400" b="1" dirty="0">
                <a:latin typeface="+mn-lt"/>
              </a:rPr>
              <a:t>Future Enhancement 1: Advanced Personalization and Dynamic Offer</a:t>
            </a:r>
          </a:p>
          <a:p>
            <a:r>
              <a:rPr lang="en-US" sz="2400" b="1" dirty="0">
                <a:latin typeface="+mn-lt"/>
              </a:rPr>
              <a:t>Letter Generation</a:t>
            </a:r>
          </a:p>
          <a:p>
            <a:endParaRPr lang="en-US" sz="2400" b="1" dirty="0">
              <a:latin typeface="+mn-lt"/>
            </a:endParaRPr>
          </a:p>
          <a:p>
            <a:pPr>
              <a:buFont typeface="Arial" panose="020B0604020202020204" pitchFamily="34" charset="0"/>
              <a:buChar char="•"/>
            </a:pPr>
            <a:r>
              <a:rPr lang="en-US" sz="2400" b="1" dirty="0">
                <a:latin typeface="+mn-lt"/>
              </a:rPr>
              <a:t>Integration with Dynamic Templates</a:t>
            </a:r>
            <a:r>
              <a:rPr lang="en-US" sz="2400" dirty="0">
                <a:latin typeface="+mn-lt"/>
              </a:rPr>
              <a:t>: Enhance the performer    to support multiple offer letter templates tailored to different roles, departments, or locations.</a:t>
            </a:r>
          </a:p>
          <a:p>
            <a:pPr>
              <a:buFont typeface="Arial" panose="020B0604020202020204" pitchFamily="34" charset="0"/>
              <a:buChar char="•"/>
            </a:pPr>
            <a:r>
              <a:rPr lang="en-US" sz="2400" b="1" dirty="0">
                <a:latin typeface="+mn-lt"/>
              </a:rPr>
              <a:t>Custom Messaging</a:t>
            </a:r>
            <a:r>
              <a:rPr lang="en-US" sz="2400" dirty="0">
                <a:latin typeface="+mn-lt"/>
              </a:rPr>
              <a:t>: Incorporate dynamic personalization, such as adding candidate-specific achievements or customized greetings, to improve candidate engagement.</a:t>
            </a:r>
          </a:p>
          <a:p>
            <a:pPr>
              <a:buFont typeface="Arial" panose="020B0604020202020204" pitchFamily="34" charset="0"/>
              <a:buChar char="•"/>
            </a:pPr>
            <a:r>
              <a:rPr lang="en-US" sz="2400" b="1" dirty="0">
                <a:latin typeface="+mn-lt"/>
              </a:rPr>
              <a:t>Multilingual Support</a:t>
            </a:r>
            <a:r>
              <a:rPr lang="en-US" sz="2400" dirty="0">
                <a:latin typeface="+mn-lt"/>
              </a:rPr>
              <a:t>: Enable the generation of offer letters in multiple languages based on the candidate's location or preference.</a:t>
            </a: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2A7-9081-6C8C-5307-8E8075140B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DD1B2C-DC3A-923A-3FE6-B2F43512E47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8B38FDC4-8A9A-6F74-5D29-6B7027A4D92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BC7684C-2B6E-4735-3EC0-345F4DE241A9}"/>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28D6476-9F36-2A00-CEB4-6766854374B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28</a:t>
            </a:fld>
            <a:endParaRPr spc="-25" dirty="0"/>
          </a:p>
        </p:txBody>
      </p:sp>
      <p:sp>
        <p:nvSpPr>
          <p:cNvPr id="3" name="object 3">
            <a:extLst>
              <a:ext uri="{FF2B5EF4-FFF2-40B4-BE49-F238E27FC236}">
                <a16:creationId xmlns:a16="http://schemas.microsoft.com/office/drawing/2014/main" id="{B7647512-95F9-4044-5125-E8FFD0C2DCB4}"/>
              </a:ext>
            </a:extLst>
          </p:cNvPr>
          <p:cNvSpPr txBox="1"/>
          <p:nvPr/>
        </p:nvSpPr>
        <p:spPr>
          <a:xfrm>
            <a:off x="308024" y="891641"/>
            <a:ext cx="8607376" cy="5793894"/>
          </a:xfrm>
          <a:prstGeom prst="rect">
            <a:avLst/>
          </a:prstGeom>
        </p:spPr>
        <p:txBody>
          <a:bodyPr vert="horz" wrap="square" lIns="0" tIns="124460" rIns="0" bIns="0" rtlCol="0">
            <a:spAutoFit/>
          </a:bodyPr>
          <a:lstStyle/>
          <a:p>
            <a:r>
              <a:rPr lang="en-US" sz="2400" b="1" dirty="0">
                <a:latin typeface="+mn-lt"/>
              </a:rPr>
              <a:t>Future Enhancement 2: Enhanced Functionality and Scalability</a:t>
            </a:r>
          </a:p>
          <a:p>
            <a:endParaRPr lang="en-US" sz="2400" b="1" dirty="0">
              <a:latin typeface="+mn-lt"/>
            </a:endParaRPr>
          </a:p>
          <a:p>
            <a:pPr>
              <a:buFont typeface="Arial" panose="020B0604020202020204" pitchFamily="34" charset="0"/>
              <a:buChar char="•"/>
            </a:pPr>
            <a:r>
              <a:rPr lang="en-US" sz="2400" b="1" dirty="0">
                <a:latin typeface="+mn-lt"/>
              </a:rPr>
              <a:t>Integration with HR Management Systems (HRMS)</a:t>
            </a:r>
            <a:r>
              <a:rPr lang="en-US" sz="2400" dirty="0">
                <a:latin typeface="+mn-lt"/>
              </a:rPr>
              <a:t>: Connect the automation process with existing HRMS tools for seamless data exchange and tracking.</a:t>
            </a:r>
          </a:p>
          <a:p>
            <a:pPr>
              <a:buFont typeface="Arial" panose="020B0604020202020204" pitchFamily="34" charset="0"/>
              <a:buChar char="•"/>
            </a:pPr>
            <a:r>
              <a:rPr lang="en-US" sz="2400" b="1" dirty="0">
                <a:latin typeface="+mn-lt"/>
              </a:rPr>
              <a:t>Real-Time Tracking and Notifications</a:t>
            </a:r>
            <a:r>
              <a:rPr lang="en-US" sz="2400" dirty="0">
                <a:latin typeface="+mn-lt"/>
              </a:rPr>
              <a:t>: Implement real-time tracking of email delivery and candidate acknowledgment, providing updates to the HR team.</a:t>
            </a:r>
          </a:p>
          <a:p>
            <a:pPr>
              <a:buFont typeface="Arial" panose="020B0604020202020204" pitchFamily="34" charset="0"/>
              <a:buChar char="•"/>
            </a:pPr>
            <a:r>
              <a:rPr lang="en-US" sz="2400" b="1" dirty="0">
                <a:latin typeface="+mn-lt"/>
              </a:rPr>
              <a:t>AI-Powered Data Validation</a:t>
            </a:r>
            <a:r>
              <a:rPr lang="en-US" sz="2400" dirty="0">
                <a:latin typeface="+mn-lt"/>
              </a:rPr>
              <a:t>: Incorporate machine learning models to predict and correct potential data inconsistencies during validation.</a:t>
            </a:r>
          </a:p>
          <a:p>
            <a:pPr>
              <a:buFont typeface="Arial" panose="020B0604020202020204" pitchFamily="34" charset="0"/>
              <a:buChar char="•"/>
            </a:pPr>
            <a:r>
              <a:rPr lang="en-US" sz="2400" b="1" dirty="0">
                <a:latin typeface="+mn-lt"/>
              </a:rPr>
              <a:t>Scaling for High-Volume Hiring</a:t>
            </a:r>
            <a:r>
              <a:rPr lang="en-US" sz="2400" dirty="0">
                <a:latin typeface="+mn-lt"/>
              </a:rPr>
              <a:t>: Optimize workflows to handle larger datasets and multiple hiring campaigns simultaneously, ensuring the system remains efficient as organizational needs grow.</a:t>
            </a:r>
          </a:p>
          <a:p>
            <a:pPr marL="12700">
              <a:lnSpc>
                <a:spcPct val="100000"/>
              </a:lnSpc>
              <a:spcBef>
                <a:spcPts val="980"/>
              </a:spcBef>
              <a:tabLst>
                <a:tab pos="310515" algn="l"/>
              </a:tabLst>
            </a:pPr>
            <a:endParaRPr sz="2400" dirty="0">
              <a:latin typeface="Calibri"/>
              <a:cs typeface="Calibri"/>
            </a:endParaRPr>
          </a:p>
        </p:txBody>
      </p:sp>
    </p:spTree>
    <p:extLst>
      <p:ext uri="{BB962C8B-B14F-4D97-AF65-F5344CB8AC3E}">
        <p14:creationId xmlns:p14="http://schemas.microsoft.com/office/powerpoint/2010/main" val="253138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29</a:t>
            </a:fld>
            <a:endParaRPr spc="-25" dirty="0"/>
          </a:p>
        </p:txBody>
      </p:sp>
      <p:sp>
        <p:nvSpPr>
          <p:cNvPr id="3" name="object 3"/>
          <p:cNvSpPr txBox="1"/>
          <p:nvPr/>
        </p:nvSpPr>
        <p:spPr>
          <a:xfrm>
            <a:off x="308024" y="891641"/>
            <a:ext cx="8531176" cy="3449662"/>
          </a:xfrm>
          <a:prstGeom prst="rect">
            <a:avLst/>
          </a:prstGeom>
        </p:spPr>
        <p:txBody>
          <a:bodyPr vert="horz" wrap="square" lIns="0" tIns="124460" rIns="0" bIns="0" rtlCol="0">
            <a:spAutoFit/>
          </a:bodyPr>
          <a:lstStyle/>
          <a:p>
            <a:pPr algn="l"/>
            <a:r>
              <a:rPr lang="en-US" sz="2400" b="1" dirty="0">
                <a:latin typeface="+mj-lt"/>
              </a:rPr>
              <a:t>Title 1:</a:t>
            </a:r>
            <a:br>
              <a:rPr lang="en-US" sz="2400" dirty="0">
                <a:latin typeface="+mj-lt"/>
              </a:rPr>
            </a:br>
            <a:r>
              <a:rPr lang="en-US" sz="2400" dirty="0">
                <a:latin typeface="+mn-lt"/>
              </a:rPr>
              <a:t>Robotic Process Automation in HR Operations</a:t>
            </a:r>
          </a:p>
          <a:p>
            <a:pPr algn="l"/>
            <a:r>
              <a:rPr lang="en-US" sz="2400" b="1" dirty="0">
                <a:latin typeface="+mn-lt"/>
              </a:rPr>
              <a:t>Authors</a:t>
            </a:r>
            <a:r>
              <a:rPr lang="en-US" sz="2400" b="1" dirty="0">
                <a:latin typeface="+mj-lt"/>
              </a:rPr>
              <a:t>:</a:t>
            </a:r>
            <a:br>
              <a:rPr lang="en-US" sz="2400" dirty="0">
                <a:latin typeface="+mj-lt"/>
              </a:rPr>
            </a:br>
            <a:r>
              <a:rPr lang="en-US" sz="2400" dirty="0">
                <a:latin typeface="+mn-lt"/>
              </a:rPr>
              <a:t>John D. Smith, Alice B. Johnson</a:t>
            </a:r>
          </a:p>
          <a:p>
            <a:pPr algn="l"/>
            <a:endParaRPr lang="en-US" sz="2400" dirty="0">
              <a:latin typeface="+mj-lt"/>
            </a:endParaRPr>
          </a:p>
          <a:p>
            <a:r>
              <a:rPr lang="en-US" sz="2400" b="1" dirty="0">
                <a:latin typeface="+mj-lt"/>
              </a:rPr>
              <a:t>Title 2:</a:t>
            </a:r>
            <a:br>
              <a:rPr lang="en-US" sz="2400" dirty="0">
                <a:latin typeface="+mj-lt"/>
              </a:rPr>
            </a:br>
            <a:r>
              <a:rPr lang="en-US" sz="2400" dirty="0">
                <a:latin typeface="+mn-lt"/>
              </a:rPr>
              <a:t>Automation of Offer Letter Generation in HR Use Cases</a:t>
            </a:r>
          </a:p>
          <a:p>
            <a:r>
              <a:rPr lang="en-US" sz="2400" b="1" dirty="0">
                <a:latin typeface="+mj-lt"/>
              </a:rPr>
              <a:t>Authors:</a:t>
            </a:r>
            <a:br>
              <a:rPr lang="en-US" sz="2400" dirty="0">
                <a:latin typeface="+mj-lt"/>
              </a:rPr>
            </a:br>
            <a:r>
              <a:rPr lang="en-US" sz="2400" dirty="0">
                <a:latin typeface="+mn-lt"/>
              </a:rPr>
              <a:t>Emily R. Brown, David K. Lee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308024" y="1003808"/>
            <a:ext cx="8759776" cy="5565626"/>
          </a:xfrm>
          <a:prstGeom prst="rect">
            <a:avLst/>
          </a:prstGeom>
        </p:spPr>
        <p:txBody>
          <a:bodyPr vert="horz" wrap="square" lIns="0" tIns="12700" rIns="0" bIns="0" rtlCol="0">
            <a:spAutoFit/>
          </a:bodyPr>
          <a:lstStyle/>
          <a:p>
            <a:pPr marL="342900" indent="-342900">
              <a:buFont typeface="Wingdings" panose="05000000000000000000" pitchFamily="2" charset="2"/>
              <a:buChar char="§"/>
            </a:pPr>
            <a:r>
              <a:rPr lang="en-US" sz="2400" dirty="0">
                <a:latin typeface="+mn-lt"/>
              </a:rPr>
              <a:t>The traditional method of generating and sending offer letters involves significant manual effort, which can lead to errors, delays, and inefficiencies. In high-volume hiring scenarios, HR teams face challenges such as managing large amounts of candidate data, ensuring timely communication, and maintaining accuracy in document generation.</a:t>
            </a:r>
          </a:p>
          <a:p>
            <a:pPr marL="342900" indent="-342900">
              <a:buFont typeface="Wingdings" panose="05000000000000000000" pitchFamily="2" charset="2"/>
              <a:buChar char="§"/>
            </a:pPr>
            <a:r>
              <a:rPr lang="en-US" sz="2400" dirty="0">
                <a:latin typeface="+mn-lt"/>
              </a:rPr>
              <a:t>The proposed </a:t>
            </a:r>
            <a:r>
              <a:rPr lang="en-US" sz="2400" b="1" dirty="0">
                <a:latin typeface="+mn-lt"/>
              </a:rPr>
              <a:t>Offer Letter Generator System</a:t>
            </a:r>
            <a:r>
              <a:rPr lang="en-US" sz="2400" dirty="0">
                <a:latin typeface="+mn-lt"/>
              </a:rPr>
              <a:t> addresses these challenges by automating the process using UiPath. Automation not only ensures accuracy in data handling but also speeds up the workflow, enabling HR teams to focus on strategic tasks rather than repetitive ones.  </a:t>
            </a:r>
          </a:p>
          <a:p>
            <a:pPr marL="342900" indent="-342900">
              <a:buFont typeface="Wingdings" panose="05000000000000000000" pitchFamily="2" charset="2"/>
              <a:buChar char="§"/>
            </a:pPr>
            <a:r>
              <a:rPr lang="en-US" sz="2400" dirty="0">
                <a:latin typeface="+mn-lt"/>
              </a:rPr>
              <a:t>This system is essential to reduce manual dependency, improve operational efficiency, and enhance candidate experience by delivering offer letters in a timely and personalized manner.</a:t>
            </a:r>
          </a:p>
          <a:p>
            <a:pPr marL="355600" indent="-342900" algn="just">
              <a:lnSpc>
                <a:spcPct val="100000"/>
              </a:lnSpc>
              <a:spcBef>
                <a:spcPts val="100"/>
              </a:spcBef>
              <a:buFont typeface="Wingdings" panose="05000000000000000000" pitchFamily="2" charset="2"/>
              <a:buChar char="§"/>
              <a:tabLst>
                <a:tab pos="310515" algn="l"/>
              </a:tabLst>
            </a:pPr>
            <a:endParaRPr sz="2400" dirty="0">
              <a:latin typeface="+mn-lt"/>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30</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383309" y="1219200"/>
            <a:ext cx="876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err="1">
                <a:ln>
                  <a:noFill/>
                </a:ln>
                <a:solidFill>
                  <a:schemeClr val="tx1"/>
                </a:solidFill>
                <a:effectLst/>
                <a:latin typeface="+mj-lt"/>
              </a:rPr>
              <a:t>Referals</a:t>
            </a:r>
            <a:endParaRPr kumimoji="0" lang="en-US" altLang="en-US" sz="24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Transactions on Automation Science and Engineering</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Access</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Transactions on Industrial Informatics</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International Conference on Robotics and Automation</a:t>
            </a:r>
            <a:r>
              <a:rPr kumimoji="0" lang="en-US" altLang="en-US" sz="2400" b="0" i="0" u="none" strike="noStrike" cap="none" normalizeH="0" baseline="0" dirty="0">
                <a:ln>
                  <a:noFill/>
                </a:ln>
                <a:solidFill>
                  <a:schemeClr val="tx1"/>
                </a:solidFill>
                <a:effectLst/>
                <a:latin typeface="+mj-lt"/>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683576" cy="5196294"/>
          </a:xfrm>
          <a:prstGeom prst="rect">
            <a:avLst/>
          </a:prstGeom>
        </p:spPr>
        <p:txBody>
          <a:bodyPr vert="horz" wrap="square" lIns="0" tIns="12700" rIns="0" bIns="0" rtlCol="0">
            <a:spAutoFit/>
          </a:bodyPr>
          <a:lstStyle/>
          <a:p>
            <a:pPr marL="342900" indent="-342900">
              <a:buFont typeface="Wingdings" panose="05000000000000000000" pitchFamily="2" charset="2"/>
              <a:buChar char="§"/>
            </a:pPr>
            <a:r>
              <a:rPr lang="en-US" sz="2400" b="1" dirty="0">
                <a:latin typeface="+mj-lt"/>
              </a:rPr>
              <a:t> </a:t>
            </a:r>
            <a:r>
              <a:rPr lang="en-US" sz="2400" b="1" dirty="0">
                <a:latin typeface="+mn-lt"/>
              </a:rPr>
              <a:t>Efficiency and Speed: </a:t>
            </a:r>
            <a:r>
              <a:rPr lang="en-US" sz="2400" dirty="0">
                <a:latin typeface="+mn-lt"/>
              </a:rPr>
              <a:t>Automates repetitive tasks such as filtering candidates, validating data, and generating offer letters, significantly reducing processing time.</a:t>
            </a:r>
          </a:p>
          <a:p>
            <a:pPr marL="342900" indent="-342900">
              <a:buFont typeface="Wingdings" panose="05000000000000000000" pitchFamily="2" charset="2"/>
              <a:buChar char="§"/>
            </a:pPr>
            <a:r>
              <a:rPr lang="en-US" sz="2400" b="1" dirty="0">
                <a:latin typeface="+mn-lt"/>
              </a:rPr>
              <a:t> Accuracy and Consistency: </a:t>
            </a:r>
            <a:r>
              <a:rPr lang="en-US" sz="2400" dirty="0">
                <a:latin typeface="+mn-lt"/>
              </a:rPr>
              <a:t>Minimizes human errors in data handling, ensuring precise and consistent offer letter generation and communication.</a:t>
            </a:r>
          </a:p>
          <a:p>
            <a:pPr marL="342900" indent="-342900">
              <a:buFont typeface="Wingdings" panose="05000000000000000000" pitchFamily="2" charset="2"/>
              <a:buChar char="§"/>
            </a:pPr>
            <a:r>
              <a:rPr lang="en-US" sz="2400" b="1" dirty="0">
                <a:latin typeface="+mn-lt"/>
              </a:rPr>
              <a:t> Scalability: </a:t>
            </a:r>
            <a:r>
              <a:rPr lang="en-US" sz="2400" dirty="0">
                <a:latin typeface="+mn-lt"/>
              </a:rPr>
              <a:t>Handles large volumes of candidate data effortlessly, making it suitable for organizations with extensive hiring processes.</a:t>
            </a:r>
          </a:p>
          <a:p>
            <a:pPr marL="342900" indent="-342900">
              <a:buFont typeface="Wingdings" panose="05000000000000000000" pitchFamily="2" charset="2"/>
              <a:buChar char="§"/>
            </a:pPr>
            <a:r>
              <a:rPr lang="en-US" sz="2400" b="1" dirty="0">
                <a:latin typeface="+mn-lt"/>
              </a:rPr>
              <a:t>Enhanced Candidate Experience: </a:t>
            </a:r>
            <a:r>
              <a:rPr lang="en-US" sz="2400" dirty="0">
                <a:latin typeface="+mn-lt"/>
              </a:rPr>
              <a:t>Sends personalized offer letters with timely delivery, improving the professionalism and reputation of the organization.</a:t>
            </a:r>
          </a:p>
          <a:p>
            <a:pPr marL="355600" indent="-342900">
              <a:spcBef>
                <a:spcPts val="100"/>
              </a:spcBef>
              <a:buFont typeface="Wingdings" panose="05000000000000000000" pitchFamily="2" charset="2"/>
              <a:buChar char="§"/>
              <a:tabLst>
                <a:tab pos="310515" algn="l"/>
              </a:tabLst>
            </a:pPr>
            <a:r>
              <a:rPr lang="en-US" sz="2400" b="1" dirty="0">
                <a:latin typeface="+mn-lt"/>
              </a:rPr>
              <a:t>Centralized Workflow Management</a:t>
            </a:r>
            <a:endParaRPr lang="en-US" sz="2400" dirty="0">
              <a:latin typeface="+mn-lt"/>
            </a:endParaRPr>
          </a:p>
          <a:p>
            <a:pPr marL="355600" indent="-342900">
              <a:lnSpc>
                <a:spcPct val="100000"/>
              </a:lnSpc>
              <a:spcBef>
                <a:spcPts val="100"/>
              </a:spcBef>
              <a:buFont typeface="Wingdings" panose="05000000000000000000" pitchFamily="2" charset="2"/>
              <a:buChar char="§"/>
              <a:tabLst>
                <a:tab pos="310515" algn="l"/>
              </a:tabLst>
            </a:pPr>
            <a:r>
              <a:rPr lang="en-US" sz="2400" b="1" dirty="0">
                <a:latin typeface="+mn-lt"/>
              </a:rPr>
              <a:t>Cost-Effectiveness</a:t>
            </a:r>
            <a:endParaRPr sz="2400" b="1" dirty="0">
              <a:latin typeface="+mn-lt"/>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263526" y="836009"/>
            <a:ext cx="8616950" cy="6101670"/>
          </a:xfrm>
          <a:prstGeom prst="rect">
            <a:avLst/>
          </a:prstGeom>
        </p:spPr>
        <p:txBody>
          <a:bodyPr vert="horz" wrap="square" lIns="0" tIns="124460" rIns="0" bIns="0" rtlCol="0">
            <a:spAutoFit/>
          </a:bodyPr>
          <a:lstStyle/>
          <a:p>
            <a:pPr algn="just"/>
            <a:r>
              <a:rPr lang="en-US" sz="2400" b="1" dirty="0">
                <a:latin typeface="+mn-lt"/>
              </a:rPr>
              <a:t>Paper 1: Robotic Process Automation for IT service in Management</a:t>
            </a:r>
          </a:p>
          <a:p>
            <a:pPr marL="342900" indent="-342900" algn="l">
              <a:buFont typeface="Wingdings" panose="05000000000000000000" pitchFamily="2" charset="2"/>
              <a:buChar char="§"/>
            </a:pPr>
            <a:r>
              <a:rPr lang="en-US" sz="2400" b="1" dirty="0">
                <a:latin typeface="+mn-lt"/>
              </a:rPr>
              <a:t>Summary</a:t>
            </a:r>
            <a:r>
              <a:rPr lang="en-US" sz="2400" dirty="0">
                <a:latin typeface="+mn-lt"/>
              </a:rPr>
              <a:t>:</a:t>
            </a:r>
            <a:br>
              <a:rPr lang="en-US" sz="2400" dirty="0">
                <a:latin typeface="+mn-lt"/>
              </a:rPr>
            </a:br>
            <a:r>
              <a:rPr lang="en-US" sz="2400" dirty="0">
                <a:latin typeface="+mn-lt"/>
              </a:rPr>
              <a:t>It explores the application of Robotic Process Automation (RPA) in IT service management. It highlights how RPA can automate repetitive and time-consuming tasks such as ticket handling, data processing, and report generation, reducing human intervention and increasing process efficiency. </a:t>
            </a:r>
          </a:p>
          <a:p>
            <a:pPr marL="342900" indent="-342900" algn="just">
              <a:buFont typeface="Wingdings" panose="05000000000000000000" pitchFamily="2" charset="2"/>
              <a:buChar char="§"/>
            </a:pPr>
            <a:r>
              <a:rPr lang="en-US" sz="2400" b="1" dirty="0">
                <a:latin typeface="+mn-lt"/>
              </a:rPr>
              <a:t>Advantages</a:t>
            </a:r>
            <a:r>
              <a:rPr lang="en-US" sz="2400" dirty="0">
                <a:latin typeface="+mn-lt"/>
              </a:rPr>
              <a:t>:</a:t>
            </a:r>
          </a:p>
          <a:p>
            <a:pPr marL="742950" lvl="1" indent="-285750" algn="just">
              <a:buFont typeface="Arial" panose="020B0604020202020204" pitchFamily="34" charset="0"/>
              <a:buChar char="•"/>
            </a:pPr>
            <a:r>
              <a:rPr lang="en-US" sz="2400" dirty="0">
                <a:latin typeface="+mn-lt"/>
              </a:rPr>
              <a:t>Automates repetitive and tedious tasks, reducing manual workload.</a:t>
            </a:r>
          </a:p>
          <a:p>
            <a:pPr marL="742950" lvl="1" indent="-285750" algn="just">
              <a:buFont typeface="Arial" panose="020B0604020202020204" pitchFamily="34" charset="0"/>
              <a:buChar char="•"/>
            </a:pPr>
            <a:r>
              <a:rPr lang="en-US" sz="2400" dirty="0">
                <a:latin typeface="+mn-lt"/>
              </a:rPr>
              <a:t>Enhances data accuracy by minimizing human errors.</a:t>
            </a:r>
          </a:p>
          <a:p>
            <a:pPr marL="342900" indent="-342900" algn="just">
              <a:buFont typeface="Wingdings" panose="05000000000000000000" pitchFamily="2" charset="2"/>
              <a:buChar char="§"/>
            </a:pPr>
            <a:r>
              <a:rPr lang="en-US" sz="2400" b="1" dirty="0">
                <a:latin typeface="+mn-lt"/>
              </a:rPr>
              <a:t>Disadvantages</a:t>
            </a:r>
            <a:r>
              <a:rPr lang="en-US" sz="2400" dirty="0">
                <a:latin typeface="+mn-lt"/>
              </a:rPr>
              <a:t>:</a:t>
            </a:r>
          </a:p>
          <a:p>
            <a:pPr marL="800100" lvl="1" indent="-342900" algn="just">
              <a:buFont typeface="Arial" panose="020B0604020202020204" pitchFamily="34" charset="0"/>
              <a:buChar char="•"/>
            </a:pPr>
            <a:r>
              <a:rPr lang="en-US" sz="2400" dirty="0">
                <a:latin typeface="+mn-lt"/>
              </a:rPr>
              <a:t>Improves accuracy and eliminates manual errors.</a:t>
            </a:r>
          </a:p>
          <a:p>
            <a:pPr marL="800100" lvl="1" indent="-342900" algn="just">
              <a:buFont typeface="Arial" panose="020B0604020202020204" pitchFamily="34" charset="0"/>
              <a:buChar char="•"/>
            </a:pPr>
            <a:r>
              <a:rPr lang="en-US" sz="2400" dirty="0">
                <a:latin typeface="+mn-lt"/>
              </a:rPr>
              <a:t>Scalable across multiple IT services and environments.</a:t>
            </a:r>
          </a:p>
          <a:p>
            <a:pPr marL="800100" lvl="1" indent="-342900" algn="just">
              <a:buFont typeface="Arial" panose="020B0604020202020204" pitchFamily="34" charset="0"/>
              <a:buChar char="•"/>
            </a:pPr>
            <a:endParaRPr lang="en-US" sz="2000" dirty="0">
              <a:latin typeface="+mj-lt"/>
            </a:endParaRP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263525" y="836009"/>
            <a:ext cx="8616950" cy="6532558"/>
          </a:xfrm>
          <a:prstGeom prst="rect">
            <a:avLst/>
          </a:prstGeom>
        </p:spPr>
        <p:txBody>
          <a:bodyPr vert="horz" wrap="square" lIns="0" tIns="124460" rIns="0" bIns="0" rtlCol="0">
            <a:spAutoFit/>
          </a:bodyPr>
          <a:lstStyle/>
          <a:p>
            <a:pPr algn="just"/>
            <a:r>
              <a:rPr lang="en-US" sz="2400" b="1" dirty="0">
                <a:latin typeface="+mn-lt"/>
              </a:rPr>
              <a:t>Paper 2: Automation of Offer Letter Generator: An HR Use Case </a:t>
            </a:r>
          </a:p>
          <a:p>
            <a:pPr marL="342900" indent="-342900" algn="l">
              <a:buFont typeface="Wingdings" panose="05000000000000000000" pitchFamily="2" charset="2"/>
              <a:buChar char="§"/>
            </a:pPr>
            <a:r>
              <a:rPr lang="en-US" sz="2400" b="1" dirty="0">
                <a:latin typeface="+mn-lt"/>
              </a:rPr>
              <a:t>Summary</a:t>
            </a:r>
            <a:r>
              <a:rPr lang="en-US" sz="2400" dirty="0">
                <a:latin typeface="+mn-lt"/>
              </a:rPr>
              <a:t>:</a:t>
            </a:r>
            <a:br>
              <a:rPr lang="en-US" sz="2400" dirty="0">
                <a:latin typeface="+mn-lt"/>
              </a:rPr>
            </a:br>
            <a:r>
              <a:rPr lang="en-US" sz="2400" dirty="0">
                <a:latin typeface="+mn-lt"/>
              </a:rPr>
              <a:t>This paper focuses on the automation of offer letter generation processes in HR departments using RPA technologies. It discusses how automating repetitive tasks like filtering candidate data, generating personalized offer letters, and sending them via email can enhance efficiency.  </a:t>
            </a:r>
          </a:p>
          <a:p>
            <a:pPr marL="342900" indent="-342900" algn="l">
              <a:buFont typeface="Wingdings" panose="05000000000000000000" pitchFamily="2" charset="2"/>
              <a:buChar char="§"/>
            </a:pPr>
            <a:r>
              <a:rPr lang="en-US" sz="2400" b="1" dirty="0">
                <a:latin typeface="+mn-lt"/>
              </a:rPr>
              <a:t>Advantages</a:t>
            </a:r>
            <a:r>
              <a:rPr lang="en-US" sz="2400" dirty="0">
                <a:latin typeface="+mn-lt"/>
              </a:rPr>
              <a:t>:</a:t>
            </a:r>
          </a:p>
          <a:p>
            <a:pPr marL="742950" lvl="1" indent="-285750" algn="just">
              <a:buFont typeface="Arial" panose="020B0604020202020204" pitchFamily="34" charset="0"/>
              <a:buChar char="•"/>
            </a:pPr>
            <a:r>
              <a:rPr lang="en-US" sz="2400" dirty="0">
                <a:latin typeface="+mn-lt"/>
              </a:rPr>
              <a:t>Supports large scale hiring processes, ensuring scalability and consistency.</a:t>
            </a:r>
          </a:p>
          <a:p>
            <a:pPr marL="742950" lvl="1" indent="-285750" algn="just">
              <a:buFont typeface="Arial" panose="020B0604020202020204" pitchFamily="34" charset="0"/>
              <a:buChar char="•"/>
            </a:pPr>
            <a:r>
              <a:rPr lang="en-US" sz="2400" dirty="0">
                <a:latin typeface="+mn-lt"/>
              </a:rPr>
              <a:t>Simplifies the hiring process by automating key steps, such as filtering and validation of candidate data.</a:t>
            </a:r>
          </a:p>
          <a:p>
            <a:pPr marL="342900" indent="-342900" algn="just">
              <a:buFont typeface="Wingdings" panose="05000000000000000000" pitchFamily="2" charset="2"/>
              <a:buChar char="§"/>
            </a:pPr>
            <a:r>
              <a:rPr lang="en-US" sz="2400" b="1" dirty="0">
                <a:latin typeface="+mn-lt"/>
              </a:rPr>
              <a:t>Disadvantages</a:t>
            </a:r>
            <a:r>
              <a:rPr lang="en-US" sz="2400" dirty="0">
                <a:latin typeface="+mn-lt"/>
              </a:rPr>
              <a:t>:</a:t>
            </a:r>
          </a:p>
          <a:p>
            <a:pPr marL="742950" lvl="1" indent="-285750" algn="just">
              <a:buFont typeface="Arial" panose="020B0604020202020204" pitchFamily="34" charset="0"/>
              <a:buChar char="•"/>
            </a:pPr>
            <a:r>
              <a:rPr lang="en-US" sz="2400" dirty="0">
                <a:latin typeface="+mn-lt"/>
              </a:rPr>
              <a:t>Requires specialized knowledge for RPA implementation and maintenance.</a:t>
            </a:r>
          </a:p>
          <a:p>
            <a:pPr marL="457200" lvl="1" algn="just"/>
            <a:endParaRPr lang="en-US" sz="2400" dirty="0">
              <a:latin typeface="+mn-lt"/>
            </a:endParaRP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3" y="1003808"/>
            <a:ext cx="8531177" cy="3339592"/>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rPr>
              <a:t>The primary objective of the </a:t>
            </a:r>
            <a:r>
              <a:rPr lang="en-US" sz="2400" b="1" dirty="0">
                <a:latin typeface="+mn-lt"/>
              </a:rPr>
              <a:t>Offer Letter Generator System</a:t>
            </a:r>
            <a:r>
              <a:rPr lang="en-US" sz="2400" dirty="0">
                <a:latin typeface="+mn-lt"/>
              </a:rPr>
              <a:t> is to automate the end-to-end process of generating and sending offer letters in HR workflows. This includes extracting and validating candidate data, personalizing offer letters in a poster format, and delivering them via email with minimal human intervention. By leveraging UiPath’s RPA capabilities, the system aims to improve operational efficiency, ensure accuracy and consistency, reduce processing time, and enhance the overall candidate experience during the hiring process.</a:t>
            </a:r>
            <a:endParaRPr sz="2400" dirty="0">
              <a:latin typeface="+mn-lt"/>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pic>
        <p:nvPicPr>
          <p:cNvPr id="10" name="Picture 9">
            <a:extLst>
              <a:ext uri="{FF2B5EF4-FFF2-40B4-BE49-F238E27FC236}">
                <a16:creationId xmlns:a16="http://schemas.microsoft.com/office/drawing/2014/main" id="{B6128C7A-7F39-6307-06DF-793E3853389B}"/>
              </a:ext>
            </a:extLst>
          </p:cNvPr>
          <p:cNvPicPr>
            <a:picLocks noChangeAspect="1"/>
          </p:cNvPicPr>
          <p:nvPr/>
        </p:nvPicPr>
        <p:blipFill>
          <a:blip r:embed="rId2"/>
          <a:stretch>
            <a:fillRect/>
          </a:stretch>
        </p:blipFill>
        <p:spPr>
          <a:xfrm>
            <a:off x="2871787" y="1371600"/>
            <a:ext cx="3400425" cy="4679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mj-lt"/>
              </a:rPr>
              <a:t>Hardware Requirements</a:t>
            </a:r>
            <a:r>
              <a:rPr lang="en-IN" sz="2400" b="1" dirty="0"/>
              <a:t>:</a:t>
            </a:r>
          </a:p>
          <a:p>
            <a:pPr marL="342900" indent="-342900" algn="just">
              <a:buFont typeface="Arial" panose="020B0604020202020204" pitchFamily="34" charset="0"/>
              <a:buChar char="•"/>
            </a:pPr>
            <a:r>
              <a:rPr lang="en-IN" sz="2400" b="1" dirty="0">
                <a:latin typeface="+mj-lt"/>
              </a:rPr>
              <a:t>Processor</a:t>
            </a:r>
            <a:r>
              <a:rPr lang="en-IN" sz="2400" dirty="0">
                <a:latin typeface="+mj-lt"/>
              </a:rPr>
              <a:t>: Intel i5 or higher </a:t>
            </a:r>
          </a:p>
          <a:p>
            <a:pPr marL="342900" indent="-342900" algn="just">
              <a:buFont typeface="Arial" panose="020B0604020202020204" pitchFamily="34" charset="0"/>
              <a:buChar char="•"/>
            </a:pPr>
            <a:r>
              <a:rPr lang="en-IN" sz="2400" b="1" dirty="0">
                <a:latin typeface="+mj-lt"/>
              </a:rPr>
              <a:t>RAM</a:t>
            </a:r>
            <a:r>
              <a:rPr lang="en-IN" sz="2400" dirty="0">
                <a:latin typeface="+mj-lt"/>
              </a:rPr>
              <a:t>: Minimum 8 GB (8 GB recommended for large-scale processing).</a:t>
            </a:r>
          </a:p>
          <a:p>
            <a:pPr marL="342900" indent="-342900" algn="just">
              <a:buFont typeface="Arial" panose="020B0604020202020204" pitchFamily="34" charset="0"/>
              <a:buChar char="•"/>
            </a:pPr>
            <a:r>
              <a:rPr lang="en-IN" sz="2400" b="1" dirty="0">
                <a:latin typeface="+mj-lt"/>
              </a:rPr>
              <a:t>Storage</a:t>
            </a:r>
            <a:r>
              <a:rPr lang="en-IN" sz="2400" dirty="0">
                <a:latin typeface="+mj-lt"/>
              </a:rPr>
              <a:t>: At least 20 GB free space.</a:t>
            </a:r>
          </a:p>
          <a:p>
            <a:pPr marL="342900" indent="-342900" algn="just">
              <a:buFont typeface="Arial" panose="020B0604020202020204" pitchFamily="34" charset="0"/>
              <a:buChar char="•"/>
            </a:pPr>
            <a:r>
              <a:rPr lang="en-IN" sz="2400" b="1" dirty="0">
                <a:latin typeface="+mj-lt"/>
              </a:rPr>
              <a:t>Internet</a:t>
            </a:r>
            <a:r>
              <a:rPr lang="en-IN" sz="2400" dirty="0">
                <a:latin typeface="+mj-lt"/>
              </a:rPr>
              <a:t>: Stable connection for Google Form submissions.</a:t>
            </a:r>
          </a:p>
          <a:p>
            <a:pPr marL="310515" indent="-297815" algn="just">
              <a:lnSpc>
                <a:spcPct val="100000"/>
              </a:lnSpc>
              <a:spcBef>
                <a:spcPts val="980"/>
              </a:spcBef>
              <a:buFont typeface="Lucida Sans Unicode"/>
              <a:buChar char="▪"/>
              <a:tabLst>
                <a:tab pos="310515" algn="l"/>
              </a:tabLst>
            </a:pPr>
            <a:endParaRPr sz="2400" dirty="0">
              <a:latin typeface="Calibri"/>
              <a:cs typeface="Calibri"/>
            </a:endParaRPr>
          </a:p>
          <a:p>
            <a:pPr marL="342900" indent="-342900" algn="just">
              <a:buFont typeface="Wingdings" panose="05000000000000000000" pitchFamily="2" charset="2"/>
              <a:buChar char="§"/>
            </a:pPr>
            <a:r>
              <a:rPr lang="en-IN" sz="2400" b="1" dirty="0">
                <a:latin typeface="+mj-lt"/>
              </a:rPr>
              <a:t>Software Requirements:</a:t>
            </a:r>
          </a:p>
          <a:p>
            <a:pPr marL="342900" indent="-342900" algn="just">
              <a:buFont typeface="Arial" panose="020B0604020202020204" pitchFamily="34" charset="0"/>
              <a:buChar char="•"/>
            </a:pPr>
            <a:r>
              <a:rPr lang="en-IN" sz="2400" b="1" dirty="0">
                <a:latin typeface="+mj-lt"/>
              </a:rPr>
              <a:t>RPA Tool</a:t>
            </a:r>
            <a:r>
              <a:rPr lang="en-IN" sz="2400" dirty="0">
                <a:latin typeface="+mj-lt"/>
              </a:rPr>
              <a:t>: UiPath Studio (Community or Enterprise edition).</a:t>
            </a:r>
          </a:p>
          <a:p>
            <a:pPr marL="342900" indent="-342900" algn="just">
              <a:buFont typeface="Arial" panose="020B0604020202020204" pitchFamily="34" charset="0"/>
              <a:buChar char="•"/>
            </a:pPr>
            <a:r>
              <a:rPr lang="en-IN" sz="2400" b="1" dirty="0">
                <a:latin typeface="+mj-lt"/>
              </a:rPr>
              <a:t>Browser</a:t>
            </a:r>
            <a:r>
              <a:rPr lang="en-IN" sz="2400" dirty="0">
                <a:latin typeface="+mj-lt"/>
              </a:rPr>
              <a:t>: Google Chrome with UiPath extension installed.</a:t>
            </a:r>
          </a:p>
          <a:p>
            <a:pPr marL="342900" indent="-342900" algn="just">
              <a:buFont typeface="Arial" panose="020B0604020202020204" pitchFamily="34" charset="0"/>
              <a:buChar char="•"/>
            </a:pPr>
            <a:r>
              <a:rPr lang="en-IN" sz="2400" b="1" dirty="0">
                <a:latin typeface="+mj-lt"/>
              </a:rPr>
              <a:t>Data Source</a:t>
            </a:r>
            <a:r>
              <a:rPr lang="en-IN" sz="2400" dirty="0">
                <a:latin typeface="+mj-lt"/>
              </a:rPr>
              <a:t>: Microsoft Excel or other structured data formats.</a:t>
            </a:r>
          </a:p>
          <a:p>
            <a:pPr marL="342900" indent="-342900" algn="just">
              <a:buFont typeface="Arial" panose="020B0604020202020204" pitchFamily="34" charset="0"/>
              <a:buChar char="•"/>
            </a:pPr>
            <a:r>
              <a:rPr lang="en-IN" sz="2400" b="1" dirty="0">
                <a:latin typeface="+mj-lt"/>
              </a:rPr>
              <a:t>Operating System</a:t>
            </a:r>
            <a:r>
              <a:rPr lang="en-IN" sz="2400" dirty="0">
                <a:latin typeface="+mj-lt"/>
              </a:rPr>
              <a:t>: Windows 10 or later (64-bit)</a:t>
            </a:r>
          </a:p>
          <a:p>
            <a:pPr marL="310515" indent="-297815">
              <a:lnSpc>
                <a:spcPct val="100000"/>
              </a:lnSpc>
              <a:spcBef>
                <a:spcPts val="885"/>
              </a:spcBef>
              <a:buFont typeface="Lucida Sans Unicode"/>
              <a:buChar char="▪"/>
              <a:tabLst>
                <a:tab pos="310515" algn="l"/>
              </a:tabLst>
            </a:pPr>
            <a:endParaRPr sz="2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290</TotalTime>
  <Words>2271</Words>
  <Application>Microsoft Office PowerPoint</Application>
  <PresentationFormat>On-screen Show (4:3)</PresentationFormat>
  <Paragraphs>287</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Arial</vt:lpstr>
      <vt:lpstr>Calibri</vt:lpstr>
      <vt:lpstr>Lucida Sans Unicode</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Functional Description</vt:lpstr>
      <vt:lpstr>Functional Description</vt:lpstr>
      <vt:lpstr>Table Design</vt:lpstr>
      <vt:lpstr>Process Design</vt:lpstr>
      <vt:lpstr>Process Design</vt:lpstr>
      <vt:lpstr>Process Design</vt:lpstr>
      <vt:lpstr>Process Design</vt:lpstr>
      <vt:lpstr>Implementation</vt:lpstr>
      <vt:lpstr>Implementation</vt:lpstr>
      <vt:lpstr>Implementation</vt:lpstr>
      <vt:lpstr>Implementation</vt:lpstr>
      <vt:lpstr>Testing</vt:lpstr>
      <vt:lpstr>Testing</vt:lpstr>
      <vt:lpstr>Testing</vt:lpstr>
      <vt:lpstr>Conclusions</vt:lpstr>
      <vt:lpstr>Future Enhancement</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Manikandan Senthil @ Savills, IN</cp:lastModifiedBy>
  <cp:revision>4</cp:revision>
  <dcterms:created xsi:type="dcterms:W3CDTF">2024-11-19T10:27:20Z</dcterms:created>
  <dcterms:modified xsi:type="dcterms:W3CDTF">2024-11-21T17:57:30Z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