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5143500" cx="9144000"/>
  <p:notesSz cx="6858000" cy="9144000"/>
  <p:embeddedFontLst>
    <p:embeddedFont>
      <p:font typeface="Raleway"/>
      <p:regular r:id="rId48"/>
      <p:bold r:id="rId49"/>
      <p:italic r:id="rId50"/>
      <p:boldItalic r:id="rId51"/>
    </p:embeddedFont>
    <p:embeddedFont>
      <p:font typeface="Roboto"/>
      <p:regular r:id="rId52"/>
      <p:bold r:id="rId53"/>
      <p:italic r:id="rId54"/>
      <p:boldItalic r:id="rId55"/>
    </p:embeddedFont>
    <p:embeddedFont>
      <p:font typeface="Lato"/>
      <p:regular r:id="rId56"/>
      <p:bold r:id="rId57"/>
      <p:italic r:id="rId58"/>
      <p:boldItalic r:id="rId59"/>
    </p:embeddedFont>
    <p:embeddedFont>
      <p:font typeface="Oswald"/>
      <p:regular r:id="rId60"/>
      <p:bold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aleway-regular.fntdata"/><Relationship Id="rId47" Type="http://schemas.openxmlformats.org/officeDocument/2006/relationships/slide" Target="slides/slide42.xml"/><Relationship Id="rId49" Type="http://schemas.openxmlformats.org/officeDocument/2006/relationships/font" Target="fonts/Raleway-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1" Type="http://schemas.openxmlformats.org/officeDocument/2006/relationships/font" Target="fonts/Oswald-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Oswald-regular.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aleway-boldItalic.fntdata"/><Relationship Id="rId50" Type="http://schemas.openxmlformats.org/officeDocument/2006/relationships/font" Target="fonts/Raleway-italic.fntdata"/><Relationship Id="rId53" Type="http://schemas.openxmlformats.org/officeDocument/2006/relationships/font" Target="fonts/Roboto-bold.fntdata"/><Relationship Id="rId52" Type="http://schemas.openxmlformats.org/officeDocument/2006/relationships/font" Target="fonts/Roboto-regular.fntdata"/><Relationship Id="rId11" Type="http://schemas.openxmlformats.org/officeDocument/2006/relationships/slide" Target="slides/slide6.xml"/><Relationship Id="rId55" Type="http://schemas.openxmlformats.org/officeDocument/2006/relationships/font" Target="fonts/Roboto-boldItalic.fntdata"/><Relationship Id="rId10" Type="http://schemas.openxmlformats.org/officeDocument/2006/relationships/slide" Target="slides/slide5.xml"/><Relationship Id="rId54" Type="http://schemas.openxmlformats.org/officeDocument/2006/relationships/font" Target="fonts/Roboto-italic.fntdata"/><Relationship Id="rId13" Type="http://schemas.openxmlformats.org/officeDocument/2006/relationships/slide" Target="slides/slide8.xml"/><Relationship Id="rId57" Type="http://schemas.openxmlformats.org/officeDocument/2006/relationships/font" Target="fonts/Lato-bold.fntdata"/><Relationship Id="rId12" Type="http://schemas.openxmlformats.org/officeDocument/2006/relationships/slide" Target="slides/slide7.xml"/><Relationship Id="rId56" Type="http://schemas.openxmlformats.org/officeDocument/2006/relationships/font" Target="fonts/Lato-regular.fntdata"/><Relationship Id="rId15" Type="http://schemas.openxmlformats.org/officeDocument/2006/relationships/slide" Target="slides/slide10.xml"/><Relationship Id="rId59" Type="http://schemas.openxmlformats.org/officeDocument/2006/relationships/font" Target="fonts/Lato-boldItalic.fntdata"/><Relationship Id="rId14" Type="http://schemas.openxmlformats.org/officeDocument/2006/relationships/slide" Target="slides/slide9.xml"/><Relationship Id="rId58" Type="http://schemas.openxmlformats.org/officeDocument/2006/relationships/font" Target="fonts/La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d434947af1_0_1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d434947af1_0_1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d448cc16b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d448cc16b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d434947af1_0_1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d434947af1_0_1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d434947af1_0_1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d434947af1_0_1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d434947af1_0_1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d434947af1_0_1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d448cc16b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d448cc16b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d448cc16b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d448cc16b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d062960bb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d062960bb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d062960cd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d062960cd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d062960cd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d062960cd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448cc16b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d448cc16b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d062960cd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d062960cd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d062960cd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d062960cd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d062960bb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d062960bb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d062960cd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d062960cd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d062960cd2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d062960cd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d062960cd2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d062960cd2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d062960cd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d062960cd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d062960cd2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d062960cd2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d062960cd2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d062960cd2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d062960cd2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d062960cd2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448cc16b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d448cc16b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d062960cd2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d062960cd2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d062960cd2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d062960cd2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d062960cd2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d062960cd2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d062960cd2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d062960cd2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d062960cd2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d062960cd2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d062960cd2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d062960cd2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d062960cd2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d062960cd2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d062960cd2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d062960cd2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d062960cd2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d062960cd2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d062960cd2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d062960cd2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d448cc16b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d448cc16b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d062960cd2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d062960cd2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d062960cd2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d062960cd2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d062960cd2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d062960cd2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d448cc16b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d448cc16b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d434947af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d434947af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d434947af1_0_1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d434947af1_0_1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d434947af1_0_1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d434947af1_0_1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d434947af1_0_1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d434947af1_0_1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en.wikipedia.org/wiki/Computer_security" TargetMode="External"/><Relationship Id="rId4" Type="http://schemas.openxmlformats.org/officeDocument/2006/relationships/hyperlink" Target="https://en.wikipedia.org/wiki/Vulnerability_(computer_science)" TargetMode="External"/><Relationship Id="rId5" Type="http://schemas.openxmlformats.org/officeDocument/2006/relationships/hyperlink" Target="https://en.wikipedia.org/wiki/Penetration_testing" TargetMode="External"/><Relationship Id="rId6" Type="http://schemas.openxmlformats.org/officeDocument/2006/relationships/hyperlink" Target="https://en.wikipedia.org/wiki/Intrusion-detection_system" TargetMode="External"/><Relationship Id="rId7"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www.infosecinstitute.com/skills/learning-paths/vulnerability-assessment/"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en.wikipedia.org/wiki/Domain_Name_Syste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641900" y="1403025"/>
            <a:ext cx="7688100" cy="16647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SzPts val="990"/>
              <a:buNone/>
            </a:pPr>
            <a:r>
              <a:rPr lang="en" sz="3695">
                <a:solidFill>
                  <a:srgbClr val="202122"/>
                </a:solidFill>
                <a:highlight>
                  <a:srgbClr val="FFFFFF"/>
                </a:highlight>
                <a:latin typeface="Arial"/>
                <a:ea typeface="Arial"/>
                <a:cs typeface="Arial"/>
                <a:sym typeface="Arial"/>
              </a:rPr>
              <a:t>Web Vulnerability Scanning </a:t>
            </a:r>
            <a:endParaRPr sz="3695">
              <a:solidFill>
                <a:srgbClr val="202122"/>
              </a:solidFill>
              <a:highlight>
                <a:srgbClr val="FFFFFF"/>
              </a:highlight>
              <a:latin typeface="Arial"/>
              <a:ea typeface="Arial"/>
              <a:cs typeface="Arial"/>
              <a:sym typeface="Arial"/>
            </a:endParaRPr>
          </a:p>
          <a:p>
            <a:pPr indent="0" lvl="0" marL="0" rtl="0" algn="l">
              <a:spcBef>
                <a:spcPts val="0"/>
              </a:spcBef>
              <a:spcAft>
                <a:spcPts val="0"/>
              </a:spcAft>
              <a:buSzPts val="990"/>
              <a:buNone/>
            </a:pPr>
            <a:r>
              <a:t/>
            </a:r>
            <a:endParaRPr sz="5180"/>
          </a:p>
        </p:txBody>
      </p:sp>
      <p:sp>
        <p:nvSpPr>
          <p:cNvPr id="87" name="Google Shape;87;p13"/>
          <p:cNvSpPr txBox="1"/>
          <p:nvPr>
            <p:ph idx="1" type="subTitle"/>
          </p:nvPr>
        </p:nvSpPr>
        <p:spPr>
          <a:xfrm>
            <a:off x="139550" y="3129950"/>
            <a:ext cx="8692800" cy="92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          Made By : Priyanshu Saklani (RA1811030010060)</a:t>
            </a:r>
            <a:endParaRPr/>
          </a:p>
          <a:p>
            <a:pPr indent="0" lvl="0" marL="0" rtl="0" algn="l">
              <a:spcBef>
                <a:spcPts val="0"/>
              </a:spcBef>
              <a:spcAft>
                <a:spcPts val="0"/>
              </a:spcAft>
              <a:buNone/>
            </a:pPr>
            <a:r>
              <a:rPr lang="en"/>
              <a:t>                                  Nitin Chauhan       (RA1811030010061)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727650" y="630800"/>
            <a:ext cx="7688700" cy="665100"/>
          </a:xfrm>
          <a:prstGeom prst="rect">
            <a:avLst/>
          </a:prstGeom>
        </p:spPr>
        <p:txBody>
          <a:bodyPr anchorCtr="0" anchor="t" bIns="91425" lIns="91425" spcFirstLastPara="1" rIns="91425" wrap="square" tIns="91425">
            <a:normAutofit fontScale="90000"/>
          </a:bodyPr>
          <a:lstStyle/>
          <a:p>
            <a:pPr indent="0" lvl="0" marL="279400" rtl="0" algn="l">
              <a:lnSpc>
                <a:spcPct val="115000"/>
              </a:lnSpc>
              <a:spcBef>
                <a:spcPts val="0"/>
              </a:spcBef>
              <a:spcAft>
                <a:spcPts val="0"/>
              </a:spcAft>
              <a:buNone/>
            </a:pPr>
            <a:r>
              <a:rPr b="0" lang="en" sz="2388">
                <a:solidFill>
                  <a:srgbClr val="303030"/>
                </a:solidFill>
                <a:latin typeface="Oswald"/>
                <a:ea typeface="Oswald"/>
                <a:cs typeface="Oswald"/>
                <a:sym typeface="Oswald"/>
              </a:rPr>
              <a:t>Network Security Scanner  </a:t>
            </a:r>
            <a:r>
              <a:rPr b="0" lang="en" sz="1938">
                <a:solidFill>
                  <a:srgbClr val="303030"/>
                </a:solidFill>
                <a:latin typeface="Arial"/>
                <a:ea typeface="Arial"/>
                <a:cs typeface="Arial"/>
                <a:sym typeface="Arial"/>
              </a:rPr>
              <a:t>Nmap ( with Zenmap GUI)</a:t>
            </a:r>
            <a:endParaRPr b="0" sz="1938">
              <a:solidFill>
                <a:srgbClr val="303030"/>
              </a:solidFill>
              <a:latin typeface="Arial"/>
              <a:ea typeface="Arial"/>
              <a:cs typeface="Arial"/>
              <a:sym typeface="Arial"/>
            </a:endParaRPr>
          </a:p>
          <a:p>
            <a:pPr indent="0" lvl="0" marL="0" rtl="0" algn="l">
              <a:spcBef>
                <a:spcPts val="1100"/>
              </a:spcBef>
              <a:spcAft>
                <a:spcPts val="0"/>
              </a:spcAft>
              <a:buNone/>
            </a:pPr>
            <a:r>
              <a:t/>
            </a:r>
            <a:endParaRPr/>
          </a:p>
        </p:txBody>
      </p:sp>
      <p:sp>
        <p:nvSpPr>
          <p:cNvPr id="142" name="Google Shape;142;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3" name="Google Shape;143;p22"/>
          <p:cNvPicPr preferRelativeResize="0"/>
          <p:nvPr/>
        </p:nvPicPr>
        <p:blipFill>
          <a:blip r:embed="rId3">
            <a:alphaModFix/>
          </a:blip>
          <a:stretch>
            <a:fillRect/>
          </a:stretch>
        </p:blipFill>
        <p:spPr>
          <a:xfrm>
            <a:off x="1019000" y="1199100"/>
            <a:ext cx="6211024" cy="3944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9" name="Google Shape;149;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300">
                <a:solidFill>
                  <a:srgbClr val="000000"/>
                </a:solidFill>
                <a:latin typeface="Arial"/>
                <a:ea typeface="Arial"/>
                <a:cs typeface="Arial"/>
                <a:sym typeface="Arial"/>
              </a:rPr>
              <a:t>Now we’ll use NMAP to scan network to check for different vulnerabilities . We get  IP address of the machine </a:t>
            </a:r>
            <a:r>
              <a:rPr lang="en" sz="2300">
                <a:solidFill>
                  <a:srgbClr val="000000"/>
                </a:solidFill>
                <a:latin typeface="Arial"/>
                <a:ea typeface="Arial"/>
                <a:cs typeface="Arial"/>
                <a:sym typeface="Arial"/>
              </a:rPr>
              <a:t>which</a:t>
            </a:r>
            <a:r>
              <a:rPr lang="en" sz="2300">
                <a:solidFill>
                  <a:srgbClr val="000000"/>
                </a:solidFill>
                <a:latin typeface="Arial"/>
                <a:ea typeface="Arial"/>
                <a:cs typeface="Arial"/>
                <a:sym typeface="Arial"/>
              </a:rPr>
              <a:t> is going to be scanned ,and use </a:t>
            </a:r>
            <a:r>
              <a:rPr lang="en" sz="2300">
                <a:solidFill>
                  <a:srgbClr val="000000"/>
                </a:solidFill>
                <a:latin typeface="Arial"/>
                <a:ea typeface="Arial"/>
                <a:cs typeface="Arial"/>
                <a:sym typeface="Arial"/>
              </a:rPr>
              <a:t>different NMAP commands to find open ports and vulnerabilities </a:t>
            </a:r>
            <a:r>
              <a:rPr lang="en" sz="2300">
                <a:solidFill>
                  <a:srgbClr val="000000"/>
                </a:solidFill>
              </a:rPr>
              <a:t>.</a:t>
            </a:r>
            <a:endParaRPr sz="23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Nmap: IP Address</a:t>
            </a:r>
            <a:endParaRPr/>
          </a:p>
        </p:txBody>
      </p:sp>
      <p:sp>
        <p:nvSpPr>
          <p:cNvPr id="155" name="Google Shape;155;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6" name="Google Shape;156;p24"/>
          <p:cNvPicPr preferRelativeResize="0"/>
          <p:nvPr/>
        </p:nvPicPr>
        <p:blipFill>
          <a:blip r:embed="rId3">
            <a:alphaModFix/>
          </a:blip>
          <a:stretch>
            <a:fillRect/>
          </a:stretch>
        </p:blipFill>
        <p:spPr>
          <a:xfrm>
            <a:off x="729450" y="1971600"/>
            <a:ext cx="6421900" cy="2686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729450" y="615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Nmap: Scanning Network</a:t>
            </a:r>
            <a:endParaRPr/>
          </a:p>
        </p:txBody>
      </p:sp>
      <p:sp>
        <p:nvSpPr>
          <p:cNvPr id="162" name="Google Shape;162;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3" name="Google Shape;163;p25"/>
          <p:cNvPicPr preferRelativeResize="0"/>
          <p:nvPr/>
        </p:nvPicPr>
        <p:blipFill>
          <a:blip r:embed="rId3">
            <a:alphaModFix/>
          </a:blip>
          <a:stretch>
            <a:fillRect/>
          </a:stretch>
        </p:blipFill>
        <p:spPr>
          <a:xfrm>
            <a:off x="729450" y="1309188"/>
            <a:ext cx="5638800" cy="3800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873213" y="6150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Nmap: Scripts</a:t>
            </a:r>
            <a:endParaRPr/>
          </a:p>
        </p:txBody>
      </p:sp>
      <p:sp>
        <p:nvSpPr>
          <p:cNvPr id="169" name="Google Shape;169;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0" name="Google Shape;170;p26"/>
          <p:cNvPicPr preferRelativeResize="0"/>
          <p:nvPr/>
        </p:nvPicPr>
        <p:blipFill>
          <a:blip r:embed="rId3">
            <a:alphaModFix/>
          </a:blip>
          <a:stretch>
            <a:fillRect/>
          </a:stretch>
        </p:blipFill>
        <p:spPr>
          <a:xfrm>
            <a:off x="873225" y="1371600"/>
            <a:ext cx="5629275" cy="3771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6" name="Google Shape;176;p2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2300">
                <a:solidFill>
                  <a:srgbClr val="000000"/>
                </a:solidFill>
                <a:latin typeface="Arial"/>
                <a:ea typeface="Arial"/>
                <a:cs typeface="Arial"/>
                <a:sym typeface="Arial"/>
              </a:rPr>
              <a:t>Nmap tells you about the open ports and number of devices connected to the network .</a:t>
            </a:r>
            <a:endParaRPr sz="2300">
              <a:solidFill>
                <a:srgbClr val="000000"/>
              </a:solidFill>
              <a:latin typeface="Arial"/>
              <a:ea typeface="Arial"/>
              <a:cs typeface="Arial"/>
              <a:sym typeface="Arial"/>
            </a:endParaRPr>
          </a:p>
          <a:p>
            <a:pPr indent="0" lvl="0" marL="0" rtl="0" algn="l">
              <a:spcBef>
                <a:spcPts val="1200"/>
              </a:spcBef>
              <a:spcAft>
                <a:spcPts val="1200"/>
              </a:spcAft>
              <a:buNone/>
            </a:pPr>
            <a:r>
              <a:rPr lang="en" sz="2300">
                <a:solidFill>
                  <a:srgbClr val="000000"/>
                </a:solidFill>
                <a:latin typeface="Arial"/>
                <a:ea typeface="Arial"/>
                <a:cs typeface="Arial"/>
                <a:sym typeface="Arial"/>
              </a:rPr>
              <a:t>Close the ports which are not patched as they are vulnerable to exploits and tally the number of machines connected to the network to check if any external  sources are present in the topology. </a:t>
            </a:r>
            <a:endParaRPr sz="2300">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940"/>
              <a:t>Metasploit </a:t>
            </a:r>
            <a:r>
              <a:rPr lang="en" sz="2940"/>
              <a:t> </a:t>
            </a:r>
            <a:endParaRPr sz="2940"/>
          </a:p>
        </p:txBody>
      </p:sp>
      <p:sp>
        <p:nvSpPr>
          <p:cNvPr id="182" name="Google Shape;182;p2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2456">
                <a:solidFill>
                  <a:srgbClr val="000000"/>
                </a:solidFill>
                <a:highlight>
                  <a:srgbClr val="FFFFFF"/>
                </a:highlight>
                <a:latin typeface="Arial"/>
                <a:ea typeface="Arial"/>
                <a:cs typeface="Arial"/>
                <a:sym typeface="Arial"/>
              </a:rPr>
              <a:t>The </a:t>
            </a:r>
            <a:r>
              <a:rPr b="1" lang="en" sz="2456">
                <a:solidFill>
                  <a:srgbClr val="000000"/>
                </a:solidFill>
                <a:highlight>
                  <a:srgbClr val="FFFFFF"/>
                </a:highlight>
                <a:latin typeface="Arial"/>
                <a:ea typeface="Arial"/>
                <a:cs typeface="Arial"/>
                <a:sym typeface="Arial"/>
              </a:rPr>
              <a:t>Metasploit Project</a:t>
            </a:r>
            <a:r>
              <a:rPr lang="en" sz="2456">
                <a:solidFill>
                  <a:srgbClr val="000000"/>
                </a:solidFill>
                <a:highlight>
                  <a:srgbClr val="FFFFFF"/>
                </a:highlight>
                <a:latin typeface="Arial"/>
                <a:ea typeface="Arial"/>
                <a:cs typeface="Arial"/>
                <a:sym typeface="Arial"/>
              </a:rPr>
              <a:t> is a </a:t>
            </a:r>
            <a:r>
              <a:rPr lang="en" sz="2456">
                <a:solidFill>
                  <a:srgbClr val="000000"/>
                </a:solidFill>
                <a:highlight>
                  <a:srgbClr val="FFFFFF"/>
                </a:highlight>
                <a:uFill>
                  <a:noFill/>
                </a:uFill>
                <a:latin typeface="Arial"/>
                <a:ea typeface="Arial"/>
                <a:cs typeface="Arial"/>
                <a:sym typeface="Arial"/>
                <a:hlinkClick r:id="rId3">
                  <a:extLst>
                    <a:ext uri="{A12FA001-AC4F-418D-AE19-62706E023703}">
                      <ahyp:hlinkClr val="tx"/>
                    </a:ext>
                  </a:extLst>
                </a:hlinkClick>
              </a:rPr>
              <a:t>computer security</a:t>
            </a:r>
            <a:r>
              <a:rPr lang="en" sz="2456">
                <a:solidFill>
                  <a:srgbClr val="000000"/>
                </a:solidFill>
                <a:highlight>
                  <a:srgbClr val="FFFFFF"/>
                </a:highlight>
                <a:latin typeface="Arial"/>
                <a:ea typeface="Arial"/>
                <a:cs typeface="Arial"/>
                <a:sym typeface="Arial"/>
              </a:rPr>
              <a:t> project that provides information about </a:t>
            </a:r>
            <a:r>
              <a:rPr lang="en" sz="2456">
                <a:solidFill>
                  <a:srgbClr val="000000"/>
                </a:solidFill>
                <a:highlight>
                  <a:srgbClr val="FFFFFF"/>
                </a:highlight>
                <a:uFill>
                  <a:noFill/>
                </a:uFill>
                <a:latin typeface="Arial"/>
                <a:ea typeface="Arial"/>
                <a:cs typeface="Arial"/>
                <a:sym typeface="Arial"/>
                <a:hlinkClick r:id="rId4">
                  <a:extLst>
                    <a:ext uri="{A12FA001-AC4F-418D-AE19-62706E023703}">
                      <ahyp:hlinkClr val="tx"/>
                    </a:ext>
                  </a:extLst>
                </a:hlinkClick>
              </a:rPr>
              <a:t>security vulnerabilities</a:t>
            </a:r>
            <a:r>
              <a:rPr lang="en" sz="2456">
                <a:solidFill>
                  <a:srgbClr val="000000"/>
                </a:solidFill>
                <a:highlight>
                  <a:srgbClr val="FFFFFF"/>
                </a:highlight>
                <a:latin typeface="Arial"/>
                <a:ea typeface="Arial"/>
                <a:cs typeface="Arial"/>
                <a:sym typeface="Arial"/>
              </a:rPr>
              <a:t> and aids in </a:t>
            </a:r>
            <a:r>
              <a:rPr lang="en" sz="2456">
                <a:solidFill>
                  <a:srgbClr val="000000"/>
                </a:solidFill>
                <a:highlight>
                  <a:srgbClr val="FFFFFF"/>
                </a:highlight>
                <a:uFill>
                  <a:noFill/>
                </a:uFill>
                <a:latin typeface="Arial"/>
                <a:ea typeface="Arial"/>
                <a:cs typeface="Arial"/>
                <a:sym typeface="Arial"/>
                <a:hlinkClick r:id="rId5">
                  <a:extLst>
                    <a:ext uri="{A12FA001-AC4F-418D-AE19-62706E023703}">
                      <ahyp:hlinkClr val="tx"/>
                    </a:ext>
                  </a:extLst>
                </a:hlinkClick>
              </a:rPr>
              <a:t>penetration testing</a:t>
            </a:r>
            <a:r>
              <a:rPr lang="en" sz="2456">
                <a:solidFill>
                  <a:srgbClr val="000000"/>
                </a:solidFill>
                <a:highlight>
                  <a:srgbClr val="FFFFFF"/>
                </a:highlight>
                <a:latin typeface="Arial"/>
                <a:ea typeface="Arial"/>
                <a:cs typeface="Arial"/>
                <a:sym typeface="Arial"/>
              </a:rPr>
              <a:t> and </a:t>
            </a:r>
            <a:r>
              <a:rPr lang="en" sz="2456">
                <a:solidFill>
                  <a:srgbClr val="000000"/>
                </a:solidFill>
                <a:highlight>
                  <a:srgbClr val="FFFFFF"/>
                </a:highlight>
                <a:uFill>
                  <a:noFill/>
                </a:uFill>
                <a:latin typeface="Arial"/>
                <a:ea typeface="Arial"/>
                <a:cs typeface="Arial"/>
                <a:sym typeface="Arial"/>
                <a:hlinkClick r:id="rId6">
                  <a:extLst>
                    <a:ext uri="{A12FA001-AC4F-418D-AE19-62706E023703}">
                      <ahyp:hlinkClr val="tx"/>
                    </a:ext>
                  </a:extLst>
                </a:hlinkClick>
              </a:rPr>
              <a:t>IDS signature</a:t>
            </a:r>
            <a:r>
              <a:rPr lang="en" sz="2456">
                <a:solidFill>
                  <a:srgbClr val="000000"/>
                </a:solidFill>
                <a:highlight>
                  <a:srgbClr val="FFFFFF"/>
                </a:highlight>
                <a:latin typeface="Arial"/>
                <a:ea typeface="Arial"/>
                <a:cs typeface="Arial"/>
                <a:sym typeface="Arial"/>
              </a:rPr>
              <a:t> development.</a:t>
            </a:r>
            <a:endParaRPr sz="2456">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2456">
                <a:solidFill>
                  <a:srgbClr val="000000"/>
                </a:solidFill>
                <a:highlight>
                  <a:srgbClr val="FFFFFF"/>
                </a:highlight>
                <a:latin typeface="Arial"/>
                <a:ea typeface="Arial"/>
                <a:cs typeface="Arial"/>
                <a:sym typeface="Arial"/>
              </a:rPr>
              <a:t>It is owned by Boston, Massachusetts-based security company </a:t>
            </a:r>
            <a:r>
              <a:rPr b="1" lang="en" sz="2456">
                <a:solidFill>
                  <a:srgbClr val="000000"/>
                </a:solidFill>
                <a:highlight>
                  <a:srgbClr val="FFFFFF"/>
                </a:highlight>
                <a:latin typeface="Arial"/>
                <a:ea typeface="Arial"/>
                <a:cs typeface="Arial"/>
                <a:sym typeface="Arial"/>
              </a:rPr>
              <a:t>Rapid7</a:t>
            </a:r>
            <a:r>
              <a:rPr lang="en" sz="2456">
                <a:solidFill>
                  <a:srgbClr val="000000"/>
                </a:solidFill>
                <a:highlight>
                  <a:srgbClr val="FFFFFF"/>
                </a:highlight>
                <a:latin typeface="Arial"/>
                <a:ea typeface="Arial"/>
                <a:cs typeface="Arial"/>
                <a:sym typeface="Arial"/>
              </a:rPr>
              <a:t>.</a:t>
            </a:r>
            <a:endParaRPr sz="2456">
              <a:solidFill>
                <a:srgbClr val="000000"/>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sz="1050">
              <a:solidFill>
                <a:srgbClr val="202122"/>
              </a:solidFill>
              <a:highlight>
                <a:srgbClr val="FFFFFF"/>
              </a:highlight>
              <a:latin typeface="Arial"/>
              <a:ea typeface="Arial"/>
              <a:cs typeface="Arial"/>
              <a:sym typeface="Arial"/>
            </a:endParaRPr>
          </a:p>
        </p:txBody>
      </p:sp>
      <p:pic>
        <p:nvPicPr>
          <p:cNvPr id="183" name="Google Shape;183;p28"/>
          <p:cNvPicPr preferRelativeResize="0"/>
          <p:nvPr/>
        </p:nvPicPr>
        <p:blipFill>
          <a:blip r:embed="rId7">
            <a:alphaModFix/>
          </a:blip>
          <a:stretch>
            <a:fillRect/>
          </a:stretch>
        </p:blipFill>
        <p:spPr>
          <a:xfrm>
            <a:off x="5475350" y="542488"/>
            <a:ext cx="2800350" cy="1628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(continued)</a:t>
            </a:r>
            <a:endParaRPr/>
          </a:p>
        </p:txBody>
      </p:sp>
      <p:sp>
        <p:nvSpPr>
          <p:cNvPr id="189" name="Google Shape;189;p29"/>
          <p:cNvSpPr txBox="1"/>
          <p:nvPr>
            <p:ph idx="1" type="body"/>
          </p:nvPr>
        </p:nvSpPr>
        <p:spPr>
          <a:xfrm>
            <a:off x="729450" y="2031550"/>
            <a:ext cx="7688700" cy="22611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sz="4447">
                <a:solidFill>
                  <a:srgbClr val="000000"/>
                </a:solidFill>
                <a:latin typeface="Arial"/>
                <a:ea typeface="Arial"/>
                <a:cs typeface="Arial"/>
                <a:sym typeface="Arial"/>
              </a:rPr>
              <a:t>Its an open source exploitation framework. </a:t>
            </a:r>
            <a:endParaRPr sz="4447">
              <a:solidFill>
                <a:srgbClr val="000000"/>
              </a:solidFill>
              <a:latin typeface="Arial"/>
              <a:ea typeface="Arial"/>
              <a:cs typeface="Arial"/>
              <a:sym typeface="Arial"/>
            </a:endParaRPr>
          </a:p>
          <a:p>
            <a:pPr indent="0" lvl="0" marL="0" rtl="0" algn="l">
              <a:spcBef>
                <a:spcPts val="1200"/>
              </a:spcBef>
              <a:spcAft>
                <a:spcPts val="0"/>
              </a:spcAft>
              <a:buNone/>
            </a:pPr>
            <a:r>
              <a:rPr lang="en" sz="4447">
                <a:solidFill>
                  <a:srgbClr val="000000"/>
                </a:solidFill>
                <a:latin typeface="Arial"/>
                <a:ea typeface="Arial"/>
                <a:cs typeface="Arial"/>
                <a:sym typeface="Arial"/>
              </a:rPr>
              <a:t>It is not just a single tool but collection of several.</a:t>
            </a:r>
            <a:endParaRPr sz="4447">
              <a:solidFill>
                <a:srgbClr val="000000"/>
              </a:solidFill>
              <a:latin typeface="Arial"/>
              <a:ea typeface="Arial"/>
              <a:cs typeface="Arial"/>
              <a:sym typeface="Arial"/>
            </a:endParaRPr>
          </a:p>
          <a:p>
            <a:pPr indent="0" lvl="0" marL="0" rtl="0" algn="l">
              <a:spcBef>
                <a:spcPts val="1200"/>
              </a:spcBef>
              <a:spcAft>
                <a:spcPts val="0"/>
              </a:spcAft>
              <a:buNone/>
            </a:pPr>
            <a:r>
              <a:rPr lang="en" sz="4447">
                <a:solidFill>
                  <a:srgbClr val="000000"/>
                </a:solidFill>
                <a:latin typeface="Arial"/>
                <a:ea typeface="Arial"/>
                <a:cs typeface="Arial"/>
                <a:sym typeface="Arial"/>
              </a:rPr>
              <a:t>It provides infrastructure to automate mundane and       complex tasks.</a:t>
            </a:r>
            <a:endParaRPr sz="4447">
              <a:solidFill>
                <a:srgbClr val="000000"/>
              </a:solidFill>
              <a:latin typeface="Arial"/>
              <a:ea typeface="Arial"/>
              <a:cs typeface="Arial"/>
              <a:sym typeface="Arial"/>
            </a:endParaRPr>
          </a:p>
          <a:p>
            <a:pPr indent="0" lvl="0" marL="0" rtl="0" algn="l">
              <a:spcBef>
                <a:spcPts val="1200"/>
              </a:spcBef>
              <a:spcAft>
                <a:spcPts val="1200"/>
              </a:spcAft>
              <a:buNone/>
            </a:pPr>
            <a:r>
              <a:t/>
            </a:r>
            <a:endParaRPr sz="25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idx="1" type="body"/>
          </p:nvPr>
        </p:nvSpPr>
        <p:spPr>
          <a:xfrm>
            <a:off x="729450" y="1275800"/>
            <a:ext cx="7688700" cy="3064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88"/>
              <a:buNone/>
            </a:pPr>
            <a:r>
              <a:t/>
            </a:r>
            <a:endParaRPr sz="1947">
              <a:solidFill>
                <a:srgbClr val="000000"/>
              </a:solidFill>
              <a:highlight>
                <a:srgbClr val="F8F9FB"/>
              </a:highlight>
              <a:latin typeface="Roboto"/>
              <a:ea typeface="Roboto"/>
              <a:cs typeface="Roboto"/>
              <a:sym typeface="Roboto"/>
            </a:endParaRPr>
          </a:p>
          <a:p>
            <a:pPr indent="0" lvl="0" marL="0" rtl="0" algn="l">
              <a:lnSpc>
                <a:spcPct val="95000"/>
              </a:lnSpc>
              <a:spcBef>
                <a:spcPts val="1200"/>
              </a:spcBef>
              <a:spcAft>
                <a:spcPts val="0"/>
              </a:spcAft>
              <a:buSzPts val="688"/>
              <a:buNone/>
            </a:pPr>
            <a:r>
              <a:rPr lang="en" sz="2166">
                <a:solidFill>
                  <a:srgbClr val="000000"/>
                </a:solidFill>
                <a:latin typeface="Arial"/>
                <a:ea typeface="Arial"/>
                <a:cs typeface="Arial"/>
                <a:sym typeface="Arial"/>
              </a:rPr>
              <a:t>Before</a:t>
            </a:r>
            <a:r>
              <a:rPr lang="en" sz="2166">
                <a:solidFill>
                  <a:srgbClr val="000000"/>
                </a:solidFill>
                <a:latin typeface="Arial"/>
                <a:ea typeface="Arial"/>
                <a:cs typeface="Arial"/>
                <a:sym typeface="Arial"/>
              </a:rPr>
              <a:t> using Metasploit we need to understand some basic terminologies </a:t>
            </a:r>
            <a:endParaRPr sz="2166">
              <a:solidFill>
                <a:srgbClr val="000000"/>
              </a:solidFill>
              <a:latin typeface="Arial"/>
              <a:ea typeface="Arial"/>
              <a:cs typeface="Arial"/>
              <a:sym typeface="Arial"/>
            </a:endParaRPr>
          </a:p>
          <a:p>
            <a:pPr indent="0" lvl="0" marL="0" rtl="0" algn="l">
              <a:lnSpc>
                <a:spcPct val="95000"/>
              </a:lnSpc>
              <a:spcBef>
                <a:spcPts val="1200"/>
              </a:spcBef>
              <a:spcAft>
                <a:spcPts val="0"/>
              </a:spcAft>
              <a:buSzPts val="688"/>
              <a:buNone/>
            </a:pPr>
            <a:r>
              <a:rPr b="1" lang="en" sz="1947">
                <a:solidFill>
                  <a:srgbClr val="000000"/>
                </a:solidFill>
                <a:highlight>
                  <a:srgbClr val="F8F9FB"/>
                </a:highlight>
                <a:latin typeface="Roboto"/>
                <a:ea typeface="Roboto"/>
                <a:cs typeface="Roboto"/>
                <a:sym typeface="Roboto"/>
              </a:rPr>
              <a:t>Exploit</a:t>
            </a:r>
            <a:r>
              <a:rPr lang="en" sz="1947">
                <a:solidFill>
                  <a:srgbClr val="000000"/>
                </a:solidFill>
                <a:highlight>
                  <a:srgbClr val="F8F9FB"/>
                </a:highlight>
                <a:latin typeface="Roboto"/>
                <a:ea typeface="Roboto"/>
                <a:cs typeface="Roboto"/>
                <a:sym typeface="Roboto"/>
              </a:rPr>
              <a:t> – a weak spot in a computer system, which can be used to attack this system.</a:t>
            </a:r>
            <a:endParaRPr sz="1947">
              <a:solidFill>
                <a:srgbClr val="000000"/>
              </a:solidFill>
              <a:highlight>
                <a:srgbClr val="F8F9FB"/>
              </a:highlight>
              <a:latin typeface="Roboto"/>
              <a:ea typeface="Roboto"/>
              <a:cs typeface="Roboto"/>
              <a:sym typeface="Roboto"/>
            </a:endParaRPr>
          </a:p>
          <a:p>
            <a:pPr indent="0" lvl="0" marL="0" rtl="0" algn="l">
              <a:lnSpc>
                <a:spcPct val="95000"/>
              </a:lnSpc>
              <a:spcBef>
                <a:spcPts val="1200"/>
              </a:spcBef>
              <a:spcAft>
                <a:spcPts val="0"/>
              </a:spcAft>
              <a:buSzPts val="688"/>
              <a:buNone/>
            </a:pPr>
            <a:r>
              <a:rPr b="1" lang="en" sz="1947">
                <a:solidFill>
                  <a:srgbClr val="000000"/>
                </a:solidFill>
                <a:highlight>
                  <a:srgbClr val="F8F9FB"/>
                </a:highlight>
                <a:latin typeface="Roboto"/>
                <a:ea typeface="Roboto"/>
                <a:cs typeface="Roboto"/>
                <a:sym typeface="Roboto"/>
              </a:rPr>
              <a:t>Firewall </a:t>
            </a:r>
            <a:r>
              <a:rPr lang="en" sz="1947">
                <a:solidFill>
                  <a:srgbClr val="000000"/>
                </a:solidFill>
                <a:highlight>
                  <a:srgbClr val="F8F9FB"/>
                </a:highlight>
                <a:latin typeface="Roboto"/>
                <a:ea typeface="Roboto"/>
                <a:cs typeface="Roboto"/>
                <a:sym typeface="Roboto"/>
              </a:rPr>
              <a:t>– a network security system that filters unsanctioned incoming and outgoing traffic. </a:t>
            </a:r>
            <a:endParaRPr sz="1947">
              <a:solidFill>
                <a:srgbClr val="000000"/>
              </a:solidFill>
              <a:highlight>
                <a:srgbClr val="F8F9FB"/>
              </a:highlight>
              <a:latin typeface="Roboto"/>
              <a:ea typeface="Roboto"/>
              <a:cs typeface="Roboto"/>
              <a:sym typeface="Roboto"/>
            </a:endParaRPr>
          </a:p>
          <a:p>
            <a:pPr indent="0" lvl="0" marL="0" rtl="0" algn="l">
              <a:lnSpc>
                <a:spcPct val="95000"/>
              </a:lnSpc>
              <a:spcBef>
                <a:spcPts val="1200"/>
              </a:spcBef>
              <a:spcAft>
                <a:spcPts val="0"/>
              </a:spcAft>
              <a:buSzPts val="688"/>
              <a:buNone/>
            </a:pPr>
            <a:r>
              <a:rPr lang="en" sz="1947">
                <a:solidFill>
                  <a:srgbClr val="000000"/>
                </a:solidFill>
                <a:highlight>
                  <a:srgbClr val="F8F9FB"/>
                </a:highlight>
                <a:latin typeface="Roboto"/>
                <a:ea typeface="Roboto"/>
                <a:cs typeface="Roboto"/>
                <a:sym typeface="Roboto"/>
              </a:rPr>
              <a:t>Encoders are used to evade the anti- virus Softwares and firewall.</a:t>
            </a:r>
            <a:endParaRPr sz="1243">
              <a:solidFill>
                <a:srgbClr val="000000"/>
              </a:solidFill>
              <a:highlight>
                <a:srgbClr val="F8F9FB"/>
              </a:highlight>
              <a:latin typeface="Roboto"/>
              <a:ea typeface="Roboto"/>
              <a:cs typeface="Roboto"/>
              <a:sym typeface="Roboto"/>
            </a:endParaRPr>
          </a:p>
          <a:p>
            <a:pPr indent="0" lvl="0" marL="0" rtl="0" algn="l">
              <a:lnSpc>
                <a:spcPct val="95000"/>
              </a:lnSpc>
              <a:spcBef>
                <a:spcPts val="1200"/>
              </a:spcBef>
              <a:spcAft>
                <a:spcPts val="0"/>
              </a:spcAft>
              <a:buSzPts val="688"/>
              <a:buNone/>
            </a:pPr>
            <a:r>
              <a:t/>
            </a:r>
            <a:endParaRPr sz="1043">
              <a:solidFill>
                <a:srgbClr val="3F4E78"/>
              </a:solidFill>
              <a:highlight>
                <a:srgbClr val="F8F9FB"/>
              </a:highlight>
              <a:latin typeface="Roboto"/>
              <a:ea typeface="Roboto"/>
              <a:cs typeface="Roboto"/>
              <a:sym typeface="Roboto"/>
            </a:endParaRPr>
          </a:p>
          <a:p>
            <a:pPr indent="0" lvl="0" marL="0" rtl="0" algn="l">
              <a:lnSpc>
                <a:spcPct val="95000"/>
              </a:lnSpc>
              <a:spcBef>
                <a:spcPts val="1200"/>
              </a:spcBef>
              <a:spcAft>
                <a:spcPts val="0"/>
              </a:spcAft>
              <a:buSzPts val="688"/>
              <a:buNone/>
            </a:pPr>
            <a:r>
              <a:t/>
            </a:r>
            <a:endParaRPr sz="1043">
              <a:solidFill>
                <a:srgbClr val="3F4E78"/>
              </a:solidFill>
              <a:highlight>
                <a:srgbClr val="F8F9FB"/>
              </a:highlight>
              <a:latin typeface="Roboto"/>
              <a:ea typeface="Roboto"/>
              <a:cs typeface="Roboto"/>
              <a:sym typeface="Roboto"/>
            </a:endParaRPr>
          </a:p>
          <a:p>
            <a:pPr indent="0" lvl="0" marL="0" rtl="0" algn="l">
              <a:lnSpc>
                <a:spcPct val="95000"/>
              </a:lnSpc>
              <a:spcBef>
                <a:spcPts val="1200"/>
              </a:spcBef>
              <a:spcAft>
                <a:spcPts val="1200"/>
              </a:spcAft>
              <a:buSzPts val="688"/>
              <a:buNone/>
            </a:pPr>
            <a:r>
              <a:t/>
            </a:r>
            <a:endParaRPr sz="1012"/>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idx="1" type="body"/>
          </p:nvPr>
        </p:nvSpPr>
        <p:spPr>
          <a:xfrm>
            <a:off x="729450" y="1450375"/>
            <a:ext cx="7688700" cy="341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solidFill>
                  <a:srgbClr val="000000"/>
                </a:solidFill>
                <a:latin typeface="Arial"/>
                <a:ea typeface="Arial"/>
                <a:cs typeface="Arial"/>
                <a:sym typeface="Arial"/>
              </a:rPr>
              <a:t>Vulnerability</a:t>
            </a:r>
            <a:r>
              <a:rPr lang="en" sz="2000">
                <a:solidFill>
                  <a:srgbClr val="000000"/>
                </a:solidFill>
                <a:latin typeface="Arial"/>
                <a:ea typeface="Arial"/>
                <a:cs typeface="Arial"/>
                <a:sym typeface="Arial"/>
              </a:rPr>
              <a:t> -Weakness in a system, a bug which is to be exploited</a:t>
            </a:r>
            <a:endParaRPr sz="2000">
              <a:solidFill>
                <a:srgbClr val="000000"/>
              </a:solidFill>
              <a:latin typeface="Arial"/>
              <a:ea typeface="Arial"/>
              <a:cs typeface="Arial"/>
              <a:sym typeface="Arial"/>
            </a:endParaRPr>
          </a:p>
          <a:p>
            <a:pPr indent="0" lvl="0" marL="0" rtl="0" algn="l">
              <a:spcBef>
                <a:spcPts val="1200"/>
              </a:spcBef>
              <a:spcAft>
                <a:spcPts val="0"/>
              </a:spcAft>
              <a:buNone/>
            </a:pPr>
            <a:r>
              <a:rPr b="1" lang="en" sz="2000">
                <a:solidFill>
                  <a:srgbClr val="000000"/>
                </a:solidFill>
                <a:latin typeface="Arial"/>
                <a:ea typeface="Arial"/>
                <a:cs typeface="Arial"/>
                <a:sym typeface="Arial"/>
              </a:rPr>
              <a:t>PAYLOAD </a:t>
            </a:r>
            <a:r>
              <a:rPr lang="en" sz="2000">
                <a:solidFill>
                  <a:srgbClr val="000000"/>
                </a:solidFill>
                <a:latin typeface="Arial"/>
                <a:ea typeface="Arial"/>
                <a:cs typeface="Arial"/>
                <a:sym typeface="Arial"/>
              </a:rPr>
              <a:t>-  Another piece of code that is executed through given exploit.</a:t>
            </a:r>
            <a:endParaRPr sz="2000">
              <a:solidFill>
                <a:srgbClr val="000000"/>
              </a:solidFill>
              <a:latin typeface="Arial"/>
              <a:ea typeface="Arial"/>
              <a:cs typeface="Arial"/>
              <a:sym typeface="Arial"/>
            </a:endParaRPr>
          </a:p>
          <a:p>
            <a:pPr indent="0" lvl="0" marL="0" rtl="0" algn="l">
              <a:spcBef>
                <a:spcPts val="1200"/>
              </a:spcBef>
              <a:spcAft>
                <a:spcPts val="0"/>
              </a:spcAft>
              <a:buNone/>
            </a:pPr>
            <a:r>
              <a:rPr b="1" lang="en" sz="2050">
                <a:solidFill>
                  <a:srgbClr val="000000"/>
                </a:solidFill>
                <a:highlight>
                  <a:srgbClr val="F8F9FB"/>
                </a:highlight>
                <a:latin typeface="Arial"/>
                <a:ea typeface="Arial"/>
                <a:cs typeface="Arial"/>
                <a:sym typeface="Arial"/>
              </a:rPr>
              <a:t>Brute force attack</a:t>
            </a:r>
            <a:r>
              <a:rPr lang="en" sz="2050">
                <a:solidFill>
                  <a:srgbClr val="000000"/>
                </a:solidFill>
                <a:highlight>
                  <a:srgbClr val="F8F9FB"/>
                </a:highlight>
                <a:latin typeface="Arial"/>
                <a:ea typeface="Arial"/>
                <a:cs typeface="Arial"/>
                <a:sym typeface="Arial"/>
              </a:rPr>
              <a:t> – a method for cracking an account password, when a hacker uses a cracking machine that can try multiple passwords until it gets the right one.</a:t>
            </a:r>
            <a:endParaRPr sz="20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ctrTitle"/>
          </p:nvPr>
        </p:nvSpPr>
        <p:spPr>
          <a:xfrm>
            <a:off x="727950" y="5449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About Poject</a:t>
            </a:r>
            <a:endParaRPr/>
          </a:p>
        </p:txBody>
      </p:sp>
      <p:sp>
        <p:nvSpPr>
          <p:cNvPr id="93" name="Google Shape;93;p14"/>
          <p:cNvSpPr txBox="1"/>
          <p:nvPr>
            <p:ph idx="1" type="subTitle"/>
          </p:nvPr>
        </p:nvSpPr>
        <p:spPr>
          <a:xfrm>
            <a:off x="729625" y="1734425"/>
            <a:ext cx="7688100" cy="322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This project is about using security tools like NMAP , Nessus,</a:t>
            </a:r>
            <a:endParaRPr sz="2200"/>
          </a:p>
          <a:p>
            <a:pPr indent="0" lvl="0" marL="0" rtl="0" algn="l">
              <a:spcBef>
                <a:spcPts val="0"/>
              </a:spcBef>
              <a:spcAft>
                <a:spcPts val="0"/>
              </a:spcAft>
              <a:buNone/>
            </a:pPr>
            <a:r>
              <a:rPr lang="en" sz="2200"/>
              <a:t>Burp Suite etc to scan for </a:t>
            </a:r>
            <a:r>
              <a:rPr lang="en" sz="2200"/>
              <a:t>vulnerabilities in the home or office network.</a:t>
            </a:r>
            <a:endParaRPr sz="2200"/>
          </a:p>
          <a:p>
            <a:pPr indent="0" lvl="0" marL="0" rtl="0" algn="l">
              <a:spcBef>
                <a:spcPts val="0"/>
              </a:spcBef>
              <a:spcAft>
                <a:spcPts val="0"/>
              </a:spcAft>
              <a:buNone/>
            </a:pPr>
            <a:r>
              <a:rPr lang="en" sz="2200"/>
              <a:t>We will discuss  about  increasing cyber threats and how to avoid them .</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rPr lang="en" sz="2200"/>
              <a:t> </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rPr lang="en" sz="2200"/>
              <a:t> </a:t>
            </a:r>
            <a:endParaRPr sz="2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5" name="Google Shape;205;p3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6" name="Google Shape;206;p32"/>
          <p:cNvPicPr preferRelativeResize="0"/>
          <p:nvPr/>
        </p:nvPicPr>
        <p:blipFill>
          <a:blip r:embed="rId3">
            <a:alphaModFix/>
          </a:blip>
          <a:stretch>
            <a:fillRect/>
          </a:stretch>
        </p:blipFill>
        <p:spPr>
          <a:xfrm>
            <a:off x="992909" y="0"/>
            <a:ext cx="7158182" cy="5143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12" name="Google Shape;212;p3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3" name="Google Shape;213;p33"/>
          <p:cNvPicPr preferRelativeResize="0"/>
          <p:nvPr/>
        </p:nvPicPr>
        <p:blipFill>
          <a:blip r:embed="rId3">
            <a:alphaModFix/>
          </a:blip>
          <a:stretch>
            <a:fillRect/>
          </a:stretch>
        </p:blipFill>
        <p:spPr>
          <a:xfrm>
            <a:off x="885329" y="0"/>
            <a:ext cx="7373341" cy="5143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 sz="2188">
                <a:latin typeface="Arial"/>
                <a:ea typeface="Arial"/>
                <a:cs typeface="Arial"/>
                <a:sym typeface="Arial"/>
              </a:rPr>
              <a:t>3 INITIAL STEPS </a:t>
            </a:r>
            <a:endParaRPr sz="3488">
              <a:latin typeface="Arial"/>
              <a:ea typeface="Arial"/>
              <a:cs typeface="Arial"/>
              <a:sym typeface="Arial"/>
            </a:endParaRPr>
          </a:p>
        </p:txBody>
      </p:sp>
      <p:sp>
        <p:nvSpPr>
          <p:cNvPr id="219" name="Google Shape;219;p3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solidFill>
                  <a:schemeClr val="dk2"/>
                </a:solidFill>
                <a:latin typeface="Arial"/>
                <a:ea typeface="Arial"/>
                <a:cs typeface="Arial"/>
                <a:sym typeface="Arial"/>
              </a:rPr>
              <a:t>1. Start the postgresql service </a:t>
            </a:r>
            <a:endParaRPr sz="2200">
              <a:solidFill>
                <a:schemeClr val="dk2"/>
              </a:solidFill>
              <a:latin typeface="Arial"/>
              <a:ea typeface="Arial"/>
              <a:cs typeface="Arial"/>
              <a:sym typeface="Arial"/>
            </a:endParaRPr>
          </a:p>
          <a:p>
            <a:pPr indent="0" lvl="0" marL="0" rtl="0" algn="l">
              <a:spcBef>
                <a:spcPts val="1200"/>
              </a:spcBef>
              <a:spcAft>
                <a:spcPts val="0"/>
              </a:spcAft>
              <a:buNone/>
            </a:pPr>
            <a:r>
              <a:rPr lang="en" sz="2200">
                <a:solidFill>
                  <a:schemeClr val="dk2"/>
                </a:solidFill>
                <a:latin typeface="Arial"/>
                <a:ea typeface="Arial"/>
                <a:cs typeface="Arial"/>
                <a:sym typeface="Arial"/>
              </a:rPr>
              <a:t>2. Then make sure that msf database is running </a:t>
            </a:r>
            <a:endParaRPr sz="2200">
              <a:solidFill>
                <a:schemeClr val="dk2"/>
              </a:solidFill>
              <a:latin typeface="Arial"/>
              <a:ea typeface="Arial"/>
              <a:cs typeface="Arial"/>
              <a:sym typeface="Arial"/>
            </a:endParaRPr>
          </a:p>
          <a:p>
            <a:pPr indent="0" lvl="0" marL="0" rtl="0" algn="l">
              <a:spcBef>
                <a:spcPts val="1200"/>
              </a:spcBef>
              <a:spcAft>
                <a:spcPts val="1200"/>
              </a:spcAft>
              <a:buNone/>
            </a:pPr>
            <a:r>
              <a:rPr lang="en" sz="2200">
                <a:solidFill>
                  <a:schemeClr val="dk2"/>
                </a:solidFill>
                <a:latin typeface="Arial"/>
                <a:ea typeface="Arial"/>
                <a:cs typeface="Arial"/>
                <a:sym typeface="Arial"/>
              </a:rPr>
              <a:t>3. Launch the metasploit framework by typing in msfconsole</a:t>
            </a:r>
            <a:endParaRPr sz="2200">
              <a:solidFill>
                <a:schemeClr val="dk2"/>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5"/>
          <p:cNvSpPr txBox="1"/>
          <p:nvPr>
            <p:ph type="title"/>
          </p:nvPr>
        </p:nvSpPr>
        <p:spPr>
          <a:xfrm>
            <a:off x="729450" y="4982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Some Commands </a:t>
            </a:r>
            <a:endParaRPr/>
          </a:p>
        </p:txBody>
      </p:sp>
      <p:sp>
        <p:nvSpPr>
          <p:cNvPr id="225" name="Google Shape;225;p3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6" name="Google Shape;226;p35"/>
          <p:cNvPicPr preferRelativeResize="0"/>
          <p:nvPr/>
        </p:nvPicPr>
        <p:blipFill>
          <a:blip r:embed="rId3">
            <a:alphaModFix/>
          </a:blip>
          <a:stretch>
            <a:fillRect/>
          </a:stretch>
        </p:blipFill>
        <p:spPr>
          <a:xfrm>
            <a:off x="1904875" y="946650"/>
            <a:ext cx="5334250" cy="419685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400"/>
              </a:spcBef>
              <a:spcAft>
                <a:spcPts val="0"/>
              </a:spcAft>
              <a:buNone/>
            </a:pPr>
            <a:r>
              <a:rPr lang="en" sz="2633">
                <a:solidFill>
                  <a:srgbClr val="000000"/>
                </a:solidFill>
                <a:highlight>
                  <a:srgbClr val="FFFFFF"/>
                </a:highlight>
                <a:latin typeface="Arial"/>
                <a:ea typeface="Arial"/>
                <a:cs typeface="Arial"/>
                <a:sym typeface="Arial"/>
              </a:rPr>
              <a:t>Vulnerability scanning with Metasploit</a:t>
            </a:r>
            <a:endParaRPr sz="2633">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
        <p:nvSpPr>
          <p:cNvPr id="232" name="Google Shape;232;p3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50">
                <a:solidFill>
                  <a:srgbClr val="000000"/>
                </a:solidFill>
                <a:highlight>
                  <a:srgbClr val="FFFFFF"/>
                </a:highlight>
                <a:latin typeface="Arial"/>
                <a:ea typeface="Arial"/>
                <a:cs typeface="Arial"/>
                <a:sym typeface="Arial"/>
              </a:rPr>
              <a:t>Now we are going to see how to perform </a:t>
            </a:r>
            <a:r>
              <a:rPr lang="en" sz="2050">
                <a:solidFill>
                  <a:srgbClr val="000000"/>
                </a:solidFill>
                <a:highlight>
                  <a:srgbClr val="FFFFFF"/>
                </a:highlight>
                <a:uFill>
                  <a:noFill/>
                </a:uFill>
                <a:latin typeface="Arial"/>
                <a:ea typeface="Arial"/>
                <a:cs typeface="Arial"/>
                <a:sym typeface="Arial"/>
                <a:hlinkClick r:id="rId3">
                  <a:extLst>
                    <a:ext uri="{A12FA001-AC4F-418D-AE19-62706E023703}">
                      <ahyp:hlinkClr val="tx"/>
                    </a:ext>
                  </a:extLst>
                </a:hlinkClick>
              </a:rPr>
              <a:t>vulnerability assessments</a:t>
            </a:r>
            <a:r>
              <a:rPr lang="en" sz="2050">
                <a:solidFill>
                  <a:srgbClr val="000000"/>
                </a:solidFill>
                <a:highlight>
                  <a:srgbClr val="FFFFFF"/>
                </a:highlight>
                <a:latin typeface="Arial"/>
                <a:ea typeface="Arial"/>
                <a:cs typeface="Arial"/>
                <a:sym typeface="Arial"/>
              </a:rPr>
              <a:t> of network and web applications by using Metasploit built-in plug-ins. First we will start with OpenVAS; before jumping into msfconsole, you have to install OpenVAS in your system.</a:t>
            </a:r>
            <a:endParaRPr sz="2000">
              <a:solidFill>
                <a:srgbClr val="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7"/>
          <p:cNvSpPr txBox="1"/>
          <p:nvPr>
            <p:ph type="title"/>
          </p:nvPr>
        </p:nvSpPr>
        <p:spPr>
          <a:xfrm>
            <a:off x="622000" y="5531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0" lang="en" sz="1615">
                <a:solidFill>
                  <a:srgbClr val="000000"/>
                </a:solidFill>
                <a:highlight>
                  <a:srgbClr val="FFFFFF"/>
                </a:highlight>
                <a:latin typeface="Arial"/>
                <a:ea typeface="Arial"/>
                <a:cs typeface="Arial"/>
                <a:sym typeface="Arial"/>
              </a:rPr>
              <a:t>To run OpenVAS, type in load openvas in msfconsole and it will load and open the VAS plug-in from its database.</a:t>
            </a:r>
            <a:endParaRPr sz="2740">
              <a:solidFill>
                <a:srgbClr val="000000"/>
              </a:solidFill>
            </a:endParaRPr>
          </a:p>
        </p:txBody>
      </p:sp>
      <p:sp>
        <p:nvSpPr>
          <p:cNvPr id="238" name="Google Shape;238;p3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9" name="Google Shape;239;p37"/>
          <p:cNvPicPr preferRelativeResize="0"/>
          <p:nvPr/>
        </p:nvPicPr>
        <p:blipFill>
          <a:blip r:embed="rId3">
            <a:alphaModFix/>
          </a:blip>
          <a:stretch>
            <a:fillRect/>
          </a:stretch>
        </p:blipFill>
        <p:spPr>
          <a:xfrm>
            <a:off x="729450" y="1521438"/>
            <a:ext cx="5943600" cy="26765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8"/>
          <p:cNvSpPr txBox="1"/>
          <p:nvPr>
            <p:ph type="title"/>
          </p:nvPr>
        </p:nvSpPr>
        <p:spPr>
          <a:xfrm>
            <a:off x="727650" y="4982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0" lang="en" sz="1715">
                <a:solidFill>
                  <a:srgbClr val="212529"/>
                </a:solidFill>
                <a:highlight>
                  <a:srgbClr val="FFFFFF"/>
                </a:highlight>
                <a:latin typeface="Arial"/>
                <a:ea typeface="Arial"/>
                <a:cs typeface="Arial"/>
                <a:sym typeface="Arial"/>
              </a:rPr>
              <a:t>Now type in openvas_help and it will show all usage commands for OpenVAS.</a:t>
            </a:r>
            <a:endParaRPr sz="2840"/>
          </a:p>
        </p:txBody>
      </p:sp>
      <p:sp>
        <p:nvSpPr>
          <p:cNvPr id="245" name="Google Shape;245;p3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6" name="Google Shape;246;p38"/>
          <p:cNvPicPr preferRelativeResize="0"/>
          <p:nvPr/>
        </p:nvPicPr>
        <p:blipFill>
          <a:blip r:embed="rId3">
            <a:alphaModFix/>
          </a:blip>
          <a:stretch>
            <a:fillRect/>
          </a:stretch>
        </p:blipFill>
        <p:spPr>
          <a:xfrm>
            <a:off x="729450" y="1189900"/>
            <a:ext cx="5201850" cy="39536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9"/>
          <p:cNvSpPr txBox="1"/>
          <p:nvPr>
            <p:ph type="title"/>
          </p:nvPr>
        </p:nvSpPr>
        <p:spPr>
          <a:xfrm>
            <a:off x="729450" y="592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0" lang="en" sz="1515">
                <a:solidFill>
                  <a:srgbClr val="212529"/>
                </a:solidFill>
                <a:highlight>
                  <a:srgbClr val="FFFFFF"/>
                </a:highlight>
                <a:latin typeface="Arial"/>
                <a:ea typeface="Arial"/>
                <a:cs typeface="Arial"/>
                <a:sym typeface="Arial"/>
              </a:rPr>
              <a:t>We have to connect our OpenVAS to its server by giving the command openvas_connect and it will show the full usage command, which is openvas_connect username password host port &lt;ssl-confirm&gt; for connecting to the server. In my case, the command is openvas_connect rohit toor localhost 9390 ok</a:t>
            </a:r>
            <a:endParaRPr sz="2640"/>
          </a:p>
        </p:txBody>
      </p:sp>
      <p:sp>
        <p:nvSpPr>
          <p:cNvPr id="252" name="Google Shape;252;p3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3" name="Google Shape;253;p39"/>
          <p:cNvPicPr preferRelativeResize="0"/>
          <p:nvPr/>
        </p:nvPicPr>
        <p:blipFill>
          <a:blip r:embed="rId3">
            <a:alphaModFix/>
          </a:blip>
          <a:stretch>
            <a:fillRect/>
          </a:stretch>
        </p:blipFill>
        <p:spPr>
          <a:xfrm>
            <a:off x="729450" y="1975275"/>
            <a:ext cx="6891125" cy="20164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0"/>
          <p:cNvSpPr txBox="1"/>
          <p:nvPr>
            <p:ph type="title"/>
          </p:nvPr>
        </p:nvSpPr>
        <p:spPr>
          <a:xfrm>
            <a:off x="729450" y="536450"/>
            <a:ext cx="7688700" cy="131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1350">
                <a:solidFill>
                  <a:srgbClr val="212529"/>
                </a:solidFill>
                <a:highlight>
                  <a:srgbClr val="FFFFFF"/>
                </a:highlight>
                <a:latin typeface="Arial"/>
                <a:ea typeface="Arial"/>
                <a:cs typeface="Arial"/>
                <a:sym typeface="Arial"/>
              </a:rPr>
              <a:t>As can we can see in the above figure, our OpenVAS connection is successful. Now we will create a target for scanning. The command for creating a target is openvas_target_create &lt;scan name&gt; &lt;target IP&gt; &lt;any comments&gt; . In the below figure, we can see my scan name is windows7 , the target is 192.168.0.101 and the comment is new_scan , so the command is openvas_target_create “windows7” 192.168.0.101 “new_scan”</a:t>
            </a:r>
            <a:endParaRPr/>
          </a:p>
        </p:txBody>
      </p:sp>
      <p:sp>
        <p:nvSpPr>
          <p:cNvPr id="259" name="Google Shape;259;p4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60" name="Google Shape;260;p40"/>
          <p:cNvPicPr preferRelativeResize="0"/>
          <p:nvPr/>
        </p:nvPicPr>
        <p:blipFill>
          <a:blip r:embed="rId3">
            <a:alphaModFix/>
          </a:blip>
          <a:stretch>
            <a:fillRect/>
          </a:stretch>
        </p:blipFill>
        <p:spPr>
          <a:xfrm>
            <a:off x="813375" y="1853738"/>
            <a:ext cx="5276850" cy="24098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1"/>
          <p:cNvSpPr txBox="1"/>
          <p:nvPr>
            <p:ph type="title"/>
          </p:nvPr>
        </p:nvSpPr>
        <p:spPr>
          <a:xfrm>
            <a:off x="727650" y="482450"/>
            <a:ext cx="7688700" cy="92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1750">
                <a:solidFill>
                  <a:srgbClr val="212529"/>
                </a:solidFill>
                <a:highlight>
                  <a:srgbClr val="FFFFFF"/>
                </a:highlight>
                <a:latin typeface="Arial"/>
                <a:ea typeface="Arial"/>
                <a:cs typeface="Arial"/>
                <a:sym typeface="Arial"/>
              </a:rPr>
              <a:t>After creating the target, we want to see the OpenVAS’s scan configuration list, so type in openvas_config_list.</a:t>
            </a:r>
            <a:endParaRPr sz="3000"/>
          </a:p>
        </p:txBody>
      </p:sp>
      <p:sp>
        <p:nvSpPr>
          <p:cNvPr id="266" name="Google Shape;266;p4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67" name="Google Shape;267;p41"/>
          <p:cNvPicPr preferRelativeResize="0"/>
          <p:nvPr/>
        </p:nvPicPr>
        <p:blipFill>
          <a:blip r:embed="rId3">
            <a:alphaModFix/>
          </a:blip>
          <a:stretch>
            <a:fillRect/>
          </a:stretch>
        </p:blipFill>
        <p:spPr>
          <a:xfrm>
            <a:off x="727650" y="1404350"/>
            <a:ext cx="4778725" cy="2905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24000"/>
              </a:lnSpc>
              <a:spcBef>
                <a:spcPts val="0"/>
              </a:spcBef>
              <a:spcAft>
                <a:spcPts val="0"/>
              </a:spcAft>
              <a:buSzPts val="990"/>
              <a:buNone/>
            </a:pPr>
            <a:r>
              <a:rPr lang="en" sz="2530">
                <a:solidFill>
                  <a:srgbClr val="333333"/>
                </a:solidFill>
                <a:highlight>
                  <a:srgbClr val="FCFCFC"/>
                </a:highlight>
                <a:latin typeface="Georgia"/>
                <a:ea typeface="Georgia"/>
                <a:cs typeface="Georgia"/>
                <a:sym typeface="Georgia"/>
              </a:rPr>
              <a:t>Introduction</a:t>
            </a:r>
            <a:endParaRPr sz="2530">
              <a:solidFill>
                <a:srgbClr val="333333"/>
              </a:solidFill>
              <a:highlight>
                <a:srgbClr val="FCFCFC"/>
              </a:highlight>
              <a:latin typeface="Georgia"/>
              <a:ea typeface="Georgia"/>
              <a:cs typeface="Georgia"/>
              <a:sym typeface="Georgia"/>
            </a:endParaRPr>
          </a:p>
          <a:p>
            <a:pPr indent="0" lvl="0" marL="0" rtl="0" algn="l">
              <a:spcBef>
                <a:spcPts val="0"/>
              </a:spcBef>
              <a:spcAft>
                <a:spcPts val="0"/>
              </a:spcAft>
              <a:buSzPts val="990"/>
              <a:buNone/>
            </a:pPr>
            <a:r>
              <a:t/>
            </a:r>
            <a:endParaRPr sz="2340"/>
          </a:p>
        </p:txBody>
      </p:sp>
      <p:sp>
        <p:nvSpPr>
          <p:cNvPr id="99" name="Google Shape;99;p15"/>
          <p:cNvSpPr txBox="1"/>
          <p:nvPr>
            <p:ph idx="1" type="body"/>
          </p:nvPr>
        </p:nvSpPr>
        <p:spPr>
          <a:xfrm>
            <a:off x="729450" y="2403875"/>
            <a:ext cx="7688700" cy="193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50">
                <a:solidFill>
                  <a:srgbClr val="333333"/>
                </a:solidFill>
                <a:highlight>
                  <a:srgbClr val="FCFCFC"/>
                </a:highlight>
                <a:latin typeface="Georgia"/>
                <a:ea typeface="Georgia"/>
                <a:cs typeface="Georgia"/>
                <a:sym typeface="Georgia"/>
              </a:rPr>
              <a:t>Over the last years the number of IT security incidents has been constantly increasing among compani</a:t>
            </a:r>
            <a:r>
              <a:rPr lang="en" sz="1350">
                <a:solidFill>
                  <a:srgbClr val="333333"/>
                </a:solidFill>
                <a:highlight>
                  <a:srgbClr val="FCFCFC"/>
                </a:highlight>
                <a:latin typeface="Georgia"/>
                <a:ea typeface="Georgia"/>
                <a:cs typeface="Georgia"/>
                <a:sym typeface="Georgia"/>
              </a:rPr>
              <a:t>es and personal computers.</a:t>
            </a:r>
            <a:endParaRPr sz="1350">
              <a:solidFill>
                <a:srgbClr val="333333"/>
              </a:solidFill>
              <a:highlight>
                <a:srgbClr val="FCFCFC"/>
              </a:highlight>
              <a:latin typeface="Georgia"/>
              <a:ea typeface="Georgia"/>
              <a:cs typeface="Georgia"/>
              <a:sym typeface="Georgia"/>
            </a:endParaRPr>
          </a:p>
          <a:p>
            <a:pPr indent="0" lvl="0" marL="0" rtl="0" algn="l">
              <a:spcBef>
                <a:spcPts val="1200"/>
              </a:spcBef>
              <a:spcAft>
                <a:spcPts val="1200"/>
              </a:spcAft>
              <a:buNone/>
            </a:pPr>
            <a:r>
              <a:rPr lang="en" sz="1350">
                <a:solidFill>
                  <a:srgbClr val="333333"/>
                </a:solidFill>
                <a:highlight>
                  <a:srgbClr val="FCFCFC"/>
                </a:highlight>
                <a:latin typeface="Georgia"/>
                <a:ea typeface="Georgia"/>
                <a:cs typeface="Georgia"/>
                <a:sym typeface="Georgia"/>
              </a:rPr>
              <a:t>Data breaches are becoming normal day by day as globe progresses towards information technology . News like Facebook data breach impacts 500 million users and others like WannaCry Ransomware  attack is surfacing all over .</a:t>
            </a:r>
            <a:endParaRPr sz="1350">
              <a:solidFill>
                <a:srgbClr val="333333"/>
              </a:solidFill>
              <a:highlight>
                <a:srgbClr val="FCFCFC"/>
              </a:highlight>
              <a:latin typeface="Georgia"/>
              <a:ea typeface="Georgia"/>
              <a:cs typeface="Georgia"/>
              <a:sym typeface="Georgi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2"/>
          <p:cNvSpPr txBox="1"/>
          <p:nvPr>
            <p:ph type="title"/>
          </p:nvPr>
        </p:nvSpPr>
        <p:spPr>
          <a:xfrm>
            <a:off x="727650" y="5297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0" lang="en" sz="1515">
                <a:solidFill>
                  <a:srgbClr val="212529"/>
                </a:solidFill>
                <a:highlight>
                  <a:srgbClr val="FFFFFF"/>
                </a:highlight>
                <a:latin typeface="Arial"/>
                <a:ea typeface="Arial"/>
                <a:cs typeface="Arial"/>
                <a:sym typeface="Arial"/>
              </a:rPr>
              <a:t>OpenVAS has four types of scan configuration; we will select this as per requirement. Next type in openvas_target_list and it will show your created targets</a:t>
            </a:r>
            <a:endParaRPr sz="2640"/>
          </a:p>
        </p:txBody>
      </p:sp>
      <p:sp>
        <p:nvSpPr>
          <p:cNvPr id="273" name="Google Shape;273;p4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74" name="Google Shape;274;p42"/>
          <p:cNvPicPr preferRelativeResize="0"/>
          <p:nvPr/>
        </p:nvPicPr>
        <p:blipFill>
          <a:blip r:embed="rId3">
            <a:alphaModFix/>
          </a:blip>
          <a:stretch>
            <a:fillRect/>
          </a:stretch>
        </p:blipFill>
        <p:spPr>
          <a:xfrm>
            <a:off x="727638" y="1666888"/>
            <a:ext cx="5114925" cy="23145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3"/>
          <p:cNvSpPr txBox="1"/>
          <p:nvPr>
            <p:ph type="title"/>
          </p:nvPr>
        </p:nvSpPr>
        <p:spPr>
          <a:xfrm>
            <a:off x="603225" y="5140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1794">
                <a:solidFill>
                  <a:srgbClr val="212529"/>
                </a:solidFill>
                <a:highlight>
                  <a:srgbClr val="FFFFFF"/>
                </a:highlight>
                <a:latin typeface="Arial"/>
                <a:ea typeface="Arial"/>
                <a:cs typeface="Arial"/>
                <a:sym typeface="Arial"/>
              </a:rPr>
              <a:t>Now we have a target and we have also seen the scan configuration, so we will create a task for scanning our target machine</a:t>
            </a:r>
            <a:r>
              <a:rPr b="0" lang="en" sz="1350">
                <a:solidFill>
                  <a:srgbClr val="212529"/>
                </a:solidFill>
                <a:highlight>
                  <a:srgbClr val="FFFFFF"/>
                </a:highlight>
                <a:latin typeface="Arial"/>
                <a:ea typeface="Arial"/>
                <a:cs typeface="Arial"/>
                <a:sym typeface="Arial"/>
              </a:rPr>
              <a:t>.</a:t>
            </a:r>
            <a:endParaRPr/>
          </a:p>
        </p:txBody>
      </p:sp>
      <p:sp>
        <p:nvSpPr>
          <p:cNvPr id="280" name="Google Shape;280;p4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81" name="Google Shape;281;p43"/>
          <p:cNvPicPr preferRelativeResize="0"/>
          <p:nvPr/>
        </p:nvPicPr>
        <p:blipFill>
          <a:blip r:embed="rId3">
            <a:alphaModFix/>
          </a:blip>
          <a:stretch>
            <a:fillRect/>
          </a:stretch>
        </p:blipFill>
        <p:spPr>
          <a:xfrm>
            <a:off x="1909763" y="1447800"/>
            <a:ext cx="5324475" cy="22479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87" name="Google Shape;287;p44"/>
          <p:cNvSpPr txBox="1"/>
          <p:nvPr>
            <p:ph idx="1" type="body"/>
          </p:nvPr>
        </p:nvSpPr>
        <p:spPr>
          <a:xfrm>
            <a:off x="727650" y="205100"/>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650">
                <a:solidFill>
                  <a:srgbClr val="212529"/>
                </a:solidFill>
                <a:highlight>
                  <a:srgbClr val="FFFFFF"/>
                </a:highlight>
                <a:latin typeface="Arial"/>
                <a:ea typeface="Arial"/>
                <a:cs typeface="Arial"/>
                <a:sym typeface="Arial"/>
              </a:rPr>
              <a:t>To create a task, the command is openvas_task_create &lt;scanname&gt; &lt;comment&gt; &lt;scanconfig ID&gt; &lt;targetID&gt;.  </a:t>
            </a:r>
            <a:r>
              <a:rPr lang="en" sz="1650">
                <a:solidFill>
                  <a:srgbClr val="212529"/>
                </a:solidFill>
                <a:highlight>
                  <a:srgbClr val="FFFFFF"/>
                </a:highlight>
                <a:latin typeface="Arial"/>
                <a:ea typeface="Arial"/>
                <a:cs typeface="Arial"/>
                <a:sym typeface="Arial"/>
              </a:rPr>
              <a:t>F</a:t>
            </a:r>
            <a:r>
              <a:rPr lang="en" sz="1650">
                <a:solidFill>
                  <a:srgbClr val="212529"/>
                </a:solidFill>
                <a:highlight>
                  <a:srgbClr val="FFFFFF"/>
                </a:highlight>
                <a:latin typeface="Arial"/>
                <a:ea typeface="Arial"/>
                <a:cs typeface="Arial"/>
                <a:sym typeface="Arial"/>
              </a:rPr>
              <a:t>or example, in the above figure, we type in openvas_task_create windows7 new_scan 3 1  We can see that our task is created and the task ID is 0 for our target machine. Now start the task by typing in openvas_task_start &lt;taskID&gt;. Here we are using openvas_task_start 0</a:t>
            </a:r>
            <a:endParaRPr sz="1650">
              <a:solidFill>
                <a:srgbClr val="212529"/>
              </a:solidFill>
              <a:highlight>
                <a:srgbClr val="FFFFFF"/>
              </a:highlight>
              <a:latin typeface="Arial"/>
              <a:ea typeface="Arial"/>
              <a:cs typeface="Arial"/>
              <a:sym typeface="Arial"/>
            </a:endParaRPr>
          </a:p>
          <a:p>
            <a:pPr indent="0" lvl="0" marL="0" rtl="0" algn="l">
              <a:spcBef>
                <a:spcPts val="4000"/>
              </a:spcBef>
              <a:spcAft>
                <a:spcPts val="1200"/>
              </a:spcAft>
              <a:buNone/>
            </a:pPr>
            <a:r>
              <a:t/>
            </a:r>
            <a:endParaRPr/>
          </a:p>
        </p:txBody>
      </p:sp>
      <p:pic>
        <p:nvPicPr>
          <p:cNvPr id="288" name="Google Shape;288;p44"/>
          <p:cNvPicPr preferRelativeResize="0"/>
          <p:nvPr/>
        </p:nvPicPr>
        <p:blipFill>
          <a:blip r:embed="rId3">
            <a:alphaModFix/>
          </a:blip>
          <a:stretch>
            <a:fillRect/>
          </a:stretch>
        </p:blipFill>
        <p:spPr>
          <a:xfrm>
            <a:off x="727650" y="2261100"/>
            <a:ext cx="4914900" cy="23431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5"/>
          <p:cNvSpPr txBox="1"/>
          <p:nvPr>
            <p:ph type="title"/>
          </p:nvPr>
        </p:nvSpPr>
        <p:spPr>
          <a:xfrm>
            <a:off x="650550" y="1037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0" lang="en" sz="1615">
                <a:solidFill>
                  <a:srgbClr val="212529"/>
                </a:solidFill>
                <a:highlight>
                  <a:srgbClr val="FFFFFF"/>
                </a:highlight>
                <a:latin typeface="Arial"/>
                <a:ea typeface="Arial"/>
                <a:cs typeface="Arial"/>
                <a:sym typeface="Arial"/>
              </a:rPr>
              <a:t>As we can see, after giving the start command, our request is submitted, which means our scan should be starting now. Let us check by typing in open_vas_list and it shows that our scan status is running and progress is 1, meaning 1%.</a:t>
            </a:r>
            <a:endParaRPr sz="2740"/>
          </a:p>
        </p:txBody>
      </p:sp>
      <p:sp>
        <p:nvSpPr>
          <p:cNvPr id="294" name="Google Shape;294;p4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95" name="Google Shape;295;p45"/>
          <p:cNvPicPr preferRelativeResize="0"/>
          <p:nvPr/>
        </p:nvPicPr>
        <p:blipFill>
          <a:blip r:embed="rId3">
            <a:alphaModFix/>
          </a:blip>
          <a:stretch>
            <a:fillRect/>
          </a:stretch>
        </p:blipFill>
        <p:spPr>
          <a:xfrm>
            <a:off x="650550" y="1614475"/>
            <a:ext cx="6244274" cy="22611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2238">
                <a:solidFill>
                  <a:srgbClr val="212529"/>
                </a:solidFill>
                <a:highlight>
                  <a:srgbClr val="FFFFFF"/>
                </a:highlight>
                <a:latin typeface="Arial"/>
                <a:ea typeface="Arial"/>
                <a:cs typeface="Arial"/>
                <a:sym typeface="Arial"/>
              </a:rPr>
              <a:t>Just wait for some time and again check the progress</a:t>
            </a:r>
            <a:endParaRPr sz="3488"/>
          </a:p>
        </p:txBody>
      </p:sp>
      <p:sp>
        <p:nvSpPr>
          <p:cNvPr id="301" name="Google Shape;301;p4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02" name="Google Shape;302;p46"/>
          <p:cNvPicPr preferRelativeResize="0"/>
          <p:nvPr/>
        </p:nvPicPr>
        <p:blipFill>
          <a:blip r:embed="rId3">
            <a:alphaModFix/>
          </a:blip>
          <a:stretch>
            <a:fillRect/>
          </a:stretch>
        </p:blipFill>
        <p:spPr>
          <a:xfrm>
            <a:off x="729450" y="1853850"/>
            <a:ext cx="5010150" cy="24384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7"/>
          <p:cNvSpPr txBox="1"/>
          <p:nvPr>
            <p:ph type="title"/>
          </p:nvPr>
        </p:nvSpPr>
        <p:spPr>
          <a:xfrm>
            <a:off x="727650" y="466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0" lang="en" sz="2127">
                <a:solidFill>
                  <a:srgbClr val="212529"/>
                </a:solidFill>
                <a:highlight>
                  <a:srgbClr val="FFFFFF"/>
                </a:highlight>
                <a:latin typeface="Arial"/>
                <a:ea typeface="Arial"/>
                <a:cs typeface="Arial"/>
                <a:sym typeface="Arial"/>
              </a:rPr>
              <a:t>The progress is now 80%, which means it’s almost complete. When the scan is complete, the progress will show -1. and the status will show “Done.”</a:t>
            </a:r>
            <a:endParaRPr b="0" sz="2127">
              <a:solidFill>
                <a:srgbClr val="212529"/>
              </a:solidFill>
              <a:highlight>
                <a:srgbClr val="FFFFFF"/>
              </a:highlight>
              <a:latin typeface="Arial"/>
              <a:ea typeface="Arial"/>
              <a:cs typeface="Arial"/>
              <a:sym typeface="Arial"/>
            </a:endParaRPr>
          </a:p>
          <a:p>
            <a:pPr indent="0" lvl="0" marL="0" rtl="0" algn="l">
              <a:lnSpc>
                <a:spcPct val="115000"/>
              </a:lnSpc>
              <a:spcBef>
                <a:spcPts val="4000"/>
              </a:spcBef>
              <a:spcAft>
                <a:spcPts val="0"/>
              </a:spcAft>
              <a:buNone/>
            </a:pPr>
            <a:r>
              <a:t/>
            </a:r>
            <a:endParaRPr b="0"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308" name="Google Shape;308;p4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09" name="Google Shape;309;p47"/>
          <p:cNvPicPr preferRelativeResize="0"/>
          <p:nvPr/>
        </p:nvPicPr>
        <p:blipFill>
          <a:blip r:embed="rId3">
            <a:alphaModFix/>
          </a:blip>
          <a:stretch>
            <a:fillRect/>
          </a:stretch>
        </p:blipFill>
        <p:spPr>
          <a:xfrm>
            <a:off x="727638" y="1619263"/>
            <a:ext cx="5038725" cy="24098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8"/>
          <p:cNvSpPr txBox="1"/>
          <p:nvPr>
            <p:ph type="title"/>
          </p:nvPr>
        </p:nvSpPr>
        <p:spPr>
          <a:xfrm>
            <a:off x="729450" y="4982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0" lang="en" sz="1715">
                <a:solidFill>
                  <a:srgbClr val="212529"/>
                </a:solidFill>
                <a:highlight>
                  <a:srgbClr val="FFFFFF"/>
                </a:highlight>
                <a:latin typeface="Arial"/>
                <a:ea typeface="Arial"/>
                <a:cs typeface="Arial"/>
                <a:sym typeface="Arial"/>
              </a:rPr>
              <a:t>Our scan is completed now, so we can download the report; type in openvas_report_list and it will show all reports from its database.</a:t>
            </a:r>
            <a:endParaRPr sz="2840"/>
          </a:p>
        </p:txBody>
      </p:sp>
      <p:sp>
        <p:nvSpPr>
          <p:cNvPr id="315" name="Google Shape;315;p4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16" name="Google Shape;316;p48"/>
          <p:cNvPicPr preferRelativeResize="0"/>
          <p:nvPr/>
        </p:nvPicPr>
        <p:blipFill>
          <a:blip r:embed="rId3">
            <a:alphaModFix/>
          </a:blip>
          <a:stretch>
            <a:fillRect/>
          </a:stretch>
        </p:blipFill>
        <p:spPr>
          <a:xfrm>
            <a:off x="729438" y="1487088"/>
            <a:ext cx="5648325" cy="22955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9"/>
          <p:cNvSpPr txBox="1"/>
          <p:nvPr>
            <p:ph type="title"/>
          </p:nvPr>
        </p:nvSpPr>
        <p:spPr>
          <a:xfrm>
            <a:off x="729450" y="71910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0" lang="en" sz="1905">
                <a:solidFill>
                  <a:srgbClr val="212529"/>
                </a:solidFill>
                <a:highlight>
                  <a:srgbClr val="FFFFFF"/>
                </a:highlight>
                <a:latin typeface="Arial"/>
                <a:ea typeface="Arial"/>
                <a:cs typeface="Arial"/>
                <a:sym typeface="Arial"/>
              </a:rPr>
              <a:t>There are several formats for downloading the report. Type in openvas_format_list and it will list all available formats.</a:t>
            </a:r>
            <a:endParaRPr b="0" sz="1905">
              <a:solidFill>
                <a:srgbClr val="212529"/>
              </a:solidFill>
              <a:highlight>
                <a:srgbClr val="FFFFFF"/>
              </a:highlight>
              <a:latin typeface="Arial"/>
              <a:ea typeface="Arial"/>
              <a:cs typeface="Arial"/>
              <a:sym typeface="Arial"/>
            </a:endParaRPr>
          </a:p>
          <a:p>
            <a:pPr indent="0" lvl="0" marL="0" rtl="0" algn="l">
              <a:lnSpc>
                <a:spcPct val="115000"/>
              </a:lnSpc>
              <a:spcBef>
                <a:spcPts val="4000"/>
              </a:spcBef>
              <a:spcAft>
                <a:spcPts val="0"/>
              </a:spcAft>
              <a:buNone/>
            </a:pPr>
            <a:r>
              <a:t/>
            </a:r>
            <a:endParaRPr b="0"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322" name="Google Shape;322;p4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3" name="Google Shape;323;p49"/>
          <p:cNvPicPr preferRelativeResize="0"/>
          <p:nvPr/>
        </p:nvPicPr>
        <p:blipFill>
          <a:blip r:embed="rId3">
            <a:alphaModFix/>
          </a:blip>
          <a:stretch>
            <a:fillRect/>
          </a:stretch>
        </p:blipFill>
        <p:spPr>
          <a:xfrm>
            <a:off x="729438" y="1494925"/>
            <a:ext cx="5229225" cy="34290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29" name="Google Shape;329;p50"/>
          <p:cNvSpPr txBox="1"/>
          <p:nvPr>
            <p:ph idx="1" type="body"/>
          </p:nvPr>
        </p:nvSpPr>
        <p:spPr>
          <a:xfrm>
            <a:off x="729450" y="5957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50">
                <a:solidFill>
                  <a:srgbClr val="212529"/>
                </a:solidFill>
                <a:highlight>
                  <a:srgbClr val="FFFFFF"/>
                </a:highlight>
                <a:latin typeface="Arial"/>
                <a:ea typeface="Arial"/>
                <a:cs typeface="Arial"/>
                <a:sym typeface="Arial"/>
              </a:rPr>
              <a:t>After choosing the format, we can download the report by using this command: openvas_report_download &lt;report id&gt; &lt;format id&gt; &lt;path for saving report&gt; &lt;report name&gt;. Here we are using openvas_report_download 1 5 /root/Desktop report</a:t>
            </a:r>
            <a:endParaRPr sz="1600"/>
          </a:p>
        </p:txBody>
      </p:sp>
      <p:pic>
        <p:nvPicPr>
          <p:cNvPr id="330" name="Google Shape;330;p50"/>
          <p:cNvPicPr preferRelativeResize="0"/>
          <p:nvPr/>
        </p:nvPicPr>
        <p:blipFill>
          <a:blip r:embed="rId3">
            <a:alphaModFix/>
          </a:blip>
          <a:stretch>
            <a:fillRect/>
          </a:stretch>
        </p:blipFill>
        <p:spPr>
          <a:xfrm>
            <a:off x="729450" y="2441300"/>
            <a:ext cx="5943600" cy="13335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1"/>
          <p:cNvSpPr txBox="1"/>
          <p:nvPr>
            <p:ph type="title"/>
          </p:nvPr>
        </p:nvSpPr>
        <p:spPr>
          <a:xfrm>
            <a:off x="729450" y="14133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0" lang="en" sz="2615">
                <a:solidFill>
                  <a:srgbClr val="212529"/>
                </a:solidFill>
                <a:highlight>
                  <a:srgbClr val="FFFFFF"/>
                </a:highlight>
                <a:latin typeface="Arial"/>
                <a:ea typeface="Arial"/>
                <a:cs typeface="Arial"/>
                <a:sym typeface="Arial"/>
              </a:rPr>
              <a:t>The OpenVAS has a bug in the report format: Whenever I tried to download PDF or XML formats, it gives blank report, so again I download the report in HTML format and this format is working</a:t>
            </a:r>
            <a:endParaRPr sz="3740"/>
          </a:p>
        </p:txBody>
      </p:sp>
      <p:sp>
        <p:nvSpPr>
          <p:cNvPr id="336" name="Google Shape;336;p5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6" name="Google Shape;106;p16"/>
          <p:cNvPicPr preferRelativeResize="0"/>
          <p:nvPr/>
        </p:nvPicPr>
        <p:blipFill>
          <a:blip r:embed="rId3">
            <a:alphaModFix/>
          </a:blip>
          <a:stretch>
            <a:fillRect/>
          </a:stretch>
        </p:blipFill>
        <p:spPr>
          <a:xfrm>
            <a:off x="631100" y="0"/>
            <a:ext cx="7688700" cy="5143499"/>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42" name="Google Shape;342;p5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43" name="Google Shape;343;p52"/>
          <p:cNvPicPr preferRelativeResize="0"/>
          <p:nvPr/>
        </p:nvPicPr>
        <p:blipFill>
          <a:blip r:embed="rId3">
            <a:alphaModFix/>
          </a:blip>
          <a:stretch>
            <a:fillRect/>
          </a:stretch>
        </p:blipFill>
        <p:spPr>
          <a:xfrm>
            <a:off x="1047970" y="0"/>
            <a:ext cx="4460511" cy="51435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49" name="Google Shape;349;p5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200">
                <a:solidFill>
                  <a:srgbClr val="000000"/>
                </a:solidFill>
                <a:latin typeface="Arial"/>
                <a:ea typeface="Arial"/>
                <a:cs typeface="Arial"/>
                <a:sym typeface="Arial"/>
              </a:rPr>
              <a:t>So this is how we check for vulnerabilities using Metasploit framework in our  </a:t>
            </a:r>
            <a:r>
              <a:rPr b="1" lang="en" sz="2200">
                <a:solidFill>
                  <a:srgbClr val="000000"/>
                </a:solidFill>
                <a:latin typeface="Arial"/>
                <a:ea typeface="Arial"/>
                <a:cs typeface="Arial"/>
                <a:sym typeface="Arial"/>
              </a:rPr>
              <a:t>personal</a:t>
            </a:r>
            <a:r>
              <a:rPr b="1" lang="en" sz="2200">
                <a:solidFill>
                  <a:srgbClr val="000000"/>
                </a:solidFill>
                <a:latin typeface="Arial"/>
                <a:ea typeface="Arial"/>
                <a:cs typeface="Arial"/>
                <a:sym typeface="Arial"/>
              </a:rPr>
              <a:t>  network .</a:t>
            </a:r>
            <a:endParaRPr b="1" sz="2200">
              <a:solidFill>
                <a:srgbClr val="000000"/>
              </a:solidFill>
              <a:latin typeface="Arial"/>
              <a:ea typeface="Arial"/>
              <a:cs typeface="Arial"/>
              <a:sym typeface="Arial"/>
            </a:endParaRPr>
          </a:p>
          <a:p>
            <a:pPr indent="0" lvl="0" marL="0" rtl="0" algn="l">
              <a:spcBef>
                <a:spcPts val="1200"/>
              </a:spcBef>
              <a:spcAft>
                <a:spcPts val="1200"/>
              </a:spcAft>
              <a:buNone/>
            </a:pPr>
            <a:r>
              <a:rPr lang="en"/>
              <a:t>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55" name="Google Shape;355;p5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800"/>
              <a:t>        </a:t>
            </a:r>
            <a:r>
              <a:rPr b="1" lang="en" sz="3800">
                <a:solidFill>
                  <a:schemeClr val="dk2"/>
                </a:solidFill>
                <a:highlight>
                  <a:srgbClr val="FCFCFC"/>
                </a:highlight>
              </a:rPr>
              <a:t>            </a:t>
            </a:r>
            <a:r>
              <a:rPr b="1" lang="en" sz="3800">
                <a:solidFill>
                  <a:schemeClr val="dk2"/>
                </a:solidFill>
                <a:highlight>
                  <a:srgbClr val="FCFCFC"/>
                </a:highlight>
              </a:rPr>
              <a:t>THANK YOU   </a:t>
            </a:r>
            <a:endParaRPr b="1" sz="3800">
              <a:solidFill>
                <a:schemeClr val="dk2"/>
              </a:solidFill>
              <a:highlight>
                <a:srgbClr val="FCFCFC"/>
              </a:highlight>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b="1">
              <a:latin typeface="Arial"/>
              <a:ea typeface="Arial"/>
              <a:cs typeface="Arial"/>
              <a:sym typeface="Arial"/>
            </a:endParaRPr>
          </a:p>
          <a:p>
            <a:pPr indent="0" lvl="0" marL="0" rtl="0" algn="l">
              <a:spcBef>
                <a:spcPts val="1200"/>
              </a:spcBef>
              <a:spcAft>
                <a:spcPts val="1200"/>
              </a:spcAft>
              <a:buNone/>
            </a:pPr>
            <a:r>
              <a:rPr b="1" lang="en">
                <a:latin typeface="Arial"/>
                <a:ea typeface="Arial"/>
                <a:cs typeface="Arial"/>
                <a:sym typeface="Arial"/>
              </a:rPr>
              <a:t>                                                                 </a:t>
            </a:r>
            <a:r>
              <a:rPr b="1" lang="en" sz="1500">
                <a:solidFill>
                  <a:srgbClr val="000000"/>
                </a:solidFill>
                <a:latin typeface="Arial"/>
                <a:ea typeface="Arial"/>
                <a:cs typeface="Arial"/>
                <a:sym typeface="Arial"/>
              </a:rPr>
              <a:t>Made By ; Priyanshu Saklani (RA1811030010060)</a:t>
            </a:r>
            <a:endParaRPr b="1" sz="150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ctrTitle"/>
          </p:nvPr>
        </p:nvSpPr>
        <p:spPr>
          <a:xfrm>
            <a:off x="729450" y="1322450"/>
            <a:ext cx="8107200" cy="336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000"/>
              <a:t>We will talk about two Security Tools namely </a:t>
            </a:r>
            <a:endParaRPr sz="4000"/>
          </a:p>
          <a:p>
            <a:pPr indent="0" lvl="0" marL="0" rtl="0" algn="l">
              <a:spcBef>
                <a:spcPts val="0"/>
              </a:spcBef>
              <a:spcAft>
                <a:spcPts val="0"/>
              </a:spcAft>
              <a:buNone/>
            </a:pPr>
            <a:r>
              <a:rPr lang="en" sz="4000"/>
              <a:t>1. NMAP</a:t>
            </a:r>
            <a:endParaRPr sz="4000"/>
          </a:p>
          <a:p>
            <a:pPr indent="0" lvl="0" marL="0" rtl="0" algn="l">
              <a:spcBef>
                <a:spcPts val="0"/>
              </a:spcBef>
              <a:spcAft>
                <a:spcPts val="0"/>
              </a:spcAft>
              <a:buNone/>
            </a:pPr>
            <a:r>
              <a:rPr lang="en" sz="4000"/>
              <a:t>2.Metasploit </a:t>
            </a:r>
            <a:endParaRPr sz="4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NMAP Introduction </a:t>
            </a:r>
            <a:endParaRPr/>
          </a:p>
        </p:txBody>
      </p:sp>
      <p:sp>
        <p:nvSpPr>
          <p:cNvPr id="117" name="Google Shape;117;p18"/>
          <p:cNvSpPr txBox="1"/>
          <p:nvPr>
            <p:ph idx="1" type="body"/>
          </p:nvPr>
        </p:nvSpPr>
        <p:spPr>
          <a:xfrm>
            <a:off x="729450" y="2078875"/>
            <a:ext cx="8906400" cy="35205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t/>
            </a:r>
            <a:endParaRPr sz="1800">
              <a:solidFill>
                <a:srgbClr val="000000"/>
              </a:solidFill>
              <a:latin typeface="Arial"/>
              <a:ea typeface="Arial"/>
              <a:cs typeface="Arial"/>
              <a:sym typeface="Arial"/>
            </a:endParaRPr>
          </a:p>
          <a:p>
            <a:pPr indent="0" lvl="0" marL="0" rtl="0" algn="l">
              <a:spcBef>
                <a:spcPts val="1200"/>
              </a:spcBef>
              <a:spcAft>
                <a:spcPts val="0"/>
              </a:spcAft>
              <a:buNone/>
            </a:pPr>
            <a:r>
              <a:rPr lang="en" sz="2100">
                <a:solidFill>
                  <a:srgbClr val="000000"/>
                </a:solidFill>
                <a:latin typeface="Arial"/>
                <a:ea typeface="Arial"/>
                <a:cs typeface="Arial"/>
                <a:sym typeface="Arial"/>
              </a:rPr>
              <a:t>Nmap (Network Mapper) a security scanner written by Gordon Lyon .</a:t>
            </a:r>
            <a:endParaRPr sz="2100">
              <a:solidFill>
                <a:srgbClr val="000000"/>
              </a:solidFill>
              <a:latin typeface="Arial"/>
              <a:ea typeface="Arial"/>
              <a:cs typeface="Arial"/>
              <a:sym typeface="Arial"/>
            </a:endParaRPr>
          </a:p>
          <a:p>
            <a:pPr indent="0" lvl="0" marL="0" rtl="0" algn="l">
              <a:spcBef>
                <a:spcPts val="1200"/>
              </a:spcBef>
              <a:spcAft>
                <a:spcPts val="0"/>
              </a:spcAft>
              <a:buNone/>
            </a:pPr>
            <a:r>
              <a:rPr lang="en" sz="2100">
                <a:solidFill>
                  <a:srgbClr val="000000"/>
                </a:solidFill>
                <a:latin typeface="Arial"/>
                <a:ea typeface="Arial"/>
                <a:cs typeface="Arial"/>
                <a:sym typeface="Arial"/>
              </a:rPr>
              <a:t>Discover hosts and services on computer network  </a:t>
            </a:r>
            <a:endParaRPr sz="2100">
              <a:solidFill>
                <a:srgbClr val="000000"/>
              </a:solidFill>
              <a:latin typeface="Arial"/>
              <a:ea typeface="Arial"/>
              <a:cs typeface="Arial"/>
              <a:sym typeface="Arial"/>
            </a:endParaRPr>
          </a:p>
          <a:p>
            <a:pPr indent="0" lvl="0" marL="0" rtl="0" algn="l">
              <a:spcBef>
                <a:spcPts val="1200"/>
              </a:spcBef>
              <a:spcAft>
                <a:spcPts val="0"/>
              </a:spcAft>
              <a:buNone/>
            </a:pPr>
            <a:r>
              <a:rPr lang="en" sz="2100">
                <a:solidFill>
                  <a:srgbClr val="000000"/>
                </a:solidFill>
                <a:latin typeface="Arial"/>
                <a:ea typeface="Arial"/>
                <a:cs typeface="Arial"/>
                <a:sym typeface="Arial"/>
              </a:rPr>
              <a:t>Nmap sends specially crafted packets to target host(s) and analyses responses.  </a:t>
            </a:r>
            <a:endParaRPr sz="2100">
              <a:solidFill>
                <a:srgbClr val="000000"/>
              </a:solidFill>
              <a:latin typeface="Arial"/>
              <a:ea typeface="Arial"/>
              <a:cs typeface="Arial"/>
              <a:sym typeface="Arial"/>
            </a:endParaRPr>
          </a:p>
          <a:p>
            <a:pPr indent="0" lvl="0" marL="0" rtl="0" algn="l">
              <a:spcBef>
                <a:spcPts val="1200"/>
              </a:spcBef>
              <a:spcAft>
                <a:spcPts val="0"/>
              </a:spcAft>
              <a:buNone/>
            </a:pPr>
            <a:r>
              <a:t/>
            </a:r>
            <a:endParaRPr b="1" sz="2200"/>
          </a:p>
          <a:p>
            <a:pPr indent="0" lvl="0" marL="0" rtl="0" algn="l">
              <a:spcBef>
                <a:spcPts val="1200"/>
              </a:spcBef>
              <a:spcAft>
                <a:spcPts val="1200"/>
              </a:spcAft>
              <a:buNone/>
            </a:pPr>
            <a:r>
              <a:t/>
            </a:r>
            <a:endParaRPr sz="1800"/>
          </a:p>
        </p:txBody>
      </p:sp>
      <p:pic>
        <p:nvPicPr>
          <p:cNvPr id="118" name="Google Shape;118;p18"/>
          <p:cNvPicPr preferRelativeResize="0"/>
          <p:nvPr/>
        </p:nvPicPr>
        <p:blipFill>
          <a:blip r:embed="rId3">
            <a:alphaModFix/>
          </a:blip>
          <a:stretch>
            <a:fillRect/>
          </a:stretch>
        </p:blipFill>
        <p:spPr>
          <a:xfrm>
            <a:off x="6775750" y="575326"/>
            <a:ext cx="1788650" cy="1788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NMAP (Continued)</a:t>
            </a:r>
            <a:endParaRPr/>
          </a:p>
        </p:txBody>
      </p:sp>
      <p:sp>
        <p:nvSpPr>
          <p:cNvPr id="124" name="Google Shape;124;p19"/>
          <p:cNvSpPr txBox="1"/>
          <p:nvPr>
            <p:ph idx="1" type="body"/>
          </p:nvPr>
        </p:nvSpPr>
        <p:spPr>
          <a:xfrm>
            <a:off x="826500" y="2078875"/>
            <a:ext cx="7688700" cy="226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2000">
                <a:solidFill>
                  <a:srgbClr val="202122"/>
                </a:solidFill>
              </a:rPr>
              <a:t>Nmap traditionally runs in the command-line .</a:t>
            </a:r>
            <a:endParaRPr sz="2000">
              <a:solidFill>
                <a:srgbClr val="202122"/>
              </a:solidFill>
            </a:endParaRPr>
          </a:p>
          <a:p>
            <a:pPr indent="0" lvl="0" marL="0" rtl="0" algn="l">
              <a:spcBef>
                <a:spcPts val="1200"/>
              </a:spcBef>
              <a:spcAft>
                <a:spcPts val="0"/>
              </a:spcAft>
              <a:buNone/>
            </a:pPr>
            <a:r>
              <a:rPr lang="en" sz="2000">
                <a:solidFill>
                  <a:srgbClr val="202122"/>
                </a:solidFill>
              </a:rPr>
              <a:t>Uses  scripts to provide more advanced service detection, </a:t>
            </a:r>
            <a:r>
              <a:rPr lang="en" sz="3000">
                <a:solidFill>
                  <a:srgbClr val="202122"/>
                </a:solidFill>
              </a:rPr>
              <a:t> </a:t>
            </a:r>
            <a:r>
              <a:rPr lang="en" sz="2050">
                <a:solidFill>
                  <a:srgbClr val="202122"/>
                </a:solidFill>
                <a:highlight>
                  <a:srgbClr val="FFFFFF"/>
                </a:highlight>
                <a:latin typeface="Arial"/>
                <a:ea typeface="Arial"/>
                <a:cs typeface="Arial"/>
                <a:sym typeface="Arial"/>
              </a:rPr>
              <a:t>vulnerability detection and other features.</a:t>
            </a:r>
            <a:endParaRPr sz="3000">
              <a:solidFill>
                <a:srgbClr val="202122"/>
              </a:solidFill>
            </a:endParaRPr>
          </a:p>
          <a:p>
            <a:pPr indent="0" lvl="0" marL="0" rtl="0" algn="l">
              <a:spcBef>
                <a:spcPts val="1200"/>
              </a:spcBef>
              <a:spcAft>
                <a:spcPts val="1200"/>
              </a:spcAft>
              <a:buNone/>
            </a:pPr>
            <a:r>
              <a:rPr lang="en" sz="2000">
                <a:solidFill>
                  <a:srgbClr val="202122"/>
                </a:solidFill>
              </a:rPr>
              <a:t>Can adapt to network conditions including latency and congestion during a scan</a:t>
            </a:r>
            <a:endParaRPr sz="2000">
              <a:solidFill>
                <a:srgbClr val="20212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NMAP (Continued)</a:t>
            </a:r>
            <a:endParaRPr/>
          </a:p>
          <a:p>
            <a:pPr indent="0" lvl="0" marL="0" rtl="0" algn="l">
              <a:spcBef>
                <a:spcPts val="0"/>
              </a:spcBef>
              <a:spcAft>
                <a:spcPts val="0"/>
              </a:spcAft>
              <a:buNone/>
            </a:pPr>
            <a:r>
              <a:t/>
            </a:r>
            <a:endParaRPr/>
          </a:p>
        </p:txBody>
      </p:sp>
      <p:sp>
        <p:nvSpPr>
          <p:cNvPr id="130" name="Google Shape;130;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sz="2200">
                <a:solidFill>
                  <a:srgbClr val="202122"/>
                </a:solidFill>
              </a:rPr>
              <a:t>Started as a Linux only utility but has been ported to other operating systems such as Windows, Solaris, HP-UX, BSD variants (such as macOS), AmigaOS, and IRIX.  </a:t>
            </a:r>
            <a:endParaRPr sz="2200">
              <a:solidFill>
                <a:srgbClr val="202122"/>
              </a:solidFill>
            </a:endParaRPr>
          </a:p>
          <a:p>
            <a:pPr indent="0" lvl="0" marL="0" rtl="0" algn="l">
              <a:spcBef>
                <a:spcPts val="1200"/>
              </a:spcBef>
              <a:spcAft>
                <a:spcPts val="1200"/>
              </a:spcAft>
              <a:buNone/>
            </a:pPr>
            <a:r>
              <a:rPr lang="en" sz="2050">
                <a:solidFill>
                  <a:srgbClr val="202122"/>
                </a:solidFill>
                <a:highlight>
                  <a:srgbClr val="FFFFFF"/>
                </a:highlight>
                <a:latin typeface="Arial"/>
                <a:ea typeface="Arial"/>
                <a:cs typeface="Arial"/>
                <a:sym typeface="Arial"/>
              </a:rPr>
              <a:t>Nmap can provide further information on targets, including reverse </a:t>
            </a:r>
            <a:r>
              <a:rPr lang="en" sz="2050">
                <a:solidFill>
                  <a:srgbClr val="202122"/>
                </a:solidFill>
                <a:highlight>
                  <a:srgbClr val="FFFFFF"/>
                </a:highlight>
                <a:uFill>
                  <a:noFill/>
                </a:uFill>
                <a:latin typeface="Arial"/>
                <a:ea typeface="Arial"/>
                <a:cs typeface="Arial"/>
                <a:sym typeface="Arial"/>
                <a:hlinkClick r:id="rId3">
                  <a:extLst>
                    <a:ext uri="{A12FA001-AC4F-418D-AE19-62706E023703}">
                      <ahyp:hlinkClr val="tx"/>
                    </a:ext>
                  </a:extLst>
                </a:hlinkClick>
              </a:rPr>
              <a:t>DNS</a:t>
            </a:r>
            <a:r>
              <a:rPr lang="en" sz="2050">
                <a:solidFill>
                  <a:srgbClr val="202122"/>
                </a:solidFill>
                <a:highlight>
                  <a:srgbClr val="FFFFFF"/>
                </a:highlight>
                <a:latin typeface="Arial"/>
                <a:ea typeface="Arial"/>
                <a:cs typeface="Arial"/>
                <a:sym typeface="Arial"/>
              </a:rPr>
              <a:t> names, device types,</a:t>
            </a:r>
            <a:r>
              <a:rPr lang="en" sz="2374">
                <a:solidFill>
                  <a:srgbClr val="202122"/>
                </a:solidFill>
                <a:highlight>
                  <a:srgbClr val="FFFFFF"/>
                </a:highlight>
                <a:latin typeface="Arial"/>
                <a:ea typeface="Arial"/>
                <a:cs typeface="Arial"/>
                <a:sym typeface="Arial"/>
              </a:rPr>
              <a:t> </a:t>
            </a:r>
            <a:r>
              <a:rPr b="1" lang="en" sz="2024"/>
              <a:t> operating system </a:t>
            </a:r>
            <a:r>
              <a:rPr lang="en" sz="2050">
                <a:solidFill>
                  <a:srgbClr val="202122"/>
                </a:solidFill>
                <a:highlight>
                  <a:srgbClr val="FFFFFF"/>
                </a:highlight>
                <a:latin typeface="Arial"/>
                <a:ea typeface="Arial"/>
                <a:cs typeface="Arial"/>
                <a:sym typeface="Arial"/>
              </a:rPr>
              <a:t>and MAC addresses. </a:t>
            </a:r>
            <a:endParaRPr sz="3200">
              <a:solidFill>
                <a:srgbClr val="20212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Download and Installation</a:t>
            </a:r>
            <a:endParaRPr/>
          </a:p>
        </p:txBody>
      </p:sp>
      <p:sp>
        <p:nvSpPr>
          <p:cNvPr id="136" name="Google Shape;136;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100">
                <a:solidFill>
                  <a:srgbClr val="000000"/>
                </a:solidFill>
                <a:latin typeface="Arial"/>
                <a:ea typeface="Arial"/>
                <a:cs typeface="Arial"/>
                <a:sym typeface="Arial"/>
              </a:rPr>
              <a:t>Nmap.org is official web page for Nmap  </a:t>
            </a:r>
            <a:endParaRPr sz="2100">
              <a:solidFill>
                <a:srgbClr val="000000"/>
              </a:solidFill>
              <a:latin typeface="Arial"/>
              <a:ea typeface="Arial"/>
              <a:cs typeface="Arial"/>
              <a:sym typeface="Arial"/>
            </a:endParaRPr>
          </a:p>
          <a:p>
            <a:pPr indent="0" lvl="0" marL="0" rtl="0" algn="l">
              <a:spcBef>
                <a:spcPts val="1200"/>
              </a:spcBef>
              <a:spcAft>
                <a:spcPts val="0"/>
              </a:spcAft>
              <a:buNone/>
            </a:pPr>
            <a:r>
              <a:rPr lang="en" sz="2100">
                <a:solidFill>
                  <a:srgbClr val="000000"/>
                </a:solidFill>
                <a:latin typeface="Arial"/>
                <a:ea typeface="Arial"/>
                <a:cs typeface="Arial"/>
                <a:sym typeface="Arial"/>
              </a:rPr>
              <a:t>https://nmap.org/download.html is the link to the download section of the web site</a:t>
            </a:r>
            <a:endParaRPr sz="2100">
              <a:solidFill>
                <a:srgbClr val="000000"/>
              </a:solidFill>
              <a:latin typeface="Arial"/>
              <a:ea typeface="Arial"/>
              <a:cs typeface="Arial"/>
              <a:sym typeface="Arial"/>
            </a:endParaRPr>
          </a:p>
          <a:p>
            <a:pPr indent="0" lvl="0" marL="0" rtl="0" algn="l">
              <a:spcBef>
                <a:spcPts val="1200"/>
              </a:spcBef>
              <a:spcAft>
                <a:spcPts val="1200"/>
              </a:spcAft>
              <a:buNone/>
            </a:pPr>
            <a:r>
              <a:rPr lang="en" sz="2100">
                <a:solidFill>
                  <a:srgbClr val="000000"/>
                </a:solidFill>
                <a:latin typeface="Arial"/>
                <a:ea typeface="Arial"/>
                <a:cs typeface="Arial"/>
                <a:sym typeface="Arial"/>
              </a:rPr>
              <a:t>It is available for all major OS like Windows , Linux , Solaris ,etc.</a:t>
            </a:r>
            <a:endParaRPr sz="210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