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75" r:id="rId4"/>
    <p:sldId id="277" r:id="rId5"/>
    <p:sldId id="280" r:id="rId6"/>
    <p:sldId id="281" r:id="rId7"/>
    <p:sldId id="282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1B"/>
    <a:srgbClr val="005400"/>
    <a:srgbClr val="FE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3469" autoAdjust="0"/>
  </p:normalViewPr>
  <p:slideViewPr>
    <p:cSldViewPr snapToGrid="0" snapToObjects="1">
      <p:cViewPr varScale="1">
        <p:scale>
          <a:sx n="119" d="100"/>
          <a:sy n="119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jolly-desert-01b5c5610.3.azurestaticapps.ne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jolly-desert-01b5c5610.3.azurestaticapp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43C39-D7BA-4C7A-878A-3DCA9B6632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8E42E5-D65B-4DC8-89B0-84CC9F4AE1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Problem Statement #1 - Identify peer group for a patient to compare progress against and the most important features in the data</a:t>
          </a:r>
          <a:endParaRPr lang="en-US" sz="2400" b="1" dirty="0"/>
        </a:p>
      </dgm:t>
    </dgm:pt>
    <dgm:pt modelId="{22A79ADA-DD93-4D3F-8EC7-C08786191349}" type="parTrans" cxnId="{FB62D0AA-3F59-4F33-8252-4A9150801106}">
      <dgm:prSet/>
      <dgm:spPr/>
      <dgm:t>
        <a:bodyPr/>
        <a:lstStyle/>
        <a:p>
          <a:endParaRPr lang="en-US"/>
        </a:p>
      </dgm:t>
    </dgm:pt>
    <dgm:pt modelId="{10631E4D-B235-44CC-B378-20991A1F51F3}" type="sibTrans" cxnId="{FB62D0AA-3F59-4F33-8252-4A91508011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872E94-24D9-451F-818F-DCC232A50A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/>
            <a:t>Problem Statement #2 - Determine whether progress is being made based on assessment</a:t>
          </a:r>
          <a:endParaRPr lang="en-US" sz="2400" dirty="0"/>
        </a:p>
      </dgm:t>
    </dgm:pt>
    <dgm:pt modelId="{A458D259-C118-466A-A1DA-B6A0140B2569}" type="parTrans" cxnId="{B18894DB-7A80-412B-BDAC-F2BE70E9A6EB}">
      <dgm:prSet/>
      <dgm:spPr/>
      <dgm:t>
        <a:bodyPr/>
        <a:lstStyle/>
        <a:p>
          <a:endParaRPr lang="en-US"/>
        </a:p>
      </dgm:t>
    </dgm:pt>
    <dgm:pt modelId="{853797DF-B7DD-4490-813D-B250D8359D3F}" type="sibTrans" cxnId="{B18894DB-7A80-412B-BDAC-F2BE70E9A6EB}">
      <dgm:prSet/>
      <dgm:spPr/>
      <dgm:t>
        <a:bodyPr/>
        <a:lstStyle/>
        <a:p>
          <a:endParaRPr lang="en-US"/>
        </a:p>
      </dgm:t>
    </dgm:pt>
    <dgm:pt modelId="{E86C8501-8DB9-4187-940A-93C60067B202}" type="pres">
      <dgm:prSet presAssocID="{E0343C39-D7BA-4C7A-878A-3DCA9B6632E1}" presName="root" presStyleCnt="0">
        <dgm:presLayoutVars>
          <dgm:dir/>
          <dgm:resizeHandles val="exact"/>
        </dgm:presLayoutVars>
      </dgm:prSet>
      <dgm:spPr/>
    </dgm:pt>
    <dgm:pt modelId="{D66B4241-8953-41BB-9ACB-FADA264230D9}" type="pres">
      <dgm:prSet presAssocID="{E0343C39-D7BA-4C7A-878A-3DCA9B6632E1}" presName="container" presStyleCnt="0">
        <dgm:presLayoutVars>
          <dgm:dir/>
          <dgm:resizeHandles val="exact"/>
        </dgm:presLayoutVars>
      </dgm:prSet>
      <dgm:spPr/>
    </dgm:pt>
    <dgm:pt modelId="{429BBB64-B2FB-4D44-B3FA-0988551812F4}" type="pres">
      <dgm:prSet presAssocID="{B98E42E5-D65B-4DC8-89B0-84CC9F4AE188}" presName="compNode" presStyleCnt="0"/>
      <dgm:spPr/>
    </dgm:pt>
    <dgm:pt modelId="{764B1431-FD43-425D-9552-2C03084B6C16}" type="pres">
      <dgm:prSet presAssocID="{B98E42E5-D65B-4DC8-89B0-84CC9F4AE188}" presName="iconBgRect" presStyleLbl="bgShp" presStyleIdx="0" presStyleCnt="2" custLinFactX="193916" custLinFactNeighborX="200000" custLinFactNeighborY="2717"/>
      <dgm:spPr/>
    </dgm:pt>
    <dgm:pt modelId="{013DD8BF-2427-4DF4-9105-A35CDE0A3D99}" type="pres">
      <dgm:prSet presAssocID="{B98E42E5-D65B-4DC8-89B0-84CC9F4AE188}" presName="iconRect" presStyleLbl="node1" presStyleIdx="0" presStyleCnt="2" custLinFactX="300000" custLinFactNeighborX="375001" custLinFactNeighborY="19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5A44F59-5552-459D-AAD0-ACBC825A68BF}" type="pres">
      <dgm:prSet presAssocID="{B98E42E5-D65B-4DC8-89B0-84CC9F4AE188}" presName="spaceRect" presStyleCnt="0"/>
      <dgm:spPr/>
    </dgm:pt>
    <dgm:pt modelId="{F225C5B0-DC4C-4721-A33B-33C9B4031C14}" type="pres">
      <dgm:prSet presAssocID="{B98E42E5-D65B-4DC8-89B0-84CC9F4AE188}" presName="textRect" presStyleLbl="revTx" presStyleIdx="0" presStyleCnt="2">
        <dgm:presLayoutVars>
          <dgm:chMax val="1"/>
          <dgm:chPref val="1"/>
        </dgm:presLayoutVars>
      </dgm:prSet>
      <dgm:spPr/>
    </dgm:pt>
    <dgm:pt modelId="{27382D03-B4F1-4A77-ACDA-C8D88FF04ABE}" type="pres">
      <dgm:prSet presAssocID="{10631E4D-B235-44CC-B378-20991A1F51F3}" presName="sibTrans" presStyleLbl="sibTrans2D1" presStyleIdx="0" presStyleCnt="0"/>
      <dgm:spPr/>
    </dgm:pt>
    <dgm:pt modelId="{25111334-A534-4485-9045-6CFE9B76E2EE}" type="pres">
      <dgm:prSet presAssocID="{19872E94-24D9-451F-818F-DCC232A50A81}" presName="compNode" presStyleCnt="0"/>
      <dgm:spPr/>
    </dgm:pt>
    <dgm:pt modelId="{1A35418E-4EA9-4DBA-BDB0-347A7286E544}" type="pres">
      <dgm:prSet presAssocID="{19872E94-24D9-451F-818F-DCC232A50A81}" presName="iconBgRect" presStyleLbl="bgShp" presStyleIdx="1" presStyleCnt="2" custLinFactX="-200000" custLinFactNeighborX="-204707" custLinFactNeighborY="302"/>
      <dgm:spPr/>
    </dgm:pt>
    <dgm:pt modelId="{F963D494-54C3-4621-896B-9EA9CF4146CE}" type="pres">
      <dgm:prSet presAssocID="{19872E94-24D9-451F-818F-DCC232A50A81}" presName="iconRect" presStyleLbl="node1" presStyleIdx="1" presStyleCnt="2" custLinFactX="-300000" custLinFactNeighborX="-397229" custLinFactNeighborY="520"/>
      <dgm:spPr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83F9F2-FE43-4759-8A88-42920BBE0206}" type="pres">
      <dgm:prSet presAssocID="{19872E94-24D9-451F-818F-DCC232A50A81}" presName="spaceRect" presStyleCnt="0"/>
      <dgm:spPr/>
    </dgm:pt>
    <dgm:pt modelId="{D54E15EC-FA37-472A-9C8B-C0FBF43EF968}" type="pres">
      <dgm:prSet presAssocID="{19872E94-24D9-451F-818F-DCC232A50A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D50745-CFE2-471A-AB86-06478E81D3CC}" type="presOf" srcId="{19872E94-24D9-451F-818F-DCC232A50A81}" destId="{D54E15EC-FA37-472A-9C8B-C0FBF43EF968}" srcOrd="0" destOrd="0" presId="urn:microsoft.com/office/officeart/2018/2/layout/IconCircleList"/>
    <dgm:cxn modelId="{BF1B8F4C-A737-44FE-9BDE-3BAD38481767}" type="presOf" srcId="{B98E42E5-D65B-4DC8-89B0-84CC9F4AE188}" destId="{F225C5B0-DC4C-4721-A33B-33C9B4031C14}" srcOrd="0" destOrd="0" presId="urn:microsoft.com/office/officeart/2018/2/layout/IconCircleList"/>
    <dgm:cxn modelId="{B88CA099-FF5B-47ED-AB8D-CCA4A75D311F}" type="presOf" srcId="{E0343C39-D7BA-4C7A-878A-3DCA9B6632E1}" destId="{E86C8501-8DB9-4187-940A-93C60067B202}" srcOrd="0" destOrd="0" presId="urn:microsoft.com/office/officeart/2018/2/layout/IconCircleList"/>
    <dgm:cxn modelId="{3CEE63AA-7F72-4B07-8C8E-A845942329D9}" type="presOf" srcId="{10631E4D-B235-44CC-B378-20991A1F51F3}" destId="{27382D03-B4F1-4A77-ACDA-C8D88FF04ABE}" srcOrd="0" destOrd="0" presId="urn:microsoft.com/office/officeart/2018/2/layout/IconCircleList"/>
    <dgm:cxn modelId="{FB62D0AA-3F59-4F33-8252-4A9150801106}" srcId="{E0343C39-D7BA-4C7A-878A-3DCA9B6632E1}" destId="{B98E42E5-D65B-4DC8-89B0-84CC9F4AE188}" srcOrd="0" destOrd="0" parTransId="{22A79ADA-DD93-4D3F-8EC7-C08786191349}" sibTransId="{10631E4D-B235-44CC-B378-20991A1F51F3}"/>
    <dgm:cxn modelId="{B18894DB-7A80-412B-BDAC-F2BE70E9A6EB}" srcId="{E0343C39-D7BA-4C7A-878A-3DCA9B6632E1}" destId="{19872E94-24D9-451F-818F-DCC232A50A81}" srcOrd="1" destOrd="0" parTransId="{A458D259-C118-466A-A1DA-B6A0140B2569}" sibTransId="{853797DF-B7DD-4490-813D-B250D8359D3F}"/>
    <dgm:cxn modelId="{2BF96F64-C39E-4B0B-AC39-B916FCD055F6}" type="presParOf" srcId="{E86C8501-8DB9-4187-940A-93C60067B202}" destId="{D66B4241-8953-41BB-9ACB-FADA264230D9}" srcOrd="0" destOrd="0" presId="urn:microsoft.com/office/officeart/2018/2/layout/IconCircleList"/>
    <dgm:cxn modelId="{B18E3092-FFCB-4ED3-BD3C-8B829660CFEE}" type="presParOf" srcId="{D66B4241-8953-41BB-9ACB-FADA264230D9}" destId="{429BBB64-B2FB-4D44-B3FA-0988551812F4}" srcOrd="0" destOrd="0" presId="urn:microsoft.com/office/officeart/2018/2/layout/IconCircleList"/>
    <dgm:cxn modelId="{378520D5-1A2B-47DF-A37D-DCF6371AB8DE}" type="presParOf" srcId="{429BBB64-B2FB-4D44-B3FA-0988551812F4}" destId="{764B1431-FD43-425D-9552-2C03084B6C16}" srcOrd="0" destOrd="0" presId="urn:microsoft.com/office/officeart/2018/2/layout/IconCircleList"/>
    <dgm:cxn modelId="{FF1B8AC1-88F2-44A9-87AD-51732B48E919}" type="presParOf" srcId="{429BBB64-B2FB-4D44-B3FA-0988551812F4}" destId="{013DD8BF-2427-4DF4-9105-A35CDE0A3D99}" srcOrd="1" destOrd="0" presId="urn:microsoft.com/office/officeart/2018/2/layout/IconCircleList"/>
    <dgm:cxn modelId="{96A7C3EB-0F1A-4DCF-B744-1C96EEC4E9DE}" type="presParOf" srcId="{429BBB64-B2FB-4D44-B3FA-0988551812F4}" destId="{15A44F59-5552-459D-AAD0-ACBC825A68BF}" srcOrd="2" destOrd="0" presId="urn:microsoft.com/office/officeart/2018/2/layout/IconCircleList"/>
    <dgm:cxn modelId="{D553FFF0-2B81-4680-85A2-F859581CA0F4}" type="presParOf" srcId="{429BBB64-B2FB-4D44-B3FA-0988551812F4}" destId="{F225C5B0-DC4C-4721-A33B-33C9B4031C14}" srcOrd="3" destOrd="0" presId="urn:microsoft.com/office/officeart/2018/2/layout/IconCircleList"/>
    <dgm:cxn modelId="{5CF5650B-D07C-45B3-B829-25408E14553D}" type="presParOf" srcId="{D66B4241-8953-41BB-9ACB-FADA264230D9}" destId="{27382D03-B4F1-4A77-ACDA-C8D88FF04ABE}" srcOrd="1" destOrd="0" presId="urn:microsoft.com/office/officeart/2018/2/layout/IconCircleList"/>
    <dgm:cxn modelId="{7664AAD6-F7E0-4BE7-BC9A-85D84E183EF3}" type="presParOf" srcId="{D66B4241-8953-41BB-9ACB-FADA264230D9}" destId="{25111334-A534-4485-9045-6CFE9B76E2EE}" srcOrd="2" destOrd="0" presId="urn:microsoft.com/office/officeart/2018/2/layout/IconCircleList"/>
    <dgm:cxn modelId="{00A529A5-45CD-4AC2-B8C6-5D05F853DECA}" type="presParOf" srcId="{25111334-A534-4485-9045-6CFE9B76E2EE}" destId="{1A35418E-4EA9-4DBA-BDB0-347A7286E544}" srcOrd="0" destOrd="0" presId="urn:microsoft.com/office/officeart/2018/2/layout/IconCircleList"/>
    <dgm:cxn modelId="{5C52DE2C-65EB-4E26-A7D9-713E54EC2491}" type="presParOf" srcId="{25111334-A534-4485-9045-6CFE9B76E2EE}" destId="{F963D494-54C3-4621-896B-9EA9CF4146CE}" srcOrd="1" destOrd="0" presId="urn:microsoft.com/office/officeart/2018/2/layout/IconCircleList"/>
    <dgm:cxn modelId="{54C1C9BE-8CD1-4699-9291-0EFDEEFCF3F3}" type="presParOf" srcId="{25111334-A534-4485-9045-6CFE9B76E2EE}" destId="{AD83F9F2-FE43-4759-8A88-42920BBE0206}" srcOrd="2" destOrd="0" presId="urn:microsoft.com/office/officeart/2018/2/layout/IconCircleList"/>
    <dgm:cxn modelId="{100FA678-346D-4F75-B3E5-C7B02BD1EE22}" type="presParOf" srcId="{25111334-A534-4485-9045-6CFE9B76E2EE}" destId="{D54E15EC-FA37-472A-9C8B-C0FBF43EF9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3E98C-4A58-4123-97A7-7395468C771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264FA-E90B-4C76-9740-08C9813BE0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dirty="0"/>
            <a:t>Principal component analysis</a:t>
          </a:r>
          <a:r>
            <a:rPr lang="en-CA" sz="1600" dirty="0"/>
            <a:t> (</a:t>
          </a:r>
          <a:r>
            <a:rPr lang="en-CA" sz="1600" b="1" dirty="0"/>
            <a:t>PCA</a:t>
          </a:r>
          <a:r>
            <a:rPr lang="en-CA" sz="1600" dirty="0"/>
            <a:t>) is used to reduce the dimensionality. It finds a new set of dimensions such that all the dimensions ranked according to the variance of data along them. </a:t>
          </a:r>
          <a:endParaRPr lang="en-US" sz="1600" dirty="0"/>
        </a:p>
      </dgm:t>
    </dgm:pt>
    <dgm:pt modelId="{4FE7B0E0-D77B-4262-97D7-8DC736BC1299}" type="parTrans" cxnId="{3C269378-E37E-464C-911F-CE86FC3395EB}">
      <dgm:prSet/>
      <dgm:spPr/>
      <dgm:t>
        <a:bodyPr/>
        <a:lstStyle/>
        <a:p>
          <a:endParaRPr lang="en-US"/>
        </a:p>
      </dgm:t>
    </dgm:pt>
    <dgm:pt modelId="{99521A3C-E535-45DF-BEEA-70A6CC5ACA44}" type="sibTrans" cxnId="{3C269378-E37E-464C-911F-CE86FC3395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A90B11-89D9-43F2-A7EC-6BEB11C002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 b="1" dirty="0"/>
            <a:t>t-SNE</a:t>
          </a:r>
          <a:r>
            <a:rPr lang="en-CA" sz="1600" dirty="0"/>
            <a:t> </a:t>
          </a:r>
          <a:r>
            <a:rPr lang="en-US" sz="1600" dirty="0"/>
            <a:t>is used to reduce the dimensionality, </a:t>
          </a:r>
          <a:r>
            <a:rPr lang="en-CA" sz="1600" dirty="0"/>
            <a:t>data visualization and for outlier detection. It is </a:t>
          </a:r>
          <a:r>
            <a:rPr lang="en-US" sz="1600" dirty="0"/>
            <a:t>used to map high dimensional data to 2 or 3 dimensions in order to visualize it.</a:t>
          </a:r>
        </a:p>
      </dgm:t>
    </dgm:pt>
    <dgm:pt modelId="{B0C69348-39E5-48E7-A14B-96DB9BF9B4FC}" type="parTrans" cxnId="{3D712034-A5A1-4EB6-A523-C19ABD4538C4}">
      <dgm:prSet/>
      <dgm:spPr/>
      <dgm:t>
        <a:bodyPr/>
        <a:lstStyle/>
        <a:p>
          <a:endParaRPr lang="en-US"/>
        </a:p>
      </dgm:t>
    </dgm:pt>
    <dgm:pt modelId="{C1F1FB08-B508-4C2E-8B6C-9007FBD86FED}" type="sibTrans" cxnId="{3D712034-A5A1-4EB6-A523-C19ABD4538C4}">
      <dgm:prSet/>
      <dgm:spPr/>
      <dgm:t>
        <a:bodyPr/>
        <a:lstStyle/>
        <a:p>
          <a:endParaRPr lang="en-US"/>
        </a:p>
      </dgm:t>
    </dgm:pt>
    <dgm:pt modelId="{5A526F1C-1769-4811-9C59-034D5600E0B0}" type="pres">
      <dgm:prSet presAssocID="{A7D3E98C-4A58-4123-97A7-7395468C7710}" presName="root" presStyleCnt="0">
        <dgm:presLayoutVars>
          <dgm:dir/>
          <dgm:resizeHandles val="exact"/>
        </dgm:presLayoutVars>
      </dgm:prSet>
      <dgm:spPr/>
    </dgm:pt>
    <dgm:pt modelId="{591B7BC0-F6E5-4EF7-AE49-703BCBFA63EF}" type="pres">
      <dgm:prSet presAssocID="{A7D3E98C-4A58-4123-97A7-7395468C7710}" presName="container" presStyleCnt="0">
        <dgm:presLayoutVars>
          <dgm:dir/>
          <dgm:resizeHandles val="exact"/>
        </dgm:presLayoutVars>
      </dgm:prSet>
      <dgm:spPr/>
    </dgm:pt>
    <dgm:pt modelId="{F8A23BD3-F44E-44E6-A6A6-67B5607E9198}" type="pres">
      <dgm:prSet presAssocID="{A5F264FA-E90B-4C76-9740-08C9813BE0FA}" presName="compNode" presStyleCnt="0"/>
      <dgm:spPr/>
    </dgm:pt>
    <dgm:pt modelId="{90DDFD7D-DB12-49E1-AB99-E72E09562EC9}" type="pres">
      <dgm:prSet presAssocID="{A5F264FA-E90B-4C76-9740-08C9813BE0FA}" presName="iconBgRect" presStyleLbl="bgShp" presStyleIdx="0" presStyleCnt="2"/>
      <dgm:spPr>
        <a:solidFill>
          <a:schemeClr val="accent1">
            <a:lumMod val="20000"/>
            <a:lumOff val="80000"/>
          </a:schemeClr>
        </a:solidFill>
      </dgm:spPr>
    </dgm:pt>
    <dgm:pt modelId="{1E254DE3-655E-43C8-B7A7-1BEC486DACB9}" type="pres">
      <dgm:prSet presAssocID="{A5F264FA-E90B-4C76-9740-08C9813BE0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A953E0-D187-47AF-B2BB-5E5D1B4A668C}" type="pres">
      <dgm:prSet presAssocID="{A5F264FA-E90B-4C76-9740-08C9813BE0FA}" presName="spaceRect" presStyleCnt="0"/>
      <dgm:spPr/>
    </dgm:pt>
    <dgm:pt modelId="{2A5B2006-745F-41F2-A913-14277CEC4EE7}" type="pres">
      <dgm:prSet presAssocID="{A5F264FA-E90B-4C76-9740-08C9813BE0FA}" presName="textRect" presStyleLbl="revTx" presStyleIdx="0" presStyleCnt="2" custLinFactNeighborY="-3186">
        <dgm:presLayoutVars>
          <dgm:chMax val="1"/>
          <dgm:chPref val="1"/>
        </dgm:presLayoutVars>
      </dgm:prSet>
      <dgm:spPr/>
    </dgm:pt>
    <dgm:pt modelId="{6756A65B-E8DE-4AFE-865D-49A52343DD83}" type="pres">
      <dgm:prSet presAssocID="{99521A3C-E535-45DF-BEEA-70A6CC5ACA44}" presName="sibTrans" presStyleLbl="sibTrans2D1" presStyleIdx="0" presStyleCnt="0"/>
      <dgm:spPr/>
    </dgm:pt>
    <dgm:pt modelId="{621330F5-EA72-4A0C-A4CA-9F9948F6EDB4}" type="pres">
      <dgm:prSet presAssocID="{19A90B11-89D9-43F2-A7EC-6BEB11C0025A}" presName="compNode" presStyleCnt="0"/>
      <dgm:spPr/>
    </dgm:pt>
    <dgm:pt modelId="{1918B847-EA90-4D02-A8DC-E5F2A028EFFF}" type="pres">
      <dgm:prSet presAssocID="{19A90B11-89D9-43F2-A7EC-6BEB11C0025A}" presName="iconBgRect" presStyleLbl="bgShp" presStyleIdx="1" presStyleCnt="2" custLinFactNeighborX="-27612"/>
      <dgm:spPr>
        <a:solidFill>
          <a:schemeClr val="accent1">
            <a:lumMod val="20000"/>
            <a:lumOff val="80000"/>
          </a:schemeClr>
        </a:solidFill>
      </dgm:spPr>
    </dgm:pt>
    <dgm:pt modelId="{7F780EAA-72E2-4A64-9F33-2F728FEAE7CB}" type="pres">
      <dgm:prSet presAssocID="{19A90B11-89D9-43F2-A7EC-6BEB11C0025A}" presName="iconRect" presStyleLbl="node1" presStyleIdx="1" presStyleCnt="2" custLinFactNeighborX="-494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F66593-0426-48F0-A4DB-3FD2AF19F095}" type="pres">
      <dgm:prSet presAssocID="{19A90B11-89D9-43F2-A7EC-6BEB11C0025A}" presName="spaceRect" presStyleCnt="0"/>
      <dgm:spPr/>
    </dgm:pt>
    <dgm:pt modelId="{55509127-9E12-48BF-A3F0-C4DE6A03E5D0}" type="pres">
      <dgm:prSet presAssocID="{19A90B11-89D9-43F2-A7EC-6BEB11C0025A}" presName="textRect" presStyleLbl="revTx" presStyleIdx="1" presStyleCnt="2" custScaleX="122348" custScaleY="121000" custLinFactNeighborY="-3186">
        <dgm:presLayoutVars>
          <dgm:chMax val="1"/>
          <dgm:chPref val="1"/>
        </dgm:presLayoutVars>
      </dgm:prSet>
      <dgm:spPr/>
    </dgm:pt>
  </dgm:ptLst>
  <dgm:cxnLst>
    <dgm:cxn modelId="{C601602E-9910-46B6-B98D-ACDD3A50650D}" type="presOf" srcId="{19A90B11-89D9-43F2-A7EC-6BEB11C0025A}" destId="{55509127-9E12-48BF-A3F0-C4DE6A03E5D0}" srcOrd="0" destOrd="0" presId="urn:microsoft.com/office/officeart/2018/2/layout/IconCircleList"/>
    <dgm:cxn modelId="{88B0F02F-9842-41F0-85AE-DC3D1FD7E365}" type="presOf" srcId="{A7D3E98C-4A58-4123-97A7-7395468C7710}" destId="{5A526F1C-1769-4811-9C59-034D5600E0B0}" srcOrd="0" destOrd="0" presId="urn:microsoft.com/office/officeart/2018/2/layout/IconCircleList"/>
    <dgm:cxn modelId="{3D712034-A5A1-4EB6-A523-C19ABD4538C4}" srcId="{A7D3E98C-4A58-4123-97A7-7395468C7710}" destId="{19A90B11-89D9-43F2-A7EC-6BEB11C0025A}" srcOrd="1" destOrd="0" parTransId="{B0C69348-39E5-48E7-A14B-96DB9BF9B4FC}" sibTransId="{C1F1FB08-B508-4C2E-8B6C-9007FBD86FED}"/>
    <dgm:cxn modelId="{3C269378-E37E-464C-911F-CE86FC3395EB}" srcId="{A7D3E98C-4A58-4123-97A7-7395468C7710}" destId="{A5F264FA-E90B-4C76-9740-08C9813BE0FA}" srcOrd="0" destOrd="0" parTransId="{4FE7B0E0-D77B-4262-97D7-8DC736BC1299}" sibTransId="{99521A3C-E535-45DF-BEEA-70A6CC5ACA44}"/>
    <dgm:cxn modelId="{8B183DC6-4DA8-4A0C-84C8-CF1334575B84}" type="presOf" srcId="{99521A3C-E535-45DF-BEEA-70A6CC5ACA44}" destId="{6756A65B-E8DE-4AFE-865D-49A52343DD83}" srcOrd="0" destOrd="0" presId="urn:microsoft.com/office/officeart/2018/2/layout/IconCircleList"/>
    <dgm:cxn modelId="{A40E32CA-520C-4EB5-BC41-BE62E6FBC100}" type="presOf" srcId="{A5F264FA-E90B-4C76-9740-08C9813BE0FA}" destId="{2A5B2006-745F-41F2-A913-14277CEC4EE7}" srcOrd="0" destOrd="0" presId="urn:microsoft.com/office/officeart/2018/2/layout/IconCircleList"/>
    <dgm:cxn modelId="{374A96FC-C639-48D8-BDBD-8F315A2EBB79}" type="presParOf" srcId="{5A526F1C-1769-4811-9C59-034D5600E0B0}" destId="{591B7BC0-F6E5-4EF7-AE49-703BCBFA63EF}" srcOrd="0" destOrd="0" presId="urn:microsoft.com/office/officeart/2018/2/layout/IconCircleList"/>
    <dgm:cxn modelId="{66E51897-C55D-4327-91AF-D27E33A38C6D}" type="presParOf" srcId="{591B7BC0-F6E5-4EF7-AE49-703BCBFA63EF}" destId="{F8A23BD3-F44E-44E6-A6A6-67B5607E9198}" srcOrd="0" destOrd="0" presId="urn:microsoft.com/office/officeart/2018/2/layout/IconCircleList"/>
    <dgm:cxn modelId="{D734A6EA-8E4F-45A7-9A1B-59446A545F4E}" type="presParOf" srcId="{F8A23BD3-F44E-44E6-A6A6-67B5607E9198}" destId="{90DDFD7D-DB12-49E1-AB99-E72E09562EC9}" srcOrd="0" destOrd="0" presId="urn:microsoft.com/office/officeart/2018/2/layout/IconCircleList"/>
    <dgm:cxn modelId="{2075B673-6EC2-44B4-8922-1A06C43258FE}" type="presParOf" srcId="{F8A23BD3-F44E-44E6-A6A6-67B5607E9198}" destId="{1E254DE3-655E-43C8-B7A7-1BEC486DACB9}" srcOrd="1" destOrd="0" presId="urn:microsoft.com/office/officeart/2018/2/layout/IconCircleList"/>
    <dgm:cxn modelId="{8DE54CD0-EC25-490C-A3D3-1F647AEA4C11}" type="presParOf" srcId="{F8A23BD3-F44E-44E6-A6A6-67B5607E9198}" destId="{7AA953E0-D187-47AF-B2BB-5E5D1B4A668C}" srcOrd="2" destOrd="0" presId="urn:microsoft.com/office/officeart/2018/2/layout/IconCircleList"/>
    <dgm:cxn modelId="{6E4285EC-5A34-4AB4-BE9C-6A55B5560371}" type="presParOf" srcId="{F8A23BD3-F44E-44E6-A6A6-67B5607E9198}" destId="{2A5B2006-745F-41F2-A913-14277CEC4EE7}" srcOrd="3" destOrd="0" presId="urn:microsoft.com/office/officeart/2018/2/layout/IconCircleList"/>
    <dgm:cxn modelId="{82AE7921-F4D2-421A-9933-1BBDBE2364D4}" type="presParOf" srcId="{591B7BC0-F6E5-4EF7-AE49-703BCBFA63EF}" destId="{6756A65B-E8DE-4AFE-865D-49A52343DD83}" srcOrd="1" destOrd="0" presId="urn:microsoft.com/office/officeart/2018/2/layout/IconCircleList"/>
    <dgm:cxn modelId="{903B7571-38D6-49D6-95B8-065CE204EA89}" type="presParOf" srcId="{591B7BC0-F6E5-4EF7-AE49-703BCBFA63EF}" destId="{621330F5-EA72-4A0C-A4CA-9F9948F6EDB4}" srcOrd="2" destOrd="0" presId="urn:microsoft.com/office/officeart/2018/2/layout/IconCircleList"/>
    <dgm:cxn modelId="{092BC154-3FA8-44BC-AEFB-A3EAB102B05D}" type="presParOf" srcId="{621330F5-EA72-4A0C-A4CA-9F9948F6EDB4}" destId="{1918B847-EA90-4D02-A8DC-E5F2A028EFFF}" srcOrd="0" destOrd="0" presId="urn:microsoft.com/office/officeart/2018/2/layout/IconCircleList"/>
    <dgm:cxn modelId="{F0C423C6-0854-4837-B036-E67F94EFDF99}" type="presParOf" srcId="{621330F5-EA72-4A0C-A4CA-9F9948F6EDB4}" destId="{7F780EAA-72E2-4A64-9F33-2F728FEAE7CB}" srcOrd="1" destOrd="0" presId="urn:microsoft.com/office/officeart/2018/2/layout/IconCircleList"/>
    <dgm:cxn modelId="{018F561C-8E3E-452F-A6E4-C6DCCF6DB92C}" type="presParOf" srcId="{621330F5-EA72-4A0C-A4CA-9F9948F6EDB4}" destId="{26F66593-0426-48F0-A4DB-3FD2AF19F095}" srcOrd="2" destOrd="0" presId="urn:microsoft.com/office/officeart/2018/2/layout/IconCircleList"/>
    <dgm:cxn modelId="{066AA9E0-4E27-4412-A6F2-A4BEF4811E9E}" type="presParOf" srcId="{621330F5-EA72-4A0C-A4CA-9F9948F6EDB4}" destId="{55509127-9E12-48BF-A3F0-C4DE6A03E5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73B4B-A13A-43B6-99F9-E084B57372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A2F933-3511-4708-AAEC-1A4587298864}">
      <dgm:prSet custT="1"/>
      <dgm:spPr/>
      <dgm:t>
        <a:bodyPr/>
        <a:lstStyle/>
        <a:p>
          <a:r>
            <a:rPr lang="en-US" sz="2400" b="0" i="0"/>
            <a:t>Data curation</a:t>
          </a:r>
          <a:endParaRPr lang="en-US" sz="2400"/>
        </a:p>
      </dgm:t>
    </dgm:pt>
    <dgm:pt modelId="{405B14EA-4518-45B7-8676-A8F4D40DDC70}" type="parTrans" cxnId="{1E94F8F6-4A47-47B5-A97B-17F677FE7F4D}">
      <dgm:prSet/>
      <dgm:spPr/>
      <dgm:t>
        <a:bodyPr/>
        <a:lstStyle/>
        <a:p>
          <a:endParaRPr lang="en-US"/>
        </a:p>
      </dgm:t>
    </dgm:pt>
    <dgm:pt modelId="{540D2C0C-34E0-429F-8ADB-96004FC1401B}" type="sibTrans" cxnId="{1E94F8F6-4A47-47B5-A97B-17F677FE7F4D}">
      <dgm:prSet/>
      <dgm:spPr/>
      <dgm:t>
        <a:bodyPr/>
        <a:lstStyle/>
        <a:p>
          <a:endParaRPr lang="en-US"/>
        </a:p>
      </dgm:t>
    </dgm:pt>
    <dgm:pt modelId="{CA997497-4A82-4126-BF53-785EF12F1715}">
      <dgm:prSet custT="1"/>
      <dgm:spPr/>
      <dgm:t>
        <a:bodyPr/>
        <a:lstStyle/>
        <a:p>
          <a:r>
            <a:rPr lang="en-US" sz="1800" b="1" dirty="0"/>
            <a:t>Data cleaning - e.g., future dated assessments, date of births, missing gender, etc.</a:t>
          </a:r>
        </a:p>
      </dgm:t>
    </dgm:pt>
    <dgm:pt modelId="{8B348D6B-EB7E-4BF1-B3E0-BC6DE528CFFA}" type="parTrans" cxnId="{07C66C24-ED80-423D-8185-632E95CC0075}">
      <dgm:prSet/>
      <dgm:spPr/>
      <dgm:t>
        <a:bodyPr/>
        <a:lstStyle/>
        <a:p>
          <a:endParaRPr lang="en-US"/>
        </a:p>
      </dgm:t>
    </dgm:pt>
    <dgm:pt modelId="{C97CA515-F59B-4AFE-A0DA-A57E8E7EBA09}" type="sibTrans" cxnId="{07C66C24-ED80-423D-8185-632E95CC0075}">
      <dgm:prSet/>
      <dgm:spPr/>
      <dgm:t>
        <a:bodyPr/>
        <a:lstStyle/>
        <a:p>
          <a:endParaRPr lang="en-US"/>
        </a:p>
      </dgm:t>
    </dgm:pt>
    <dgm:pt modelId="{1D9F72B1-4530-46F3-A2B6-B9930D37FD74}">
      <dgm:prSet custT="1"/>
      <dgm:spPr/>
      <dgm:t>
        <a:bodyPr/>
        <a:lstStyle/>
        <a:p>
          <a:r>
            <a:rPr lang="en-US" sz="1800" b="1" dirty="0"/>
            <a:t>Data compaction – from 544 skills to 25 behaviors – unweighted means, weighted means, bucketing</a:t>
          </a:r>
        </a:p>
      </dgm:t>
    </dgm:pt>
    <dgm:pt modelId="{E0315BF2-8866-47B4-96B2-C17C13F6A21E}" type="parTrans" cxnId="{33E8FD2A-44EE-4619-ABD9-94049A32788C}">
      <dgm:prSet/>
      <dgm:spPr/>
      <dgm:t>
        <a:bodyPr/>
        <a:lstStyle/>
        <a:p>
          <a:endParaRPr lang="en-US"/>
        </a:p>
      </dgm:t>
    </dgm:pt>
    <dgm:pt modelId="{F043D8D7-0C6D-4A52-80C0-D7BEF33D32B5}" type="sibTrans" cxnId="{33E8FD2A-44EE-4619-ABD9-94049A32788C}">
      <dgm:prSet/>
      <dgm:spPr/>
      <dgm:t>
        <a:bodyPr/>
        <a:lstStyle/>
        <a:p>
          <a:endParaRPr lang="en-US"/>
        </a:p>
      </dgm:t>
    </dgm:pt>
    <dgm:pt modelId="{CAB0B8EC-DB03-4132-8374-454B116569F5}">
      <dgm:prSet custT="1"/>
      <dgm:spPr/>
      <dgm:t>
        <a:bodyPr/>
        <a:lstStyle/>
        <a:p>
          <a:r>
            <a:rPr lang="en-US" sz="2400" b="0" i="0"/>
            <a:t>Data analysis</a:t>
          </a:r>
          <a:endParaRPr lang="en-US" sz="2400"/>
        </a:p>
      </dgm:t>
    </dgm:pt>
    <dgm:pt modelId="{5CFCE0FE-6AC7-4BC9-A401-716AF1D7F758}" type="parTrans" cxnId="{5EAA40DC-5D8F-4B8E-AE1E-0835C87021E7}">
      <dgm:prSet/>
      <dgm:spPr/>
      <dgm:t>
        <a:bodyPr/>
        <a:lstStyle/>
        <a:p>
          <a:endParaRPr lang="en-US"/>
        </a:p>
      </dgm:t>
    </dgm:pt>
    <dgm:pt modelId="{508F5F71-4578-4C9D-B5ED-73DE7B352EDF}" type="sibTrans" cxnId="{5EAA40DC-5D8F-4B8E-AE1E-0835C87021E7}">
      <dgm:prSet/>
      <dgm:spPr/>
      <dgm:t>
        <a:bodyPr/>
        <a:lstStyle/>
        <a:p>
          <a:endParaRPr lang="en-US"/>
        </a:p>
      </dgm:t>
    </dgm:pt>
    <dgm:pt modelId="{AFCA1D88-4AFE-40E0-A773-3D883E0175CC}">
      <dgm:prSet custT="1"/>
      <dgm:spPr/>
      <dgm:t>
        <a:bodyPr/>
        <a:lstStyle/>
        <a:p>
          <a:r>
            <a:rPr lang="en-US" sz="1800" b="1" dirty="0"/>
            <a:t>Lean metadata – age, gender are very broad dimensions to profile</a:t>
          </a:r>
        </a:p>
      </dgm:t>
    </dgm:pt>
    <dgm:pt modelId="{BB5DAF77-C8A1-44EA-83C9-0E59733C71D1}" type="parTrans" cxnId="{564ACE87-1501-42CA-B1AA-E7B3A42BED24}">
      <dgm:prSet/>
      <dgm:spPr/>
      <dgm:t>
        <a:bodyPr/>
        <a:lstStyle/>
        <a:p>
          <a:endParaRPr lang="en-US"/>
        </a:p>
      </dgm:t>
    </dgm:pt>
    <dgm:pt modelId="{C609A774-960E-4DD6-9E8D-EF42765D2915}" type="sibTrans" cxnId="{564ACE87-1501-42CA-B1AA-E7B3A42BED24}">
      <dgm:prSet/>
      <dgm:spPr/>
      <dgm:t>
        <a:bodyPr/>
        <a:lstStyle/>
        <a:p>
          <a:endParaRPr lang="en-US"/>
        </a:p>
      </dgm:t>
    </dgm:pt>
    <dgm:pt modelId="{2039BE81-9841-41B3-84CA-B7C7B73FF285}">
      <dgm:prSet custT="1"/>
      <dgm:spPr/>
      <dgm:t>
        <a:bodyPr/>
        <a:lstStyle/>
        <a:p>
          <a:r>
            <a:rPr lang="en-US" sz="2400" b="0" i="0"/>
            <a:t>Visualizing the data</a:t>
          </a:r>
          <a:endParaRPr lang="en-US" sz="2400"/>
        </a:p>
      </dgm:t>
    </dgm:pt>
    <dgm:pt modelId="{2D953E61-8117-48A5-A99C-A86B01A3D23E}" type="parTrans" cxnId="{FA5EFED0-ABDC-4FE1-BC7D-7086533E42CA}">
      <dgm:prSet/>
      <dgm:spPr/>
      <dgm:t>
        <a:bodyPr/>
        <a:lstStyle/>
        <a:p>
          <a:endParaRPr lang="en-US"/>
        </a:p>
      </dgm:t>
    </dgm:pt>
    <dgm:pt modelId="{E0A6917B-AF51-45D9-B4FF-5C6295F5A1DA}" type="sibTrans" cxnId="{FA5EFED0-ABDC-4FE1-BC7D-7086533E42CA}">
      <dgm:prSet/>
      <dgm:spPr/>
      <dgm:t>
        <a:bodyPr/>
        <a:lstStyle/>
        <a:p>
          <a:endParaRPr lang="en-US"/>
        </a:p>
      </dgm:t>
    </dgm:pt>
    <dgm:pt modelId="{B718A554-CDBF-466F-B2A4-0DCECED63383}">
      <dgm:prSet custT="1"/>
      <dgm:spPr/>
      <dgm:t>
        <a:bodyPr/>
        <a:lstStyle/>
        <a:p>
          <a:r>
            <a:rPr lang="en-US" sz="1800" b="1" i="0" u="sng" dirty="0">
              <a:hlinkClick xmlns:r="http://schemas.openxmlformats.org/officeDocument/2006/relationships" r:id="rId1"/>
            </a:rPr>
            <a:t>https://jolly-desert-01b5c5610.3.azurestaticapps.net/</a:t>
          </a:r>
          <a:endParaRPr lang="en-US" sz="1800" b="1" dirty="0"/>
        </a:p>
      </dgm:t>
    </dgm:pt>
    <dgm:pt modelId="{277A16DC-450C-4E61-8ABC-31D8847E8FB2}" type="parTrans" cxnId="{D06F6CC2-0990-498C-A515-4252A430C0AA}">
      <dgm:prSet/>
      <dgm:spPr/>
      <dgm:t>
        <a:bodyPr/>
        <a:lstStyle/>
        <a:p>
          <a:endParaRPr lang="en-US"/>
        </a:p>
      </dgm:t>
    </dgm:pt>
    <dgm:pt modelId="{AF60F62C-8961-417F-A36F-707DDD7A5AA0}" type="sibTrans" cxnId="{D06F6CC2-0990-498C-A515-4252A430C0AA}">
      <dgm:prSet/>
      <dgm:spPr/>
      <dgm:t>
        <a:bodyPr/>
        <a:lstStyle/>
        <a:p>
          <a:endParaRPr lang="en-US"/>
        </a:p>
      </dgm:t>
    </dgm:pt>
    <dgm:pt modelId="{E34A9AB3-011F-44BE-9186-2A8C2AC6E8A2}" type="pres">
      <dgm:prSet presAssocID="{18F73B4B-A13A-43B6-99F9-E084B5737243}" presName="linear" presStyleCnt="0">
        <dgm:presLayoutVars>
          <dgm:dir/>
          <dgm:animLvl val="lvl"/>
          <dgm:resizeHandles val="exact"/>
        </dgm:presLayoutVars>
      </dgm:prSet>
      <dgm:spPr/>
    </dgm:pt>
    <dgm:pt modelId="{D4E6BC04-51E3-4F86-81C6-7A9C90A13754}" type="pres">
      <dgm:prSet presAssocID="{DEA2F933-3511-4708-AAEC-1A4587298864}" presName="parentLin" presStyleCnt="0"/>
      <dgm:spPr/>
    </dgm:pt>
    <dgm:pt modelId="{006CC441-575A-4F1C-8B93-08046A0D0B6E}" type="pres">
      <dgm:prSet presAssocID="{DEA2F933-3511-4708-AAEC-1A4587298864}" presName="parentLeftMargin" presStyleLbl="node1" presStyleIdx="0" presStyleCnt="3"/>
      <dgm:spPr/>
    </dgm:pt>
    <dgm:pt modelId="{41BA3E0A-81A7-4B05-8FDE-67AA0AD7FB44}" type="pres">
      <dgm:prSet presAssocID="{DEA2F933-3511-4708-AAEC-1A45872988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EFF159-B8D7-4B31-B089-10799FA4FA91}" type="pres">
      <dgm:prSet presAssocID="{DEA2F933-3511-4708-AAEC-1A4587298864}" presName="negativeSpace" presStyleCnt="0"/>
      <dgm:spPr/>
    </dgm:pt>
    <dgm:pt modelId="{A9994383-D01C-40F7-A308-2B9A65A81DFB}" type="pres">
      <dgm:prSet presAssocID="{DEA2F933-3511-4708-AAEC-1A4587298864}" presName="childText" presStyleLbl="conFgAcc1" presStyleIdx="0" presStyleCnt="3">
        <dgm:presLayoutVars>
          <dgm:bulletEnabled val="1"/>
        </dgm:presLayoutVars>
      </dgm:prSet>
      <dgm:spPr/>
    </dgm:pt>
    <dgm:pt modelId="{C85FE66F-F04C-47ED-91F5-00F0AC87CC75}" type="pres">
      <dgm:prSet presAssocID="{540D2C0C-34E0-429F-8ADB-96004FC1401B}" presName="spaceBetweenRectangles" presStyleCnt="0"/>
      <dgm:spPr/>
    </dgm:pt>
    <dgm:pt modelId="{BFD97058-80C6-46F3-AEA8-1199902579B2}" type="pres">
      <dgm:prSet presAssocID="{CAB0B8EC-DB03-4132-8374-454B116569F5}" presName="parentLin" presStyleCnt="0"/>
      <dgm:spPr/>
    </dgm:pt>
    <dgm:pt modelId="{F149CD1A-A40A-4064-870E-B4F7FE708A38}" type="pres">
      <dgm:prSet presAssocID="{CAB0B8EC-DB03-4132-8374-454B116569F5}" presName="parentLeftMargin" presStyleLbl="node1" presStyleIdx="0" presStyleCnt="3"/>
      <dgm:spPr/>
    </dgm:pt>
    <dgm:pt modelId="{BE1C54FD-FE0E-4E11-A1A9-84E9EDB41C63}" type="pres">
      <dgm:prSet presAssocID="{CAB0B8EC-DB03-4132-8374-454B116569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23E24F-93A7-4EFF-A491-BBF6ED413876}" type="pres">
      <dgm:prSet presAssocID="{CAB0B8EC-DB03-4132-8374-454B116569F5}" presName="negativeSpace" presStyleCnt="0"/>
      <dgm:spPr/>
    </dgm:pt>
    <dgm:pt modelId="{5354912E-2725-45BF-BEFD-A25E262B5470}" type="pres">
      <dgm:prSet presAssocID="{CAB0B8EC-DB03-4132-8374-454B116569F5}" presName="childText" presStyleLbl="conFgAcc1" presStyleIdx="1" presStyleCnt="3">
        <dgm:presLayoutVars>
          <dgm:bulletEnabled val="1"/>
        </dgm:presLayoutVars>
      </dgm:prSet>
      <dgm:spPr/>
    </dgm:pt>
    <dgm:pt modelId="{119D324D-CD98-44F9-87EE-F82EF26F1814}" type="pres">
      <dgm:prSet presAssocID="{508F5F71-4578-4C9D-B5ED-73DE7B352EDF}" presName="spaceBetweenRectangles" presStyleCnt="0"/>
      <dgm:spPr/>
    </dgm:pt>
    <dgm:pt modelId="{506D55C8-A0BA-4B74-99E4-A3788670272C}" type="pres">
      <dgm:prSet presAssocID="{2039BE81-9841-41B3-84CA-B7C7B73FF285}" presName="parentLin" presStyleCnt="0"/>
      <dgm:spPr/>
    </dgm:pt>
    <dgm:pt modelId="{25B030CA-A418-42CA-880D-EDBDCF65D8B6}" type="pres">
      <dgm:prSet presAssocID="{2039BE81-9841-41B3-84CA-B7C7B73FF285}" presName="parentLeftMargin" presStyleLbl="node1" presStyleIdx="1" presStyleCnt="3"/>
      <dgm:spPr/>
    </dgm:pt>
    <dgm:pt modelId="{D2C9C184-5B91-4773-854B-F0B2F2D33681}" type="pres">
      <dgm:prSet presAssocID="{2039BE81-9841-41B3-84CA-B7C7B73FF2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93E87D-4DD5-4E8B-9B1C-7B8BFDDEB3E7}" type="pres">
      <dgm:prSet presAssocID="{2039BE81-9841-41B3-84CA-B7C7B73FF285}" presName="negativeSpace" presStyleCnt="0"/>
      <dgm:spPr/>
    </dgm:pt>
    <dgm:pt modelId="{5F1D6DEF-B910-4016-92DD-232F1E3C72C0}" type="pres">
      <dgm:prSet presAssocID="{2039BE81-9841-41B3-84CA-B7C7B73FF28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1BD00F-3B49-4064-A006-B6BE26B6B126}" type="presOf" srcId="{CA997497-4A82-4126-BF53-785EF12F1715}" destId="{A9994383-D01C-40F7-A308-2B9A65A81DFB}" srcOrd="0" destOrd="0" presId="urn:microsoft.com/office/officeart/2005/8/layout/list1"/>
    <dgm:cxn modelId="{31D4CC1D-8031-4723-A4DB-D5B90754C517}" type="presOf" srcId="{1D9F72B1-4530-46F3-A2B6-B9930D37FD74}" destId="{A9994383-D01C-40F7-A308-2B9A65A81DFB}" srcOrd="0" destOrd="1" presId="urn:microsoft.com/office/officeart/2005/8/layout/list1"/>
    <dgm:cxn modelId="{07C66C24-ED80-423D-8185-632E95CC0075}" srcId="{DEA2F933-3511-4708-AAEC-1A4587298864}" destId="{CA997497-4A82-4126-BF53-785EF12F1715}" srcOrd="0" destOrd="0" parTransId="{8B348D6B-EB7E-4BF1-B3E0-BC6DE528CFFA}" sibTransId="{C97CA515-F59B-4AFE-A0DA-A57E8E7EBA09}"/>
    <dgm:cxn modelId="{33E8FD2A-44EE-4619-ABD9-94049A32788C}" srcId="{DEA2F933-3511-4708-AAEC-1A4587298864}" destId="{1D9F72B1-4530-46F3-A2B6-B9930D37FD74}" srcOrd="1" destOrd="0" parTransId="{E0315BF2-8866-47B4-96B2-C17C13F6A21E}" sibTransId="{F043D8D7-0C6D-4A52-80C0-D7BEF33D32B5}"/>
    <dgm:cxn modelId="{1AD1A32B-64CE-4D08-A7E4-411C1BCD183D}" type="presOf" srcId="{18F73B4B-A13A-43B6-99F9-E084B5737243}" destId="{E34A9AB3-011F-44BE-9186-2A8C2AC6E8A2}" srcOrd="0" destOrd="0" presId="urn:microsoft.com/office/officeart/2005/8/layout/list1"/>
    <dgm:cxn modelId="{3A988835-1294-40A0-B1EB-4E3165C8DA34}" type="presOf" srcId="{DEA2F933-3511-4708-AAEC-1A4587298864}" destId="{006CC441-575A-4F1C-8B93-08046A0D0B6E}" srcOrd="0" destOrd="0" presId="urn:microsoft.com/office/officeart/2005/8/layout/list1"/>
    <dgm:cxn modelId="{612D4B40-DB2D-4096-B13F-6ACCE68BD002}" type="presOf" srcId="{DEA2F933-3511-4708-AAEC-1A4587298864}" destId="{41BA3E0A-81A7-4B05-8FDE-67AA0AD7FB44}" srcOrd="1" destOrd="0" presId="urn:microsoft.com/office/officeart/2005/8/layout/list1"/>
    <dgm:cxn modelId="{71694A42-677D-4E1A-A875-88B35F98D23A}" type="presOf" srcId="{B718A554-CDBF-466F-B2A4-0DCECED63383}" destId="{5F1D6DEF-B910-4016-92DD-232F1E3C72C0}" srcOrd="0" destOrd="0" presId="urn:microsoft.com/office/officeart/2005/8/layout/list1"/>
    <dgm:cxn modelId="{F2799560-F668-46BB-92E4-E178BDA547C2}" type="presOf" srcId="{2039BE81-9841-41B3-84CA-B7C7B73FF285}" destId="{D2C9C184-5B91-4773-854B-F0B2F2D33681}" srcOrd="1" destOrd="0" presId="urn:microsoft.com/office/officeart/2005/8/layout/list1"/>
    <dgm:cxn modelId="{881BBC87-9E32-4340-A29B-8AF6DBE5B5D5}" type="presOf" srcId="{CAB0B8EC-DB03-4132-8374-454B116569F5}" destId="{F149CD1A-A40A-4064-870E-B4F7FE708A38}" srcOrd="0" destOrd="0" presId="urn:microsoft.com/office/officeart/2005/8/layout/list1"/>
    <dgm:cxn modelId="{564ACE87-1501-42CA-B1AA-E7B3A42BED24}" srcId="{CAB0B8EC-DB03-4132-8374-454B116569F5}" destId="{AFCA1D88-4AFE-40E0-A773-3D883E0175CC}" srcOrd="0" destOrd="0" parTransId="{BB5DAF77-C8A1-44EA-83C9-0E59733C71D1}" sibTransId="{C609A774-960E-4DD6-9E8D-EF42765D2915}"/>
    <dgm:cxn modelId="{D72416AE-4449-404A-9B34-D448E499DF5E}" type="presOf" srcId="{2039BE81-9841-41B3-84CA-B7C7B73FF285}" destId="{25B030CA-A418-42CA-880D-EDBDCF65D8B6}" srcOrd="0" destOrd="0" presId="urn:microsoft.com/office/officeart/2005/8/layout/list1"/>
    <dgm:cxn modelId="{D06F6CC2-0990-498C-A515-4252A430C0AA}" srcId="{2039BE81-9841-41B3-84CA-B7C7B73FF285}" destId="{B718A554-CDBF-466F-B2A4-0DCECED63383}" srcOrd="0" destOrd="0" parTransId="{277A16DC-450C-4E61-8ABC-31D8847E8FB2}" sibTransId="{AF60F62C-8961-417F-A36F-707DDD7A5AA0}"/>
    <dgm:cxn modelId="{D39A81C5-E2AC-46B6-9C0A-602C991F26C6}" type="presOf" srcId="{AFCA1D88-4AFE-40E0-A773-3D883E0175CC}" destId="{5354912E-2725-45BF-BEFD-A25E262B5470}" srcOrd="0" destOrd="0" presId="urn:microsoft.com/office/officeart/2005/8/layout/list1"/>
    <dgm:cxn modelId="{FA5EFED0-ABDC-4FE1-BC7D-7086533E42CA}" srcId="{18F73B4B-A13A-43B6-99F9-E084B5737243}" destId="{2039BE81-9841-41B3-84CA-B7C7B73FF285}" srcOrd="2" destOrd="0" parTransId="{2D953E61-8117-48A5-A99C-A86B01A3D23E}" sibTransId="{E0A6917B-AF51-45D9-B4FF-5C6295F5A1DA}"/>
    <dgm:cxn modelId="{5EAA40DC-5D8F-4B8E-AE1E-0835C87021E7}" srcId="{18F73B4B-A13A-43B6-99F9-E084B5737243}" destId="{CAB0B8EC-DB03-4132-8374-454B116569F5}" srcOrd="1" destOrd="0" parTransId="{5CFCE0FE-6AC7-4BC9-A401-716AF1D7F758}" sibTransId="{508F5F71-4578-4C9D-B5ED-73DE7B352EDF}"/>
    <dgm:cxn modelId="{603C2AF1-FFE2-45FC-AE44-98D27759FB44}" type="presOf" srcId="{CAB0B8EC-DB03-4132-8374-454B116569F5}" destId="{BE1C54FD-FE0E-4E11-A1A9-84E9EDB41C63}" srcOrd="1" destOrd="0" presId="urn:microsoft.com/office/officeart/2005/8/layout/list1"/>
    <dgm:cxn modelId="{1E94F8F6-4A47-47B5-A97B-17F677FE7F4D}" srcId="{18F73B4B-A13A-43B6-99F9-E084B5737243}" destId="{DEA2F933-3511-4708-AAEC-1A4587298864}" srcOrd="0" destOrd="0" parTransId="{405B14EA-4518-45B7-8676-A8F4D40DDC70}" sibTransId="{540D2C0C-34E0-429F-8ADB-96004FC1401B}"/>
    <dgm:cxn modelId="{2B6C7CBC-65E5-43E2-8FB4-73E208219BA8}" type="presParOf" srcId="{E34A9AB3-011F-44BE-9186-2A8C2AC6E8A2}" destId="{D4E6BC04-51E3-4F86-81C6-7A9C90A13754}" srcOrd="0" destOrd="0" presId="urn:microsoft.com/office/officeart/2005/8/layout/list1"/>
    <dgm:cxn modelId="{4871C3F8-537B-4956-A969-CED01654F898}" type="presParOf" srcId="{D4E6BC04-51E3-4F86-81C6-7A9C90A13754}" destId="{006CC441-575A-4F1C-8B93-08046A0D0B6E}" srcOrd="0" destOrd="0" presId="urn:microsoft.com/office/officeart/2005/8/layout/list1"/>
    <dgm:cxn modelId="{8EF09162-3E14-40C6-86FB-498E5F6C2704}" type="presParOf" srcId="{D4E6BC04-51E3-4F86-81C6-7A9C90A13754}" destId="{41BA3E0A-81A7-4B05-8FDE-67AA0AD7FB44}" srcOrd="1" destOrd="0" presId="urn:microsoft.com/office/officeart/2005/8/layout/list1"/>
    <dgm:cxn modelId="{6A6C2E3A-1CE8-484B-B6C5-A97A09CB734E}" type="presParOf" srcId="{E34A9AB3-011F-44BE-9186-2A8C2AC6E8A2}" destId="{CEEFF159-B8D7-4B31-B089-10799FA4FA91}" srcOrd="1" destOrd="0" presId="urn:microsoft.com/office/officeart/2005/8/layout/list1"/>
    <dgm:cxn modelId="{C7A25089-1E84-4A35-A365-239752743063}" type="presParOf" srcId="{E34A9AB3-011F-44BE-9186-2A8C2AC6E8A2}" destId="{A9994383-D01C-40F7-A308-2B9A65A81DFB}" srcOrd="2" destOrd="0" presId="urn:microsoft.com/office/officeart/2005/8/layout/list1"/>
    <dgm:cxn modelId="{78A524DA-5F50-40AF-9B3F-4416033B5194}" type="presParOf" srcId="{E34A9AB3-011F-44BE-9186-2A8C2AC6E8A2}" destId="{C85FE66F-F04C-47ED-91F5-00F0AC87CC75}" srcOrd="3" destOrd="0" presId="urn:microsoft.com/office/officeart/2005/8/layout/list1"/>
    <dgm:cxn modelId="{651C2113-2711-4D6F-A88B-02B29953BA2F}" type="presParOf" srcId="{E34A9AB3-011F-44BE-9186-2A8C2AC6E8A2}" destId="{BFD97058-80C6-46F3-AEA8-1199902579B2}" srcOrd="4" destOrd="0" presId="urn:microsoft.com/office/officeart/2005/8/layout/list1"/>
    <dgm:cxn modelId="{DF30970B-9A10-4FEA-BD2A-BAD5D7C61CD5}" type="presParOf" srcId="{BFD97058-80C6-46F3-AEA8-1199902579B2}" destId="{F149CD1A-A40A-4064-870E-B4F7FE708A38}" srcOrd="0" destOrd="0" presId="urn:microsoft.com/office/officeart/2005/8/layout/list1"/>
    <dgm:cxn modelId="{244C052F-3193-4ED8-9AC7-F48690177224}" type="presParOf" srcId="{BFD97058-80C6-46F3-AEA8-1199902579B2}" destId="{BE1C54FD-FE0E-4E11-A1A9-84E9EDB41C63}" srcOrd="1" destOrd="0" presId="urn:microsoft.com/office/officeart/2005/8/layout/list1"/>
    <dgm:cxn modelId="{9A98F5A2-A56E-40C5-A10F-3150A062316A}" type="presParOf" srcId="{E34A9AB3-011F-44BE-9186-2A8C2AC6E8A2}" destId="{7A23E24F-93A7-4EFF-A491-BBF6ED413876}" srcOrd="5" destOrd="0" presId="urn:microsoft.com/office/officeart/2005/8/layout/list1"/>
    <dgm:cxn modelId="{0B4B60DC-7BC3-4C1B-9A80-F1BC6CC71894}" type="presParOf" srcId="{E34A9AB3-011F-44BE-9186-2A8C2AC6E8A2}" destId="{5354912E-2725-45BF-BEFD-A25E262B5470}" srcOrd="6" destOrd="0" presId="urn:microsoft.com/office/officeart/2005/8/layout/list1"/>
    <dgm:cxn modelId="{8C87A7D5-4D44-4A69-B485-739EECC4E93E}" type="presParOf" srcId="{E34A9AB3-011F-44BE-9186-2A8C2AC6E8A2}" destId="{119D324D-CD98-44F9-87EE-F82EF26F1814}" srcOrd="7" destOrd="0" presId="urn:microsoft.com/office/officeart/2005/8/layout/list1"/>
    <dgm:cxn modelId="{07DBED20-DC6B-4970-9F75-AAC4A8EA1A58}" type="presParOf" srcId="{E34A9AB3-011F-44BE-9186-2A8C2AC6E8A2}" destId="{506D55C8-A0BA-4B74-99E4-A3788670272C}" srcOrd="8" destOrd="0" presId="urn:microsoft.com/office/officeart/2005/8/layout/list1"/>
    <dgm:cxn modelId="{1ED1DA48-1CF9-4EA0-B887-C04CEA29154C}" type="presParOf" srcId="{506D55C8-A0BA-4B74-99E4-A3788670272C}" destId="{25B030CA-A418-42CA-880D-EDBDCF65D8B6}" srcOrd="0" destOrd="0" presId="urn:microsoft.com/office/officeart/2005/8/layout/list1"/>
    <dgm:cxn modelId="{7D561F18-4C9F-4402-8429-32767A78B356}" type="presParOf" srcId="{506D55C8-A0BA-4B74-99E4-A3788670272C}" destId="{D2C9C184-5B91-4773-854B-F0B2F2D33681}" srcOrd="1" destOrd="0" presId="urn:microsoft.com/office/officeart/2005/8/layout/list1"/>
    <dgm:cxn modelId="{E6D550A9-8BC2-45BC-9732-DB612E08113E}" type="presParOf" srcId="{E34A9AB3-011F-44BE-9186-2A8C2AC6E8A2}" destId="{3793E87D-4DD5-4E8B-9B1C-7B8BFDDEB3E7}" srcOrd="9" destOrd="0" presId="urn:microsoft.com/office/officeart/2005/8/layout/list1"/>
    <dgm:cxn modelId="{D41D2ABD-E19B-498A-AA5D-6705334C5A98}" type="presParOf" srcId="{E34A9AB3-011F-44BE-9186-2A8C2AC6E8A2}" destId="{5F1D6DEF-B910-4016-92DD-232F1E3C72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B1431-FD43-425D-9552-2C03084B6C16}">
      <dsp:nvSpPr>
        <dsp:cNvPr id="0" name=""/>
        <dsp:cNvSpPr/>
      </dsp:nvSpPr>
      <dsp:spPr>
        <a:xfrm>
          <a:off x="5565327" y="1179530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DD8BF-2427-4DF4-9105-A35CDE0A3D99}">
      <dsp:nvSpPr>
        <dsp:cNvPr id="0" name=""/>
        <dsp:cNvSpPr/>
      </dsp:nvSpPr>
      <dsp:spPr>
        <a:xfrm>
          <a:off x="5816467" y="1441557"/>
          <a:ext cx="783773" cy="783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5C5B0-DC4C-4721-A33B-33C9B4031C14}">
      <dsp:nvSpPr>
        <dsp:cNvPr id="0" name=""/>
        <dsp:cNvSpPr/>
      </dsp:nvSpPr>
      <dsp:spPr>
        <a:xfrm>
          <a:off x="1883113" y="1142814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Problem Statement #1 - Identify peer group for a patient to compare progress against and the most important features in the data</a:t>
          </a:r>
          <a:endParaRPr lang="en-US" sz="2400" b="1" kern="1200" dirty="0"/>
        </a:p>
      </dsp:txBody>
      <dsp:txXfrm>
        <a:off x="1883113" y="1142814"/>
        <a:ext cx="3185286" cy="1351333"/>
      </dsp:txXfrm>
    </dsp:sp>
    <dsp:sp modelId="{1A35418E-4EA9-4DBA-BDB0-347A7286E544}">
      <dsp:nvSpPr>
        <dsp:cNvPr id="0" name=""/>
        <dsp:cNvSpPr/>
      </dsp:nvSpPr>
      <dsp:spPr>
        <a:xfrm>
          <a:off x="154470" y="1146895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3D494-54C3-4621-896B-9EA9CF4146CE}">
      <dsp:nvSpPr>
        <dsp:cNvPr id="0" name=""/>
        <dsp:cNvSpPr/>
      </dsp:nvSpPr>
      <dsp:spPr>
        <a:xfrm>
          <a:off x="442496" y="1430670"/>
          <a:ext cx="783773" cy="783773"/>
        </a:xfrm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15EC-FA37-472A-9C8B-C0FBF43EF968}">
      <dsp:nvSpPr>
        <dsp:cNvPr id="0" name=""/>
        <dsp:cNvSpPr/>
      </dsp:nvSpPr>
      <dsp:spPr>
        <a:xfrm>
          <a:off x="7264317" y="1142814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Problem Statement #2 - Determine whether progress is being made based on assessment</a:t>
          </a:r>
          <a:endParaRPr lang="en-US" sz="2400" kern="1200" dirty="0"/>
        </a:p>
      </dsp:txBody>
      <dsp:txXfrm>
        <a:off x="7264317" y="1142814"/>
        <a:ext cx="3185286" cy="1351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DFD7D-DB12-49E1-AB99-E72E09562EC9}">
      <dsp:nvSpPr>
        <dsp:cNvPr id="0" name=""/>
        <dsp:cNvSpPr/>
      </dsp:nvSpPr>
      <dsp:spPr>
        <a:xfrm>
          <a:off x="486245" y="971148"/>
          <a:ext cx="920025" cy="920025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54DE3-655E-43C8-B7A7-1BEC486DACB9}">
      <dsp:nvSpPr>
        <dsp:cNvPr id="0" name=""/>
        <dsp:cNvSpPr/>
      </dsp:nvSpPr>
      <dsp:spPr>
        <a:xfrm>
          <a:off x="679450" y="1164353"/>
          <a:ext cx="533614" cy="53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B2006-745F-41F2-A913-14277CEC4EE7}">
      <dsp:nvSpPr>
        <dsp:cNvPr id="0" name=""/>
        <dsp:cNvSpPr/>
      </dsp:nvSpPr>
      <dsp:spPr>
        <a:xfrm>
          <a:off x="1603418" y="941836"/>
          <a:ext cx="2168630" cy="92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Principal component analysis</a:t>
          </a:r>
          <a:r>
            <a:rPr lang="en-CA" sz="1600" kern="1200" dirty="0"/>
            <a:t> (</a:t>
          </a:r>
          <a:r>
            <a:rPr lang="en-CA" sz="1600" b="1" kern="1200" dirty="0"/>
            <a:t>PCA</a:t>
          </a:r>
          <a:r>
            <a:rPr lang="en-CA" sz="1600" kern="1200" dirty="0"/>
            <a:t>) is used to reduce the dimensionality. It finds a new set of dimensions such that all the dimensions ranked according to the variance of data along them. </a:t>
          </a:r>
          <a:endParaRPr lang="en-US" sz="1600" kern="1200" dirty="0"/>
        </a:p>
      </dsp:txBody>
      <dsp:txXfrm>
        <a:off x="1603418" y="941836"/>
        <a:ext cx="2168630" cy="920025"/>
      </dsp:txXfrm>
    </dsp:sp>
    <dsp:sp modelId="{1918B847-EA90-4D02-A8DC-E5F2A028EFFF}">
      <dsp:nvSpPr>
        <dsp:cNvPr id="0" name=""/>
        <dsp:cNvSpPr/>
      </dsp:nvSpPr>
      <dsp:spPr>
        <a:xfrm>
          <a:off x="3895879" y="971148"/>
          <a:ext cx="920025" cy="920025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80EAA-72E2-4A64-9F33-2F728FEAE7CB}">
      <dsp:nvSpPr>
        <dsp:cNvPr id="0" name=""/>
        <dsp:cNvSpPr/>
      </dsp:nvSpPr>
      <dsp:spPr>
        <a:xfrm>
          <a:off x="4079319" y="1164353"/>
          <a:ext cx="533614" cy="53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09127-9E12-48BF-A3F0-C4DE6A03E5D0}">
      <dsp:nvSpPr>
        <dsp:cNvPr id="0" name=""/>
        <dsp:cNvSpPr/>
      </dsp:nvSpPr>
      <dsp:spPr>
        <a:xfrm>
          <a:off x="5024768" y="845233"/>
          <a:ext cx="2653276" cy="111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t-SNE</a:t>
          </a:r>
          <a:r>
            <a:rPr lang="en-CA" sz="1600" kern="1200" dirty="0"/>
            <a:t> </a:t>
          </a:r>
          <a:r>
            <a:rPr lang="en-US" sz="1600" kern="1200" dirty="0"/>
            <a:t>is used to reduce the dimensionality, </a:t>
          </a:r>
          <a:r>
            <a:rPr lang="en-CA" sz="1600" kern="1200" dirty="0"/>
            <a:t>data visualization and for outlier detection. It is </a:t>
          </a:r>
          <a:r>
            <a:rPr lang="en-US" sz="1600" kern="1200" dirty="0"/>
            <a:t>used to map high dimensional data to 2 or 3 dimensions in order to visualize it.</a:t>
          </a:r>
        </a:p>
      </dsp:txBody>
      <dsp:txXfrm>
        <a:off x="5024768" y="845233"/>
        <a:ext cx="2653276" cy="1113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94383-D01C-40F7-A308-2B9A65A81DFB}">
      <dsp:nvSpPr>
        <dsp:cNvPr id="0" name=""/>
        <dsp:cNvSpPr/>
      </dsp:nvSpPr>
      <dsp:spPr>
        <a:xfrm>
          <a:off x="0" y="400928"/>
          <a:ext cx="10707945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6" tIns="520700" rIns="8310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Data cleaning - e.g., future dated assessments, date of births, missing gender,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Data compaction – from 544 skills to 25 behaviors – unweighted means, weighted means, bucketing</a:t>
          </a:r>
        </a:p>
      </dsp:txBody>
      <dsp:txXfrm>
        <a:off x="0" y="400928"/>
        <a:ext cx="10707945" cy="1456875"/>
      </dsp:txXfrm>
    </dsp:sp>
    <dsp:sp modelId="{41BA3E0A-81A7-4B05-8FDE-67AA0AD7FB44}">
      <dsp:nvSpPr>
        <dsp:cNvPr id="0" name=""/>
        <dsp:cNvSpPr/>
      </dsp:nvSpPr>
      <dsp:spPr>
        <a:xfrm>
          <a:off x="535397" y="31928"/>
          <a:ext cx="74955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314" tIns="0" rIns="2833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curation</a:t>
          </a:r>
          <a:endParaRPr lang="en-US" sz="2400" kern="1200"/>
        </a:p>
      </dsp:txBody>
      <dsp:txXfrm>
        <a:off x="571423" y="67954"/>
        <a:ext cx="7423509" cy="665948"/>
      </dsp:txXfrm>
    </dsp:sp>
    <dsp:sp modelId="{5354912E-2725-45BF-BEFD-A25E262B5470}">
      <dsp:nvSpPr>
        <dsp:cNvPr id="0" name=""/>
        <dsp:cNvSpPr/>
      </dsp:nvSpPr>
      <dsp:spPr>
        <a:xfrm>
          <a:off x="0" y="2361803"/>
          <a:ext cx="10707945" cy="90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6" tIns="520700" rIns="8310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Lean metadata – age, gender are very broad dimensions to profile</a:t>
          </a:r>
        </a:p>
      </dsp:txBody>
      <dsp:txXfrm>
        <a:off x="0" y="2361803"/>
        <a:ext cx="10707945" cy="905625"/>
      </dsp:txXfrm>
    </dsp:sp>
    <dsp:sp modelId="{BE1C54FD-FE0E-4E11-A1A9-84E9EDB41C63}">
      <dsp:nvSpPr>
        <dsp:cNvPr id="0" name=""/>
        <dsp:cNvSpPr/>
      </dsp:nvSpPr>
      <dsp:spPr>
        <a:xfrm>
          <a:off x="535397" y="1992802"/>
          <a:ext cx="74955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314" tIns="0" rIns="2833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analysis</a:t>
          </a:r>
          <a:endParaRPr lang="en-US" sz="2400" kern="1200"/>
        </a:p>
      </dsp:txBody>
      <dsp:txXfrm>
        <a:off x="571423" y="2028828"/>
        <a:ext cx="7423509" cy="665948"/>
      </dsp:txXfrm>
    </dsp:sp>
    <dsp:sp modelId="{5F1D6DEF-B910-4016-92DD-232F1E3C72C0}">
      <dsp:nvSpPr>
        <dsp:cNvPr id="0" name=""/>
        <dsp:cNvSpPr/>
      </dsp:nvSpPr>
      <dsp:spPr>
        <a:xfrm>
          <a:off x="0" y="3771428"/>
          <a:ext cx="10707945" cy="90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6" tIns="520700" rIns="8310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sng" kern="1200" dirty="0">
              <a:hlinkClick xmlns:r="http://schemas.openxmlformats.org/officeDocument/2006/relationships" r:id="rId1"/>
            </a:rPr>
            <a:t>https://jolly-desert-01b5c5610.3.azurestaticapps.net/</a:t>
          </a:r>
          <a:endParaRPr lang="en-US" sz="1800" b="1" kern="1200" dirty="0"/>
        </a:p>
      </dsp:txBody>
      <dsp:txXfrm>
        <a:off x="0" y="3771428"/>
        <a:ext cx="10707945" cy="905625"/>
      </dsp:txXfrm>
    </dsp:sp>
    <dsp:sp modelId="{D2C9C184-5B91-4773-854B-F0B2F2D33681}">
      <dsp:nvSpPr>
        <dsp:cNvPr id="0" name=""/>
        <dsp:cNvSpPr/>
      </dsp:nvSpPr>
      <dsp:spPr>
        <a:xfrm>
          <a:off x="535397" y="3402428"/>
          <a:ext cx="749556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314" tIns="0" rIns="28331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Visualizing the data</a:t>
          </a:r>
          <a:endParaRPr lang="en-US" sz="2400" kern="1200"/>
        </a:p>
      </dsp:txBody>
      <dsp:txXfrm>
        <a:off x="571423" y="3438454"/>
        <a:ext cx="7423509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FDD0-8591-3C4C-AF5E-185FA791677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242E-1052-AC4B-A7A2-1B475BB1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E242E-1052-AC4B-A7A2-1B475BB1D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5AE2C-99C3-6442-8E8B-420A3197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76" y="1365774"/>
            <a:ext cx="4240986" cy="2991277"/>
          </a:xfr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Noha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Elprince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Olive Kingsley, Hanen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Bondka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Anita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Mohanani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Rishi Bhatnagar, Dhruv Bhatnagar, Peter Shand,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Halaa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Menasy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Adam Pryce, and Ryan Carpenter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SME: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M. Kubina and Nate Green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acial view of digital earth">
            <a:extLst>
              <a:ext uri="{FF2B5EF4-FFF2-40B4-BE49-F238E27FC236}">
                <a16:creationId xmlns:a16="http://schemas.microsoft.com/office/drawing/2014/main" id="{63C3635F-364E-443F-BB85-CD03F126A7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0" r="14530"/>
          <a:stretch/>
        </p:blipFill>
        <p:spPr>
          <a:xfrm>
            <a:off x="4876158" y="8975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809CF-F9FB-9648-BE97-57FEB981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9192" y="82026"/>
            <a:ext cx="12141092" cy="641874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Autism Hackathon Use Case 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7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6EF95-9BC9-874A-A61B-A894100F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cap="all" spc="3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9FE25-6131-4102-9899-5D4389A60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58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E8CF86-5F07-F34F-A2A3-91213CF25BFE}"/>
              </a:ext>
            </a:extLst>
          </p:cNvPr>
          <p:cNvSpPr txBox="1"/>
          <p:nvPr/>
        </p:nvSpPr>
        <p:spPr>
          <a:xfrm>
            <a:off x="5566943" y="1476027"/>
            <a:ext cx="6005933" cy="4380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PCA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K-Means Cluster Model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Analysis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Insights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2AF110-AF37-16D4-9349-0D6C7144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F5459B86-2708-25DA-E809-4AB1714F3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29340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71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FF3D-E0E3-8DB4-56BA-F521A5C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32" name="TextBox 4">
            <a:extLst>
              <a:ext uri="{FF2B5EF4-FFF2-40B4-BE49-F238E27FC236}">
                <a16:creationId xmlns:a16="http://schemas.microsoft.com/office/drawing/2014/main" id="{D628F8DE-916B-4980-5F7A-D7C9ACA5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84707"/>
              </p:ext>
            </p:extLst>
          </p:nvPr>
        </p:nvGraphicFramePr>
        <p:xfrm>
          <a:off x="642256" y="3313914"/>
          <a:ext cx="816429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n 9">
            <a:extLst>
              <a:ext uri="{FF2B5EF4-FFF2-40B4-BE49-F238E27FC236}">
                <a16:creationId xmlns:a16="http://schemas.microsoft.com/office/drawing/2014/main" id="{CD03F365-7E84-53FB-0982-ABD003793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30" y="1038795"/>
            <a:ext cx="1072237" cy="1319899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6FEA-845F-893A-B00E-663AE88C8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0797" y="2276638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1092C-8E07-09AE-FE9E-8664E28A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69029" y="938892"/>
            <a:ext cx="1121228" cy="51084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t-SNE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E6EB90-3C93-8A3A-E058-3A85B4631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9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C79E2C-6C77-E7F9-8501-DBEB2F9BE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3617" y="1584431"/>
            <a:ext cx="832744" cy="42804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C189FBC1-F891-37D7-BAE7-A2C441D2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2035628"/>
            <a:ext cx="1121220" cy="1143000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Important cluster variables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C20FB3-C2D7-D03F-ECFE-743A4D8E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145" y="2334985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4C80A-D85D-14B2-22C3-9FE8CAA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3085" y="1491330"/>
            <a:ext cx="1164772" cy="631373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390E08-634C-2B21-C563-B614D670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2487" y="1600185"/>
            <a:ext cx="674914" cy="631373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76B60-D960-A197-9588-6C5A37D0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892613"/>
            <a:ext cx="1175657" cy="63137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43655-8CA8-17A0-CBCC-F436D1AB2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911" y="1654624"/>
            <a:ext cx="1121228" cy="131717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Model </a:t>
            </a:r>
            <a:br>
              <a:rPr lang="en-US" sz="1600" b="1" dirty="0"/>
            </a:br>
            <a:r>
              <a:rPr lang="en-US" sz="1600" b="1" dirty="0"/>
              <a:t>(K-Means, GMM)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BE3BF3C-4476-8BDF-5D23-D907A94CC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0745" y="1594750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3520F2-5E7E-0843-A1C3-74548560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198" y="1215694"/>
            <a:ext cx="685801" cy="39188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4191E7CB-605A-C9E3-D3AF-D41F3208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2629" y="794657"/>
            <a:ext cx="1545771" cy="985157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Visualization of different patterns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A295718-0904-BA76-9F2A-AC7D954A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3600" y="2186663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E4D90-24AB-D2B8-08ED-3255CC903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5141" y="2840490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profiling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32F19DAE-C41F-7A5C-0204-D258D48C0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64483" y="341607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9DFB0F4-E4E6-A22A-46C7-F17EE959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63077" y="5308167"/>
            <a:ext cx="1406974" cy="734794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BDEFD4-0E20-60D2-70BE-3C80F973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9571" y="4046093"/>
            <a:ext cx="2041071" cy="511629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Cluster Labelling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979C831E-8AC5-3B21-C539-8A32E0283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371" y="4623038"/>
            <a:ext cx="582386" cy="62048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49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42A6A-E5C4-DFA7-94D9-6E31ABD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6EE3D-CD62-8388-4CB1-41F04489ABE6}"/>
              </a:ext>
            </a:extLst>
          </p:cNvPr>
          <p:cNvSpPr txBox="1"/>
          <p:nvPr/>
        </p:nvSpPr>
        <p:spPr>
          <a:xfrm>
            <a:off x="489031" y="1774119"/>
            <a:ext cx="3587668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selection was based on the most important features in the dataset with the highest variance sorted descending based on the absolute value PCA loadings</a:t>
            </a:r>
          </a:p>
          <a:p>
            <a:pPr marL="5715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explained variance of those top features = 60%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C5D5D-D0CF-6D15-CD27-7C09CECF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40" y="715218"/>
            <a:ext cx="4892412" cy="3899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E3C62-76BB-108F-5A9E-0E17A881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40" y="5122728"/>
            <a:ext cx="3086100" cy="14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BE393-DB32-1AE2-DC47-5B7AB3107A88}"/>
              </a:ext>
            </a:extLst>
          </p:cNvPr>
          <p:cNvSpPr txBox="1"/>
          <p:nvPr/>
        </p:nvSpPr>
        <p:spPr>
          <a:xfrm>
            <a:off x="5551430" y="474344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features </a:t>
            </a:r>
          </a:p>
        </p:txBody>
      </p:sp>
    </p:spTree>
    <p:extLst>
      <p:ext uri="{BB962C8B-B14F-4D97-AF65-F5344CB8AC3E}">
        <p14:creationId xmlns:p14="http://schemas.microsoft.com/office/powerpoint/2010/main" val="39857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46C3-AD26-F857-49FE-19874E8F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20018-3D62-DED2-B6F3-D93FD9291752}"/>
              </a:ext>
            </a:extLst>
          </p:cNvPr>
          <p:cNvSpPr txBox="1"/>
          <p:nvPr/>
        </p:nvSpPr>
        <p:spPr>
          <a:xfrm>
            <a:off x="700635" y="1828800"/>
            <a:ext cx="1145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dimensions are 23,354 rows and 32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issue appeared with the Assessment date, so we needed to drop the “</a:t>
            </a:r>
            <a:r>
              <a:rPr lang="en-US" dirty="0" err="1"/>
              <a:t>assessment_receny_in_days</a:t>
            </a:r>
            <a:r>
              <a:rPr lang="en-US" dirty="0"/>
              <a:t>” feature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700F3-1696-29B4-3F10-FBC42FBCC5BF}"/>
              </a:ext>
            </a:extLst>
          </p:cNvPr>
          <p:cNvSpPr txBox="1"/>
          <p:nvPr/>
        </p:nvSpPr>
        <p:spPr>
          <a:xfrm>
            <a:off x="700635" y="2659797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Silhouette score for 3 clusters =0.15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4AD3D9-4521-81EA-2F9D-CA328BB9B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6950"/>
              </p:ext>
            </p:extLst>
          </p:nvPr>
        </p:nvGraphicFramePr>
        <p:xfrm>
          <a:off x="700635" y="3395800"/>
          <a:ext cx="429091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457">
                  <a:extLst>
                    <a:ext uri="{9D8B030D-6E8A-4147-A177-3AD203B41FA5}">
                      <a16:colId xmlns:a16="http://schemas.microsoft.com/office/drawing/2014/main" val="2457141795"/>
                    </a:ext>
                  </a:extLst>
                </a:gridCol>
                <a:gridCol w="2145457">
                  <a:extLst>
                    <a:ext uri="{9D8B030D-6E8A-4147-A177-3AD203B41FA5}">
                      <a16:colId xmlns:a16="http://schemas.microsoft.com/office/drawing/2014/main" val="345091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1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9594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860B81B-5E95-0B64-3539-F03106D1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60" y="2644512"/>
            <a:ext cx="508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98104-8516-2817-8AD9-CEAD95B8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14400"/>
            <a:ext cx="4422860" cy="1392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 Analysis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96A13E-5C9D-4C6C-B52D-A2C74DEFC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1DBD01-61DD-8B79-ED04-56A07EAA9B9B}"/>
              </a:ext>
            </a:extLst>
          </p:cNvPr>
          <p:cNvSpPr txBox="1"/>
          <p:nvPr/>
        </p:nvSpPr>
        <p:spPr>
          <a:xfrm>
            <a:off x="519911" y="2068478"/>
            <a:ext cx="4675178" cy="3726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Cluster 0 and 2 takes more time to complete the assessment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Older kids with Autism are in cluster 0 and 2 which takes more time to complete the task than cluster 1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Males mainly are concentrated in cluster 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assessment M1, cluster 1 median outperforms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    other clusters in ratings, followed by cluster 0 then 2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172610A-A6EA-0D1F-7D2B-E79DBEB1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44042"/>
            <a:ext cx="2687309" cy="1955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B5BDFD-5898-48E6-B97A-51ADD447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191" y="3701925"/>
            <a:ext cx="2549113" cy="1746141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E2A25A-5710-6B07-084E-0294A10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995" y="1447801"/>
            <a:ext cx="2687309" cy="186096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6191E6B-EE24-8CB6-6ED3-0923DB772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803442"/>
            <a:ext cx="2732693" cy="15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5" y="94782"/>
            <a:ext cx="10691265" cy="601899"/>
          </a:xfrm>
        </p:spPr>
        <p:txBody>
          <a:bodyPr>
            <a:normAutofit fontScale="90000"/>
          </a:bodyPr>
          <a:lstStyle/>
          <a:p>
            <a:r>
              <a:rPr lang="en-US"/>
              <a:t>Insights</a:t>
            </a:r>
            <a:endParaRPr lang="en-US" dirty="0"/>
          </a:p>
        </p:txBody>
      </p:sp>
      <p:graphicFrame>
        <p:nvGraphicFramePr>
          <p:cNvPr id="44" name="TextBox 1">
            <a:extLst>
              <a:ext uri="{FF2B5EF4-FFF2-40B4-BE49-F238E27FC236}">
                <a16:creationId xmlns:a16="http://schemas.microsoft.com/office/drawing/2014/main" id="{843CC93A-ABC2-3A6A-4756-F007DEC60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719642"/>
              </p:ext>
            </p:extLst>
          </p:nvPr>
        </p:nvGraphicFramePr>
        <p:xfrm>
          <a:off x="742027" y="1074509"/>
          <a:ext cx="1070794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26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 descr="Next Steps">
            <a:extLst>
              <a:ext uri="{FF2B5EF4-FFF2-40B4-BE49-F238E27FC236}">
                <a16:creationId xmlns:a16="http://schemas.microsoft.com/office/drawing/2014/main" id="{534BF635-0AED-1C94-380C-572EBA6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FDCCB-0AD2-911E-220D-561E5B03DFB0}"/>
              </a:ext>
            </a:extLst>
          </p:cNvPr>
          <p:cNvSpPr/>
          <p:nvPr/>
        </p:nvSpPr>
        <p:spPr>
          <a:xfrm>
            <a:off x="2409838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Depth vs breadth of data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BB0E00A-9ED3-1DCD-9E57-39CF2B000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B92882-FC4E-2E7A-489A-72E2EAB89D6F}"/>
              </a:ext>
            </a:extLst>
          </p:cNvPr>
          <p:cNvSpPr/>
          <p:nvPr/>
        </p:nvSpPr>
        <p:spPr>
          <a:xfrm>
            <a:off x="2825398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More metadata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B06410-EF9C-472E-4054-FCD8ECAF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7618" y="3331655"/>
            <a:ext cx="207780" cy="20778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7803"/>
                </a:lnTo>
                <a:lnTo>
                  <a:pt x="207780" y="20778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138683-929B-F5D2-29B6-D0D4FAF5DCC4}"/>
              </a:ext>
            </a:extLst>
          </p:cNvPr>
          <p:cNvSpPr/>
          <p:nvPr/>
        </p:nvSpPr>
        <p:spPr>
          <a:xfrm>
            <a:off x="2825398" y="4890007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751712"/>
              <a:satOff val="-301"/>
              <a:lumOff val="352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Capture videos and overlap with video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482732-D9D3-04F3-7E73-C32F675CA459}"/>
              </a:ext>
            </a:extLst>
          </p:cNvPr>
          <p:cNvSpPr/>
          <p:nvPr/>
        </p:nvSpPr>
        <p:spPr>
          <a:xfrm>
            <a:off x="5007092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51712"/>
              <a:satOff val="-301"/>
              <a:lumOff val="3529"/>
              <a:alphaOff val="0"/>
            </a:schemeClr>
          </a:fillRef>
          <a:effectRef idx="0">
            <a:schemeClr val="accent2">
              <a:hueOff val="-751712"/>
              <a:satOff val="-301"/>
              <a:lumOff val="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Quality of data collection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752C9F-8F46-DB6E-9F76-1F97E5253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4872" y="3331655"/>
            <a:ext cx="207780" cy="77917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79176"/>
                </a:lnTo>
                <a:lnTo>
                  <a:pt x="207780" y="77917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C1825A1-CE14-3E0E-0BFE-CFF9467F33D6}"/>
              </a:ext>
            </a:extLst>
          </p:cNvPr>
          <p:cNvSpPr/>
          <p:nvPr/>
        </p:nvSpPr>
        <p:spPr>
          <a:xfrm>
            <a:off x="5422653" y="3591380"/>
            <a:ext cx="1662242" cy="1038901"/>
          </a:xfrm>
          <a:custGeom>
            <a:avLst/>
            <a:gdLst>
              <a:gd name="connsiteX0" fmla="*/ 0 w 1662242"/>
              <a:gd name="connsiteY0" fmla="*/ 103890 h 1038901"/>
              <a:gd name="connsiteX1" fmla="*/ 103890 w 1662242"/>
              <a:gd name="connsiteY1" fmla="*/ 0 h 1038901"/>
              <a:gd name="connsiteX2" fmla="*/ 1558352 w 1662242"/>
              <a:gd name="connsiteY2" fmla="*/ 0 h 1038901"/>
              <a:gd name="connsiteX3" fmla="*/ 1662242 w 1662242"/>
              <a:gd name="connsiteY3" fmla="*/ 103890 h 1038901"/>
              <a:gd name="connsiteX4" fmla="*/ 1662242 w 1662242"/>
              <a:gd name="connsiteY4" fmla="*/ 935011 h 1038901"/>
              <a:gd name="connsiteX5" fmla="*/ 1558352 w 1662242"/>
              <a:gd name="connsiteY5" fmla="*/ 1038901 h 1038901"/>
              <a:gd name="connsiteX6" fmla="*/ 103890 w 1662242"/>
              <a:gd name="connsiteY6" fmla="*/ 1038901 h 1038901"/>
              <a:gd name="connsiteX7" fmla="*/ 0 w 1662242"/>
              <a:gd name="connsiteY7" fmla="*/ 935011 h 1038901"/>
              <a:gd name="connsiteX8" fmla="*/ 0 w 1662242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2242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558352" y="0"/>
                </a:lnTo>
                <a:cubicBezTo>
                  <a:pt x="1615729" y="0"/>
                  <a:pt x="1662242" y="46513"/>
                  <a:pt x="1662242" y="103890"/>
                </a:cubicBezTo>
                <a:lnTo>
                  <a:pt x="1662242" y="935011"/>
                </a:lnTo>
                <a:cubicBezTo>
                  <a:pt x="1662242" y="992388"/>
                  <a:pt x="1615729" y="1038901"/>
                  <a:pt x="1558352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accent2">
              <a:hueOff val="-1503424"/>
              <a:satOff val="-602"/>
              <a:lumOff val="70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813" tIns="52018" rIns="62813" bIns="5201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/>
              <a:t>Data accuracy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AC885A-9459-6BB5-1693-665730DE858D}"/>
              </a:ext>
            </a:extLst>
          </p:cNvPr>
          <p:cNvSpPr/>
          <p:nvPr/>
        </p:nvSpPr>
        <p:spPr>
          <a:xfrm>
            <a:off x="7604346" y="2292753"/>
            <a:ext cx="2077803" cy="1038901"/>
          </a:xfrm>
          <a:custGeom>
            <a:avLst/>
            <a:gdLst>
              <a:gd name="connsiteX0" fmla="*/ 0 w 2077803"/>
              <a:gd name="connsiteY0" fmla="*/ 103890 h 1038901"/>
              <a:gd name="connsiteX1" fmla="*/ 103890 w 2077803"/>
              <a:gd name="connsiteY1" fmla="*/ 0 h 1038901"/>
              <a:gd name="connsiteX2" fmla="*/ 1973913 w 2077803"/>
              <a:gd name="connsiteY2" fmla="*/ 0 h 1038901"/>
              <a:gd name="connsiteX3" fmla="*/ 2077803 w 2077803"/>
              <a:gd name="connsiteY3" fmla="*/ 103890 h 1038901"/>
              <a:gd name="connsiteX4" fmla="*/ 2077803 w 2077803"/>
              <a:gd name="connsiteY4" fmla="*/ 935011 h 1038901"/>
              <a:gd name="connsiteX5" fmla="*/ 1973913 w 2077803"/>
              <a:gd name="connsiteY5" fmla="*/ 1038901 h 1038901"/>
              <a:gd name="connsiteX6" fmla="*/ 103890 w 2077803"/>
              <a:gd name="connsiteY6" fmla="*/ 1038901 h 1038901"/>
              <a:gd name="connsiteX7" fmla="*/ 0 w 2077803"/>
              <a:gd name="connsiteY7" fmla="*/ 935011 h 1038901"/>
              <a:gd name="connsiteX8" fmla="*/ 0 w 2077803"/>
              <a:gd name="connsiteY8" fmla="*/ 103890 h 10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7803" h="1038901">
                <a:moveTo>
                  <a:pt x="0" y="103890"/>
                </a:moveTo>
                <a:cubicBezTo>
                  <a:pt x="0" y="46513"/>
                  <a:pt x="46513" y="0"/>
                  <a:pt x="103890" y="0"/>
                </a:cubicBezTo>
                <a:lnTo>
                  <a:pt x="1973913" y="0"/>
                </a:lnTo>
                <a:cubicBezTo>
                  <a:pt x="2031290" y="0"/>
                  <a:pt x="2077803" y="46513"/>
                  <a:pt x="2077803" y="103890"/>
                </a:cubicBezTo>
                <a:lnTo>
                  <a:pt x="2077803" y="935011"/>
                </a:lnTo>
                <a:cubicBezTo>
                  <a:pt x="2077803" y="992388"/>
                  <a:pt x="2031290" y="1038901"/>
                  <a:pt x="1973913" y="1038901"/>
                </a:cubicBezTo>
                <a:lnTo>
                  <a:pt x="103890" y="1038901"/>
                </a:lnTo>
                <a:cubicBezTo>
                  <a:pt x="46513" y="1038901"/>
                  <a:pt x="0" y="992388"/>
                  <a:pt x="0" y="935011"/>
                </a:cubicBezTo>
                <a:lnTo>
                  <a:pt x="0" y="10389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503424"/>
              <a:satOff val="-602"/>
              <a:lumOff val="7058"/>
              <a:alphaOff val="0"/>
            </a:schemeClr>
          </a:fillRef>
          <a:effectRef idx="0">
            <a:schemeClr val="accent2">
              <a:hueOff val="-1503424"/>
              <a:satOff val="-602"/>
              <a:lumOff val="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433" tIns="57098" rIns="70433" bIns="5709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Predictive model instead of only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3329575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DD33C7"/>
      </a:accent1>
      <a:accent2>
        <a:srgbClr val="9A21CB"/>
      </a:accent2>
      <a:accent3>
        <a:srgbClr val="6533DD"/>
      </a:accent3>
      <a:accent4>
        <a:srgbClr val="2539CC"/>
      </a:accent4>
      <a:accent5>
        <a:srgbClr val="338EDD"/>
      </a:accent5>
      <a:accent6>
        <a:srgbClr val="20BFC7"/>
      </a:accent6>
      <a:hlink>
        <a:srgbClr val="3F6E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10934</TotalTime>
  <Words>443</Words>
  <Application>Microsoft Macintosh PowerPoint</Application>
  <PresentationFormat>Widescreen</PresentationFormat>
  <Paragraphs>76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Univers Condensed</vt:lpstr>
      <vt:lpstr>ChronicleVTI</vt:lpstr>
      <vt:lpstr>Autism Hackathon Use Case 3: Machine Learning</vt:lpstr>
      <vt:lpstr>AGENDA </vt:lpstr>
      <vt:lpstr>Problem Statements</vt:lpstr>
      <vt:lpstr>Methodology</vt:lpstr>
      <vt:lpstr>PCA</vt:lpstr>
      <vt:lpstr>K-Means Cluster Model</vt:lpstr>
      <vt:lpstr>Cluster Analysis</vt:lpstr>
      <vt:lpstr>Insights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techniques</dc:title>
  <dc:creator>Noha Elprince</dc:creator>
  <cp:lastModifiedBy>Noha Elprince</cp:lastModifiedBy>
  <cp:revision>31</cp:revision>
  <dcterms:created xsi:type="dcterms:W3CDTF">2022-02-21T00:42:53Z</dcterms:created>
  <dcterms:modified xsi:type="dcterms:W3CDTF">2023-04-20T20:08:24Z</dcterms:modified>
</cp:coreProperties>
</file>