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9" r:id="rId24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8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B5118D-F522-4EC7-8A6A-DD322486E7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E8DFC2-F190-4A85-B084-F6666D20F199}">
      <dgm:prSet/>
      <dgm:spPr/>
      <dgm:t>
        <a:bodyPr/>
        <a:lstStyle/>
        <a:p>
          <a:r>
            <a:rPr lang="en-GH"/>
            <a:t>WORDS FROM PROF ERNEST KENU</a:t>
          </a:r>
          <a:endParaRPr lang="en-US"/>
        </a:p>
      </dgm:t>
    </dgm:pt>
    <dgm:pt modelId="{DD450D5A-37BF-4F6E-BA24-E7D3193AEF44}" type="parTrans" cxnId="{E6F3CCCB-88EB-47D9-9A51-3F254F4A77C3}">
      <dgm:prSet/>
      <dgm:spPr/>
      <dgm:t>
        <a:bodyPr/>
        <a:lstStyle/>
        <a:p>
          <a:endParaRPr lang="en-US"/>
        </a:p>
      </dgm:t>
    </dgm:pt>
    <dgm:pt modelId="{04B76EBC-21BB-4FEE-8961-EBE89CD9B96B}" type="sibTrans" cxnId="{E6F3CCCB-88EB-47D9-9A51-3F254F4A77C3}">
      <dgm:prSet/>
      <dgm:spPr/>
      <dgm:t>
        <a:bodyPr/>
        <a:lstStyle/>
        <a:p>
          <a:endParaRPr lang="en-US"/>
        </a:p>
      </dgm:t>
    </dgm:pt>
    <dgm:pt modelId="{049390FF-1B20-4307-AB6C-F0001E203B1D}">
      <dgm:prSet/>
      <dgm:spPr/>
      <dgm:t>
        <a:bodyPr/>
        <a:lstStyle/>
        <a:p>
          <a:r>
            <a:rPr lang="en-GH"/>
            <a:t>WORDS  FROM PROF LEE SCHROEDER</a:t>
          </a:r>
          <a:endParaRPr lang="en-US"/>
        </a:p>
      </dgm:t>
    </dgm:pt>
    <dgm:pt modelId="{80A3F79F-BE2B-436B-A26C-70C27332DC34}" type="parTrans" cxnId="{CE2988B9-113E-4B4C-B8FD-9D74D6711124}">
      <dgm:prSet/>
      <dgm:spPr/>
      <dgm:t>
        <a:bodyPr/>
        <a:lstStyle/>
        <a:p>
          <a:endParaRPr lang="en-US"/>
        </a:p>
      </dgm:t>
    </dgm:pt>
    <dgm:pt modelId="{7972D08B-184D-4C59-8C95-0EAAA72E7749}" type="sibTrans" cxnId="{CE2988B9-113E-4B4C-B8FD-9D74D6711124}">
      <dgm:prSet/>
      <dgm:spPr/>
      <dgm:t>
        <a:bodyPr/>
        <a:lstStyle/>
        <a:p>
          <a:endParaRPr lang="en-US"/>
        </a:p>
      </dgm:t>
    </dgm:pt>
    <dgm:pt modelId="{BE4BDBE1-2D6C-4E8C-996B-F1A7F3D8E53D}">
      <dgm:prSet/>
      <dgm:spPr/>
      <dgm:t>
        <a:bodyPr/>
        <a:lstStyle/>
        <a:p>
          <a:r>
            <a:rPr lang="en-GH"/>
            <a:t>MODULE INTRODUCTION – QGIS BASICS</a:t>
          </a:r>
          <a:endParaRPr lang="en-US"/>
        </a:p>
      </dgm:t>
    </dgm:pt>
    <dgm:pt modelId="{1B4A0CF5-C34F-4FCC-8FAA-77920A52C70D}" type="parTrans" cxnId="{DB5C67E5-17FC-41E4-8FEF-B217EAB11FF1}">
      <dgm:prSet/>
      <dgm:spPr/>
      <dgm:t>
        <a:bodyPr/>
        <a:lstStyle/>
        <a:p>
          <a:endParaRPr lang="en-US"/>
        </a:p>
      </dgm:t>
    </dgm:pt>
    <dgm:pt modelId="{35A36FB7-9FA0-4E7B-AF14-BBAE27DEA973}" type="sibTrans" cxnId="{DB5C67E5-17FC-41E4-8FEF-B217EAB11FF1}">
      <dgm:prSet/>
      <dgm:spPr/>
      <dgm:t>
        <a:bodyPr/>
        <a:lstStyle/>
        <a:p>
          <a:endParaRPr lang="en-US"/>
        </a:p>
      </dgm:t>
    </dgm:pt>
    <dgm:pt modelId="{2A09EE33-E457-4CA5-BFC9-A74264847F45}">
      <dgm:prSet/>
      <dgm:spPr/>
      <dgm:t>
        <a:bodyPr/>
        <a:lstStyle/>
        <a:p>
          <a:r>
            <a:rPr lang="en-GH"/>
            <a:t>INTRODUCTION TO R MODULES</a:t>
          </a:r>
          <a:endParaRPr lang="en-US"/>
        </a:p>
      </dgm:t>
    </dgm:pt>
    <dgm:pt modelId="{90AB66CE-3C10-4DE9-9A8E-989BBA13B103}" type="parTrans" cxnId="{03DFF9D5-2D0A-4F2E-BD26-86C03CBDF93A}">
      <dgm:prSet/>
      <dgm:spPr/>
      <dgm:t>
        <a:bodyPr/>
        <a:lstStyle/>
        <a:p>
          <a:endParaRPr lang="en-US"/>
        </a:p>
      </dgm:t>
    </dgm:pt>
    <dgm:pt modelId="{A52D3E80-5EDA-4975-879A-BD7E5013BA61}" type="sibTrans" cxnId="{03DFF9D5-2D0A-4F2E-BD26-86C03CBDF93A}">
      <dgm:prSet/>
      <dgm:spPr/>
      <dgm:t>
        <a:bodyPr/>
        <a:lstStyle/>
        <a:p>
          <a:endParaRPr lang="en-US"/>
        </a:p>
      </dgm:t>
    </dgm:pt>
    <dgm:pt modelId="{68D04548-09E3-4080-BF34-5C7D1FD4A457}">
      <dgm:prSet/>
      <dgm:spPr/>
      <dgm:t>
        <a:bodyPr/>
        <a:lstStyle/>
        <a:p>
          <a:r>
            <a:rPr lang="en-GH"/>
            <a:t>DISCUSSION ON THE STRUCTURE OF TRAINING SESSIONS</a:t>
          </a:r>
          <a:endParaRPr lang="en-US"/>
        </a:p>
      </dgm:t>
    </dgm:pt>
    <dgm:pt modelId="{84C5ACC3-6254-4DE1-A83A-8195849772BA}" type="parTrans" cxnId="{F8B3130B-CA25-4D0D-A44F-71DC94C38663}">
      <dgm:prSet/>
      <dgm:spPr/>
      <dgm:t>
        <a:bodyPr/>
        <a:lstStyle/>
        <a:p>
          <a:endParaRPr lang="en-US"/>
        </a:p>
      </dgm:t>
    </dgm:pt>
    <dgm:pt modelId="{2A2FACE7-4653-4909-9C00-1E69C2E8C450}" type="sibTrans" cxnId="{F8B3130B-CA25-4D0D-A44F-71DC94C38663}">
      <dgm:prSet/>
      <dgm:spPr/>
      <dgm:t>
        <a:bodyPr/>
        <a:lstStyle/>
        <a:p>
          <a:endParaRPr lang="en-US"/>
        </a:p>
      </dgm:t>
    </dgm:pt>
    <dgm:pt modelId="{E15A8942-C40F-4072-BB7C-7B239ABFB5DB}">
      <dgm:prSet/>
      <dgm:spPr/>
      <dgm:t>
        <a:bodyPr/>
        <a:lstStyle/>
        <a:p>
          <a:r>
            <a:rPr lang="en-GH"/>
            <a:t>DISCUSSIONON ON DATA NEEDS</a:t>
          </a:r>
          <a:endParaRPr lang="en-US"/>
        </a:p>
      </dgm:t>
    </dgm:pt>
    <dgm:pt modelId="{767A6EF0-5767-4C8A-93FA-A9AE3C10D82F}" type="parTrans" cxnId="{DFD3965C-E1A5-4D3F-87DB-3EA1B1940979}">
      <dgm:prSet/>
      <dgm:spPr/>
      <dgm:t>
        <a:bodyPr/>
        <a:lstStyle/>
        <a:p>
          <a:endParaRPr lang="en-US"/>
        </a:p>
      </dgm:t>
    </dgm:pt>
    <dgm:pt modelId="{F5910CCE-F9CF-4265-930E-BCC90022A7DB}" type="sibTrans" cxnId="{DFD3965C-E1A5-4D3F-87DB-3EA1B1940979}">
      <dgm:prSet/>
      <dgm:spPr/>
      <dgm:t>
        <a:bodyPr/>
        <a:lstStyle/>
        <a:p>
          <a:endParaRPr lang="en-US"/>
        </a:p>
      </dgm:t>
    </dgm:pt>
    <dgm:pt modelId="{0EB2D1A8-479C-499B-99BF-42E47188BDB8}">
      <dgm:prSet/>
      <dgm:spPr/>
      <dgm:t>
        <a:bodyPr/>
        <a:lstStyle/>
        <a:p>
          <a:r>
            <a:rPr lang="en-GH"/>
            <a:t>TRAINING MATERIALS AND REPOSITORY – GITHUB</a:t>
          </a:r>
          <a:endParaRPr lang="en-US"/>
        </a:p>
      </dgm:t>
    </dgm:pt>
    <dgm:pt modelId="{C196439A-343E-4878-A303-6731DFBA54AE}" type="parTrans" cxnId="{03EF3C7B-9139-4E7E-BB32-47AFA22706D2}">
      <dgm:prSet/>
      <dgm:spPr/>
      <dgm:t>
        <a:bodyPr/>
        <a:lstStyle/>
        <a:p>
          <a:endParaRPr lang="en-US"/>
        </a:p>
      </dgm:t>
    </dgm:pt>
    <dgm:pt modelId="{A167CAF0-6D54-40C4-8E1C-E30246676A91}" type="sibTrans" cxnId="{03EF3C7B-9139-4E7E-BB32-47AFA22706D2}">
      <dgm:prSet/>
      <dgm:spPr/>
      <dgm:t>
        <a:bodyPr/>
        <a:lstStyle/>
        <a:p>
          <a:endParaRPr lang="en-US"/>
        </a:p>
      </dgm:t>
    </dgm:pt>
    <dgm:pt modelId="{E28F785C-CA3A-49D2-A6DD-206AD746E645}" type="pres">
      <dgm:prSet presAssocID="{A9B5118D-F522-4EC7-8A6A-DD322486E776}" presName="root" presStyleCnt="0">
        <dgm:presLayoutVars>
          <dgm:dir/>
          <dgm:resizeHandles val="exact"/>
        </dgm:presLayoutVars>
      </dgm:prSet>
      <dgm:spPr/>
    </dgm:pt>
    <dgm:pt modelId="{F2D688DB-1ACA-4DE9-A0DD-DB9EF5781694}" type="pres">
      <dgm:prSet presAssocID="{8BE8DFC2-F190-4A85-B084-F6666D20F199}" presName="compNode" presStyleCnt="0"/>
      <dgm:spPr/>
    </dgm:pt>
    <dgm:pt modelId="{C6E3C5A5-F689-49F7-87B1-6F1487863108}" type="pres">
      <dgm:prSet presAssocID="{8BE8DFC2-F190-4A85-B084-F6666D20F199}" presName="bgRect" presStyleLbl="bgShp" presStyleIdx="0" presStyleCnt="7"/>
      <dgm:spPr/>
    </dgm:pt>
    <dgm:pt modelId="{70D73B1C-BF8E-4C81-86E7-0D34BFCB91E1}" type="pres">
      <dgm:prSet presAssocID="{8BE8DFC2-F190-4A85-B084-F6666D20F19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8C68C0C-33F8-4080-B841-5AA9ADC67937}" type="pres">
      <dgm:prSet presAssocID="{8BE8DFC2-F190-4A85-B084-F6666D20F199}" presName="spaceRect" presStyleCnt="0"/>
      <dgm:spPr/>
    </dgm:pt>
    <dgm:pt modelId="{A3640834-D2C8-4554-A271-226F2AAD1262}" type="pres">
      <dgm:prSet presAssocID="{8BE8DFC2-F190-4A85-B084-F6666D20F199}" presName="parTx" presStyleLbl="revTx" presStyleIdx="0" presStyleCnt="7">
        <dgm:presLayoutVars>
          <dgm:chMax val="0"/>
          <dgm:chPref val="0"/>
        </dgm:presLayoutVars>
      </dgm:prSet>
      <dgm:spPr/>
    </dgm:pt>
    <dgm:pt modelId="{C48CB689-7C1D-4033-BC7C-41EB38453CEB}" type="pres">
      <dgm:prSet presAssocID="{04B76EBC-21BB-4FEE-8961-EBE89CD9B96B}" presName="sibTrans" presStyleCnt="0"/>
      <dgm:spPr/>
    </dgm:pt>
    <dgm:pt modelId="{95071A52-D3A0-443F-AC5C-F45CFF1F72F8}" type="pres">
      <dgm:prSet presAssocID="{049390FF-1B20-4307-AB6C-F0001E203B1D}" presName="compNode" presStyleCnt="0"/>
      <dgm:spPr/>
    </dgm:pt>
    <dgm:pt modelId="{FA7BF960-8254-4E67-A45C-5505A6756A15}" type="pres">
      <dgm:prSet presAssocID="{049390FF-1B20-4307-AB6C-F0001E203B1D}" presName="bgRect" presStyleLbl="bgShp" presStyleIdx="1" presStyleCnt="7"/>
      <dgm:spPr/>
    </dgm:pt>
    <dgm:pt modelId="{C4BD9D85-33DE-4494-8A3B-5ED91F974151}" type="pres">
      <dgm:prSet presAssocID="{049390FF-1B20-4307-AB6C-F0001E203B1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707E419-E628-42F9-9138-D0756F5E1F9C}" type="pres">
      <dgm:prSet presAssocID="{049390FF-1B20-4307-AB6C-F0001E203B1D}" presName="spaceRect" presStyleCnt="0"/>
      <dgm:spPr/>
    </dgm:pt>
    <dgm:pt modelId="{E1529DAE-4F5C-4546-987D-A0E68BF66209}" type="pres">
      <dgm:prSet presAssocID="{049390FF-1B20-4307-AB6C-F0001E203B1D}" presName="parTx" presStyleLbl="revTx" presStyleIdx="1" presStyleCnt="7">
        <dgm:presLayoutVars>
          <dgm:chMax val="0"/>
          <dgm:chPref val="0"/>
        </dgm:presLayoutVars>
      </dgm:prSet>
      <dgm:spPr/>
    </dgm:pt>
    <dgm:pt modelId="{8FF092CC-C989-4C22-B6D4-9FB3FD02E0F0}" type="pres">
      <dgm:prSet presAssocID="{7972D08B-184D-4C59-8C95-0EAAA72E7749}" presName="sibTrans" presStyleCnt="0"/>
      <dgm:spPr/>
    </dgm:pt>
    <dgm:pt modelId="{B8A63D78-FC07-423A-8FCC-19DDBD2EDA33}" type="pres">
      <dgm:prSet presAssocID="{BE4BDBE1-2D6C-4E8C-996B-F1A7F3D8E53D}" presName="compNode" presStyleCnt="0"/>
      <dgm:spPr/>
    </dgm:pt>
    <dgm:pt modelId="{866E84E5-FF3F-473B-B6DC-F0E8F0656825}" type="pres">
      <dgm:prSet presAssocID="{BE4BDBE1-2D6C-4E8C-996B-F1A7F3D8E53D}" presName="bgRect" presStyleLbl="bgShp" presStyleIdx="2" presStyleCnt="7"/>
      <dgm:spPr/>
    </dgm:pt>
    <dgm:pt modelId="{B93A6716-6655-4C5B-88FF-678CC56BD654}" type="pres">
      <dgm:prSet presAssocID="{BE4BDBE1-2D6C-4E8C-996B-F1A7F3D8E53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0A3EB6C9-7F47-4DF8-9EA9-3603CEBC2A6B}" type="pres">
      <dgm:prSet presAssocID="{BE4BDBE1-2D6C-4E8C-996B-F1A7F3D8E53D}" presName="spaceRect" presStyleCnt="0"/>
      <dgm:spPr/>
    </dgm:pt>
    <dgm:pt modelId="{2F77DC72-BE13-4835-A4B4-5A8780DD84BF}" type="pres">
      <dgm:prSet presAssocID="{BE4BDBE1-2D6C-4E8C-996B-F1A7F3D8E53D}" presName="parTx" presStyleLbl="revTx" presStyleIdx="2" presStyleCnt="7">
        <dgm:presLayoutVars>
          <dgm:chMax val="0"/>
          <dgm:chPref val="0"/>
        </dgm:presLayoutVars>
      </dgm:prSet>
      <dgm:spPr/>
    </dgm:pt>
    <dgm:pt modelId="{C445040C-6AA9-4B78-A52B-86D1A779ABEC}" type="pres">
      <dgm:prSet presAssocID="{35A36FB7-9FA0-4E7B-AF14-BBAE27DEA973}" presName="sibTrans" presStyleCnt="0"/>
      <dgm:spPr/>
    </dgm:pt>
    <dgm:pt modelId="{48AD789F-FADF-47CD-802B-ED87918F879B}" type="pres">
      <dgm:prSet presAssocID="{2A09EE33-E457-4CA5-BFC9-A74264847F45}" presName="compNode" presStyleCnt="0"/>
      <dgm:spPr/>
    </dgm:pt>
    <dgm:pt modelId="{32283426-1433-44B3-81D0-72C182714AC9}" type="pres">
      <dgm:prSet presAssocID="{2A09EE33-E457-4CA5-BFC9-A74264847F45}" presName="bgRect" presStyleLbl="bgShp" presStyleIdx="3" presStyleCnt="7"/>
      <dgm:spPr/>
    </dgm:pt>
    <dgm:pt modelId="{201E537A-A8CE-4B58-AA22-8E5CC72E1917}" type="pres">
      <dgm:prSet presAssocID="{2A09EE33-E457-4CA5-BFC9-A74264847F4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D0799BB-554F-4BB6-BC47-A824F784322E}" type="pres">
      <dgm:prSet presAssocID="{2A09EE33-E457-4CA5-BFC9-A74264847F45}" presName="spaceRect" presStyleCnt="0"/>
      <dgm:spPr/>
    </dgm:pt>
    <dgm:pt modelId="{F49314E4-69BE-4EEC-A03B-6D96A54B0D02}" type="pres">
      <dgm:prSet presAssocID="{2A09EE33-E457-4CA5-BFC9-A74264847F45}" presName="parTx" presStyleLbl="revTx" presStyleIdx="3" presStyleCnt="7">
        <dgm:presLayoutVars>
          <dgm:chMax val="0"/>
          <dgm:chPref val="0"/>
        </dgm:presLayoutVars>
      </dgm:prSet>
      <dgm:spPr/>
    </dgm:pt>
    <dgm:pt modelId="{73240965-C03A-43C7-8370-01A9ED2C99CB}" type="pres">
      <dgm:prSet presAssocID="{A52D3E80-5EDA-4975-879A-BD7E5013BA61}" presName="sibTrans" presStyleCnt="0"/>
      <dgm:spPr/>
    </dgm:pt>
    <dgm:pt modelId="{B5F7D8CE-690B-4C8B-AD85-54D3AC457045}" type="pres">
      <dgm:prSet presAssocID="{68D04548-09E3-4080-BF34-5C7D1FD4A457}" presName="compNode" presStyleCnt="0"/>
      <dgm:spPr/>
    </dgm:pt>
    <dgm:pt modelId="{79F534CF-D7C4-4702-9A30-AA3426B0FFCF}" type="pres">
      <dgm:prSet presAssocID="{68D04548-09E3-4080-BF34-5C7D1FD4A457}" presName="bgRect" presStyleLbl="bgShp" presStyleIdx="4" presStyleCnt="7"/>
      <dgm:spPr/>
    </dgm:pt>
    <dgm:pt modelId="{2CA0A0DC-5C26-4994-A93B-308EBF96733E}" type="pres">
      <dgm:prSet presAssocID="{68D04548-09E3-4080-BF34-5C7D1FD4A45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8FE888B3-AE38-4EDB-867E-495C8E7D82CB}" type="pres">
      <dgm:prSet presAssocID="{68D04548-09E3-4080-BF34-5C7D1FD4A457}" presName="spaceRect" presStyleCnt="0"/>
      <dgm:spPr/>
    </dgm:pt>
    <dgm:pt modelId="{21E98101-5893-4C2C-9991-ACDC3BD38B87}" type="pres">
      <dgm:prSet presAssocID="{68D04548-09E3-4080-BF34-5C7D1FD4A457}" presName="parTx" presStyleLbl="revTx" presStyleIdx="4" presStyleCnt="7">
        <dgm:presLayoutVars>
          <dgm:chMax val="0"/>
          <dgm:chPref val="0"/>
        </dgm:presLayoutVars>
      </dgm:prSet>
      <dgm:spPr/>
    </dgm:pt>
    <dgm:pt modelId="{B025780E-B5D5-4265-BB55-8B949EF1A528}" type="pres">
      <dgm:prSet presAssocID="{2A2FACE7-4653-4909-9C00-1E69C2E8C450}" presName="sibTrans" presStyleCnt="0"/>
      <dgm:spPr/>
    </dgm:pt>
    <dgm:pt modelId="{8C56EE10-8697-49C3-9E8F-8364EB1D5E0C}" type="pres">
      <dgm:prSet presAssocID="{E15A8942-C40F-4072-BB7C-7B239ABFB5DB}" presName="compNode" presStyleCnt="0"/>
      <dgm:spPr/>
    </dgm:pt>
    <dgm:pt modelId="{0E4C7CFB-7F64-49A3-8A27-D6EAC9050979}" type="pres">
      <dgm:prSet presAssocID="{E15A8942-C40F-4072-BB7C-7B239ABFB5DB}" presName="bgRect" presStyleLbl="bgShp" presStyleIdx="5" presStyleCnt="7"/>
      <dgm:spPr/>
    </dgm:pt>
    <dgm:pt modelId="{E4541A4C-1718-4CFA-9E35-4D9220DDEE24}" type="pres">
      <dgm:prSet presAssocID="{E15A8942-C40F-4072-BB7C-7B239ABFB5D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7FDBAD5-AF9C-453F-95A4-C10CAE4F5E31}" type="pres">
      <dgm:prSet presAssocID="{E15A8942-C40F-4072-BB7C-7B239ABFB5DB}" presName="spaceRect" presStyleCnt="0"/>
      <dgm:spPr/>
    </dgm:pt>
    <dgm:pt modelId="{B334CE19-6B2A-4ED6-9FFF-12F359EC8C1F}" type="pres">
      <dgm:prSet presAssocID="{E15A8942-C40F-4072-BB7C-7B239ABFB5DB}" presName="parTx" presStyleLbl="revTx" presStyleIdx="5" presStyleCnt="7">
        <dgm:presLayoutVars>
          <dgm:chMax val="0"/>
          <dgm:chPref val="0"/>
        </dgm:presLayoutVars>
      </dgm:prSet>
      <dgm:spPr/>
    </dgm:pt>
    <dgm:pt modelId="{56E607BA-D33E-436E-80C4-8827315BD45D}" type="pres">
      <dgm:prSet presAssocID="{F5910CCE-F9CF-4265-930E-BCC90022A7DB}" presName="sibTrans" presStyleCnt="0"/>
      <dgm:spPr/>
    </dgm:pt>
    <dgm:pt modelId="{A0A2DA58-12E5-4CCB-A04D-D15D0B511F51}" type="pres">
      <dgm:prSet presAssocID="{0EB2D1A8-479C-499B-99BF-42E47188BDB8}" presName="compNode" presStyleCnt="0"/>
      <dgm:spPr/>
    </dgm:pt>
    <dgm:pt modelId="{576F7D61-FBF6-4FFC-8DF6-0A6B755C7C45}" type="pres">
      <dgm:prSet presAssocID="{0EB2D1A8-479C-499B-99BF-42E47188BDB8}" presName="bgRect" presStyleLbl="bgShp" presStyleIdx="6" presStyleCnt="7"/>
      <dgm:spPr/>
    </dgm:pt>
    <dgm:pt modelId="{55F5C470-C0DB-4C76-A9DA-26141A3F2C9E}" type="pres">
      <dgm:prSet presAssocID="{0EB2D1A8-479C-499B-99BF-42E47188BDB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A673E4A-F746-461C-8152-A63E2A3FA940}" type="pres">
      <dgm:prSet presAssocID="{0EB2D1A8-479C-499B-99BF-42E47188BDB8}" presName="spaceRect" presStyleCnt="0"/>
      <dgm:spPr/>
    </dgm:pt>
    <dgm:pt modelId="{1496469B-368C-40E0-87E6-4F6905BF9B5F}" type="pres">
      <dgm:prSet presAssocID="{0EB2D1A8-479C-499B-99BF-42E47188BDB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F8B3130B-CA25-4D0D-A44F-71DC94C38663}" srcId="{A9B5118D-F522-4EC7-8A6A-DD322486E776}" destId="{68D04548-09E3-4080-BF34-5C7D1FD4A457}" srcOrd="4" destOrd="0" parTransId="{84C5ACC3-6254-4DE1-A83A-8195849772BA}" sibTransId="{2A2FACE7-4653-4909-9C00-1E69C2E8C450}"/>
    <dgm:cxn modelId="{D36D472B-79C3-4E89-ABF0-327EBDF5E0B4}" type="presOf" srcId="{0EB2D1A8-479C-499B-99BF-42E47188BDB8}" destId="{1496469B-368C-40E0-87E6-4F6905BF9B5F}" srcOrd="0" destOrd="0" presId="urn:microsoft.com/office/officeart/2018/2/layout/IconVerticalSolidList"/>
    <dgm:cxn modelId="{BE7DE23D-4531-4440-A57B-38DD95ADB4FF}" type="presOf" srcId="{68D04548-09E3-4080-BF34-5C7D1FD4A457}" destId="{21E98101-5893-4C2C-9991-ACDC3BD38B87}" srcOrd="0" destOrd="0" presId="urn:microsoft.com/office/officeart/2018/2/layout/IconVerticalSolidList"/>
    <dgm:cxn modelId="{D12FA04C-69E3-46C7-8BA5-C47BED41CFDF}" type="presOf" srcId="{2A09EE33-E457-4CA5-BFC9-A74264847F45}" destId="{F49314E4-69BE-4EEC-A03B-6D96A54B0D02}" srcOrd="0" destOrd="0" presId="urn:microsoft.com/office/officeart/2018/2/layout/IconVerticalSolidList"/>
    <dgm:cxn modelId="{AE757352-3479-4944-88B6-1AE7403456B2}" type="presOf" srcId="{A9B5118D-F522-4EC7-8A6A-DD322486E776}" destId="{E28F785C-CA3A-49D2-A6DD-206AD746E645}" srcOrd="0" destOrd="0" presId="urn:microsoft.com/office/officeart/2018/2/layout/IconVerticalSolidList"/>
    <dgm:cxn modelId="{DFD3965C-E1A5-4D3F-87DB-3EA1B1940979}" srcId="{A9B5118D-F522-4EC7-8A6A-DD322486E776}" destId="{E15A8942-C40F-4072-BB7C-7B239ABFB5DB}" srcOrd="5" destOrd="0" parTransId="{767A6EF0-5767-4C8A-93FA-A9AE3C10D82F}" sibTransId="{F5910CCE-F9CF-4265-930E-BCC90022A7DB}"/>
    <dgm:cxn modelId="{FBBD2861-4418-4918-9A4E-D3BC715CB9F9}" type="presOf" srcId="{8BE8DFC2-F190-4A85-B084-F6666D20F199}" destId="{A3640834-D2C8-4554-A271-226F2AAD1262}" srcOrd="0" destOrd="0" presId="urn:microsoft.com/office/officeart/2018/2/layout/IconVerticalSolidList"/>
    <dgm:cxn modelId="{9D102D7B-A151-4BF4-8238-2A008BBBF958}" type="presOf" srcId="{E15A8942-C40F-4072-BB7C-7B239ABFB5DB}" destId="{B334CE19-6B2A-4ED6-9FFF-12F359EC8C1F}" srcOrd="0" destOrd="0" presId="urn:microsoft.com/office/officeart/2018/2/layout/IconVerticalSolidList"/>
    <dgm:cxn modelId="{03EF3C7B-9139-4E7E-BB32-47AFA22706D2}" srcId="{A9B5118D-F522-4EC7-8A6A-DD322486E776}" destId="{0EB2D1A8-479C-499B-99BF-42E47188BDB8}" srcOrd="6" destOrd="0" parTransId="{C196439A-343E-4878-A303-6731DFBA54AE}" sibTransId="{A167CAF0-6D54-40C4-8E1C-E30246676A91}"/>
    <dgm:cxn modelId="{CE2988B9-113E-4B4C-B8FD-9D74D6711124}" srcId="{A9B5118D-F522-4EC7-8A6A-DD322486E776}" destId="{049390FF-1B20-4307-AB6C-F0001E203B1D}" srcOrd="1" destOrd="0" parTransId="{80A3F79F-BE2B-436B-A26C-70C27332DC34}" sibTransId="{7972D08B-184D-4C59-8C95-0EAAA72E7749}"/>
    <dgm:cxn modelId="{89B87EBD-56C7-42B3-9751-BFD560955F00}" type="presOf" srcId="{049390FF-1B20-4307-AB6C-F0001E203B1D}" destId="{E1529DAE-4F5C-4546-987D-A0E68BF66209}" srcOrd="0" destOrd="0" presId="urn:microsoft.com/office/officeart/2018/2/layout/IconVerticalSolidList"/>
    <dgm:cxn modelId="{E6F3CCCB-88EB-47D9-9A51-3F254F4A77C3}" srcId="{A9B5118D-F522-4EC7-8A6A-DD322486E776}" destId="{8BE8DFC2-F190-4A85-B084-F6666D20F199}" srcOrd="0" destOrd="0" parTransId="{DD450D5A-37BF-4F6E-BA24-E7D3193AEF44}" sibTransId="{04B76EBC-21BB-4FEE-8961-EBE89CD9B96B}"/>
    <dgm:cxn modelId="{03DFF9D5-2D0A-4F2E-BD26-86C03CBDF93A}" srcId="{A9B5118D-F522-4EC7-8A6A-DD322486E776}" destId="{2A09EE33-E457-4CA5-BFC9-A74264847F45}" srcOrd="3" destOrd="0" parTransId="{90AB66CE-3C10-4DE9-9A8E-989BBA13B103}" sibTransId="{A52D3E80-5EDA-4975-879A-BD7E5013BA61}"/>
    <dgm:cxn modelId="{7C57A6DA-7D2B-493A-A655-004F87402386}" type="presOf" srcId="{BE4BDBE1-2D6C-4E8C-996B-F1A7F3D8E53D}" destId="{2F77DC72-BE13-4835-A4B4-5A8780DD84BF}" srcOrd="0" destOrd="0" presId="urn:microsoft.com/office/officeart/2018/2/layout/IconVerticalSolidList"/>
    <dgm:cxn modelId="{DB5C67E5-17FC-41E4-8FEF-B217EAB11FF1}" srcId="{A9B5118D-F522-4EC7-8A6A-DD322486E776}" destId="{BE4BDBE1-2D6C-4E8C-996B-F1A7F3D8E53D}" srcOrd="2" destOrd="0" parTransId="{1B4A0CF5-C34F-4FCC-8FAA-77920A52C70D}" sibTransId="{35A36FB7-9FA0-4E7B-AF14-BBAE27DEA973}"/>
    <dgm:cxn modelId="{882AB62C-65CA-4599-A4A8-66EACA7F4515}" type="presParOf" srcId="{E28F785C-CA3A-49D2-A6DD-206AD746E645}" destId="{F2D688DB-1ACA-4DE9-A0DD-DB9EF5781694}" srcOrd="0" destOrd="0" presId="urn:microsoft.com/office/officeart/2018/2/layout/IconVerticalSolidList"/>
    <dgm:cxn modelId="{1A5D3DD4-C94C-4E06-80EA-270B7885C7A4}" type="presParOf" srcId="{F2D688DB-1ACA-4DE9-A0DD-DB9EF5781694}" destId="{C6E3C5A5-F689-49F7-87B1-6F1487863108}" srcOrd="0" destOrd="0" presId="urn:microsoft.com/office/officeart/2018/2/layout/IconVerticalSolidList"/>
    <dgm:cxn modelId="{45BB7EDB-FDEE-4AA4-BD4C-E7BBC6319D45}" type="presParOf" srcId="{F2D688DB-1ACA-4DE9-A0DD-DB9EF5781694}" destId="{70D73B1C-BF8E-4C81-86E7-0D34BFCB91E1}" srcOrd="1" destOrd="0" presId="urn:microsoft.com/office/officeart/2018/2/layout/IconVerticalSolidList"/>
    <dgm:cxn modelId="{13E43084-36BA-4748-889A-6C7B1CB7C727}" type="presParOf" srcId="{F2D688DB-1ACA-4DE9-A0DD-DB9EF5781694}" destId="{48C68C0C-33F8-4080-B841-5AA9ADC67937}" srcOrd="2" destOrd="0" presId="urn:microsoft.com/office/officeart/2018/2/layout/IconVerticalSolidList"/>
    <dgm:cxn modelId="{65CEF324-0AC2-4191-B65F-632054371B23}" type="presParOf" srcId="{F2D688DB-1ACA-4DE9-A0DD-DB9EF5781694}" destId="{A3640834-D2C8-4554-A271-226F2AAD1262}" srcOrd="3" destOrd="0" presId="urn:microsoft.com/office/officeart/2018/2/layout/IconVerticalSolidList"/>
    <dgm:cxn modelId="{7E8D3E5D-6569-4D46-B8CD-F6E46945EF51}" type="presParOf" srcId="{E28F785C-CA3A-49D2-A6DD-206AD746E645}" destId="{C48CB689-7C1D-4033-BC7C-41EB38453CEB}" srcOrd="1" destOrd="0" presId="urn:microsoft.com/office/officeart/2018/2/layout/IconVerticalSolidList"/>
    <dgm:cxn modelId="{A577843A-5D43-4A0B-BBCD-E36B4A9084F0}" type="presParOf" srcId="{E28F785C-CA3A-49D2-A6DD-206AD746E645}" destId="{95071A52-D3A0-443F-AC5C-F45CFF1F72F8}" srcOrd="2" destOrd="0" presId="urn:microsoft.com/office/officeart/2018/2/layout/IconVerticalSolidList"/>
    <dgm:cxn modelId="{084BABEB-61BF-4CDF-8141-BDCA7DE41EEA}" type="presParOf" srcId="{95071A52-D3A0-443F-AC5C-F45CFF1F72F8}" destId="{FA7BF960-8254-4E67-A45C-5505A6756A15}" srcOrd="0" destOrd="0" presId="urn:microsoft.com/office/officeart/2018/2/layout/IconVerticalSolidList"/>
    <dgm:cxn modelId="{33BB3403-3E94-460E-9454-A3CB99D9E9D5}" type="presParOf" srcId="{95071A52-D3A0-443F-AC5C-F45CFF1F72F8}" destId="{C4BD9D85-33DE-4494-8A3B-5ED91F974151}" srcOrd="1" destOrd="0" presId="urn:microsoft.com/office/officeart/2018/2/layout/IconVerticalSolidList"/>
    <dgm:cxn modelId="{442205F2-C436-41AC-88B3-E54E3B834114}" type="presParOf" srcId="{95071A52-D3A0-443F-AC5C-F45CFF1F72F8}" destId="{C707E419-E628-42F9-9138-D0756F5E1F9C}" srcOrd="2" destOrd="0" presId="urn:microsoft.com/office/officeart/2018/2/layout/IconVerticalSolidList"/>
    <dgm:cxn modelId="{ED56E8D6-A914-4151-AB55-3E7485B23762}" type="presParOf" srcId="{95071A52-D3A0-443F-AC5C-F45CFF1F72F8}" destId="{E1529DAE-4F5C-4546-987D-A0E68BF66209}" srcOrd="3" destOrd="0" presId="urn:microsoft.com/office/officeart/2018/2/layout/IconVerticalSolidList"/>
    <dgm:cxn modelId="{AF73C29E-7A1F-4CFF-B66C-F5AD3EE8A748}" type="presParOf" srcId="{E28F785C-CA3A-49D2-A6DD-206AD746E645}" destId="{8FF092CC-C989-4C22-B6D4-9FB3FD02E0F0}" srcOrd="3" destOrd="0" presId="urn:microsoft.com/office/officeart/2018/2/layout/IconVerticalSolidList"/>
    <dgm:cxn modelId="{2AFD08C3-144B-4B31-8F71-90A90B58802A}" type="presParOf" srcId="{E28F785C-CA3A-49D2-A6DD-206AD746E645}" destId="{B8A63D78-FC07-423A-8FCC-19DDBD2EDA33}" srcOrd="4" destOrd="0" presId="urn:microsoft.com/office/officeart/2018/2/layout/IconVerticalSolidList"/>
    <dgm:cxn modelId="{0780D833-DEA9-4DCA-8A23-F98D595D7CB8}" type="presParOf" srcId="{B8A63D78-FC07-423A-8FCC-19DDBD2EDA33}" destId="{866E84E5-FF3F-473B-B6DC-F0E8F0656825}" srcOrd="0" destOrd="0" presId="urn:microsoft.com/office/officeart/2018/2/layout/IconVerticalSolidList"/>
    <dgm:cxn modelId="{37D4AFC0-F213-4480-A02B-3E265964B5FD}" type="presParOf" srcId="{B8A63D78-FC07-423A-8FCC-19DDBD2EDA33}" destId="{B93A6716-6655-4C5B-88FF-678CC56BD654}" srcOrd="1" destOrd="0" presId="urn:microsoft.com/office/officeart/2018/2/layout/IconVerticalSolidList"/>
    <dgm:cxn modelId="{91CF64B5-7B0C-4976-BFEE-794F8C9FCA87}" type="presParOf" srcId="{B8A63D78-FC07-423A-8FCC-19DDBD2EDA33}" destId="{0A3EB6C9-7F47-4DF8-9EA9-3603CEBC2A6B}" srcOrd="2" destOrd="0" presId="urn:microsoft.com/office/officeart/2018/2/layout/IconVerticalSolidList"/>
    <dgm:cxn modelId="{3122DD48-44A1-4F71-B9E1-1057FB1F1CE1}" type="presParOf" srcId="{B8A63D78-FC07-423A-8FCC-19DDBD2EDA33}" destId="{2F77DC72-BE13-4835-A4B4-5A8780DD84BF}" srcOrd="3" destOrd="0" presId="urn:microsoft.com/office/officeart/2018/2/layout/IconVerticalSolidList"/>
    <dgm:cxn modelId="{8AF2D165-426E-44ED-84B1-35E153B56643}" type="presParOf" srcId="{E28F785C-CA3A-49D2-A6DD-206AD746E645}" destId="{C445040C-6AA9-4B78-A52B-86D1A779ABEC}" srcOrd="5" destOrd="0" presId="urn:microsoft.com/office/officeart/2018/2/layout/IconVerticalSolidList"/>
    <dgm:cxn modelId="{D1FB4499-24D5-4AAA-81D8-6D3124B5F7A9}" type="presParOf" srcId="{E28F785C-CA3A-49D2-A6DD-206AD746E645}" destId="{48AD789F-FADF-47CD-802B-ED87918F879B}" srcOrd="6" destOrd="0" presId="urn:microsoft.com/office/officeart/2018/2/layout/IconVerticalSolidList"/>
    <dgm:cxn modelId="{264FD988-9CF6-443C-AB40-190C073FF615}" type="presParOf" srcId="{48AD789F-FADF-47CD-802B-ED87918F879B}" destId="{32283426-1433-44B3-81D0-72C182714AC9}" srcOrd="0" destOrd="0" presId="urn:microsoft.com/office/officeart/2018/2/layout/IconVerticalSolidList"/>
    <dgm:cxn modelId="{FE38ED35-23AB-4953-8696-F664C84C0FC0}" type="presParOf" srcId="{48AD789F-FADF-47CD-802B-ED87918F879B}" destId="{201E537A-A8CE-4B58-AA22-8E5CC72E1917}" srcOrd="1" destOrd="0" presId="urn:microsoft.com/office/officeart/2018/2/layout/IconVerticalSolidList"/>
    <dgm:cxn modelId="{8B22D2FA-1ED2-4C96-9510-AF3F59758704}" type="presParOf" srcId="{48AD789F-FADF-47CD-802B-ED87918F879B}" destId="{AD0799BB-554F-4BB6-BC47-A824F784322E}" srcOrd="2" destOrd="0" presId="urn:microsoft.com/office/officeart/2018/2/layout/IconVerticalSolidList"/>
    <dgm:cxn modelId="{18698321-D1C1-44A4-A38F-D5A9848705DE}" type="presParOf" srcId="{48AD789F-FADF-47CD-802B-ED87918F879B}" destId="{F49314E4-69BE-4EEC-A03B-6D96A54B0D02}" srcOrd="3" destOrd="0" presId="urn:microsoft.com/office/officeart/2018/2/layout/IconVerticalSolidList"/>
    <dgm:cxn modelId="{87C09AED-EDAF-40EA-914B-AFA0A04FCC95}" type="presParOf" srcId="{E28F785C-CA3A-49D2-A6DD-206AD746E645}" destId="{73240965-C03A-43C7-8370-01A9ED2C99CB}" srcOrd="7" destOrd="0" presId="urn:microsoft.com/office/officeart/2018/2/layout/IconVerticalSolidList"/>
    <dgm:cxn modelId="{47DBCFF0-2464-48F2-9015-C12C0E336926}" type="presParOf" srcId="{E28F785C-CA3A-49D2-A6DD-206AD746E645}" destId="{B5F7D8CE-690B-4C8B-AD85-54D3AC457045}" srcOrd="8" destOrd="0" presId="urn:microsoft.com/office/officeart/2018/2/layout/IconVerticalSolidList"/>
    <dgm:cxn modelId="{B7285C20-F2C5-4512-B2E3-0A2FCBF6E6C4}" type="presParOf" srcId="{B5F7D8CE-690B-4C8B-AD85-54D3AC457045}" destId="{79F534CF-D7C4-4702-9A30-AA3426B0FFCF}" srcOrd="0" destOrd="0" presId="urn:microsoft.com/office/officeart/2018/2/layout/IconVerticalSolidList"/>
    <dgm:cxn modelId="{2B001841-AE5C-4CDE-92B2-62E84EC32AE4}" type="presParOf" srcId="{B5F7D8CE-690B-4C8B-AD85-54D3AC457045}" destId="{2CA0A0DC-5C26-4994-A93B-308EBF96733E}" srcOrd="1" destOrd="0" presId="urn:microsoft.com/office/officeart/2018/2/layout/IconVerticalSolidList"/>
    <dgm:cxn modelId="{E123587E-D541-4F40-9B92-1F86D124D9AE}" type="presParOf" srcId="{B5F7D8CE-690B-4C8B-AD85-54D3AC457045}" destId="{8FE888B3-AE38-4EDB-867E-495C8E7D82CB}" srcOrd="2" destOrd="0" presId="urn:microsoft.com/office/officeart/2018/2/layout/IconVerticalSolidList"/>
    <dgm:cxn modelId="{119BCFA3-659B-4357-B142-D72288014C25}" type="presParOf" srcId="{B5F7D8CE-690B-4C8B-AD85-54D3AC457045}" destId="{21E98101-5893-4C2C-9991-ACDC3BD38B87}" srcOrd="3" destOrd="0" presId="urn:microsoft.com/office/officeart/2018/2/layout/IconVerticalSolidList"/>
    <dgm:cxn modelId="{F1B976E8-F98F-4B7D-97FA-45AE6D8FC34B}" type="presParOf" srcId="{E28F785C-CA3A-49D2-A6DD-206AD746E645}" destId="{B025780E-B5D5-4265-BB55-8B949EF1A528}" srcOrd="9" destOrd="0" presId="urn:microsoft.com/office/officeart/2018/2/layout/IconVerticalSolidList"/>
    <dgm:cxn modelId="{36D70B40-0904-4826-B0DB-F6053582EAE1}" type="presParOf" srcId="{E28F785C-CA3A-49D2-A6DD-206AD746E645}" destId="{8C56EE10-8697-49C3-9E8F-8364EB1D5E0C}" srcOrd="10" destOrd="0" presId="urn:microsoft.com/office/officeart/2018/2/layout/IconVerticalSolidList"/>
    <dgm:cxn modelId="{DEEAE2AB-6990-422A-BE54-1CD21EE11735}" type="presParOf" srcId="{8C56EE10-8697-49C3-9E8F-8364EB1D5E0C}" destId="{0E4C7CFB-7F64-49A3-8A27-D6EAC9050979}" srcOrd="0" destOrd="0" presId="urn:microsoft.com/office/officeart/2018/2/layout/IconVerticalSolidList"/>
    <dgm:cxn modelId="{D3885F5A-0A6D-4698-B597-A0E29344745B}" type="presParOf" srcId="{8C56EE10-8697-49C3-9E8F-8364EB1D5E0C}" destId="{E4541A4C-1718-4CFA-9E35-4D9220DDEE24}" srcOrd="1" destOrd="0" presId="urn:microsoft.com/office/officeart/2018/2/layout/IconVerticalSolidList"/>
    <dgm:cxn modelId="{E1999D13-BF47-4DF7-A484-F07772501A3D}" type="presParOf" srcId="{8C56EE10-8697-49C3-9E8F-8364EB1D5E0C}" destId="{27FDBAD5-AF9C-453F-95A4-C10CAE4F5E31}" srcOrd="2" destOrd="0" presId="urn:microsoft.com/office/officeart/2018/2/layout/IconVerticalSolidList"/>
    <dgm:cxn modelId="{6107F650-705F-463A-8893-F60830068BF2}" type="presParOf" srcId="{8C56EE10-8697-49C3-9E8F-8364EB1D5E0C}" destId="{B334CE19-6B2A-4ED6-9FFF-12F359EC8C1F}" srcOrd="3" destOrd="0" presId="urn:microsoft.com/office/officeart/2018/2/layout/IconVerticalSolidList"/>
    <dgm:cxn modelId="{3A8DFEA0-4E94-4B0C-A685-2661B1D4B20A}" type="presParOf" srcId="{E28F785C-CA3A-49D2-A6DD-206AD746E645}" destId="{56E607BA-D33E-436E-80C4-8827315BD45D}" srcOrd="11" destOrd="0" presId="urn:microsoft.com/office/officeart/2018/2/layout/IconVerticalSolidList"/>
    <dgm:cxn modelId="{B69A3EDD-1D34-45CB-801A-649AAB756DA3}" type="presParOf" srcId="{E28F785C-CA3A-49D2-A6DD-206AD746E645}" destId="{A0A2DA58-12E5-4CCB-A04D-D15D0B511F51}" srcOrd="12" destOrd="0" presId="urn:microsoft.com/office/officeart/2018/2/layout/IconVerticalSolidList"/>
    <dgm:cxn modelId="{F0E62E04-69B8-436F-B1F7-45026D17820B}" type="presParOf" srcId="{A0A2DA58-12E5-4CCB-A04D-D15D0B511F51}" destId="{576F7D61-FBF6-4FFC-8DF6-0A6B755C7C45}" srcOrd="0" destOrd="0" presId="urn:microsoft.com/office/officeart/2018/2/layout/IconVerticalSolidList"/>
    <dgm:cxn modelId="{0EC7BF41-D2D1-46CF-8B8D-C899F52FE417}" type="presParOf" srcId="{A0A2DA58-12E5-4CCB-A04D-D15D0B511F51}" destId="{55F5C470-C0DB-4C76-A9DA-26141A3F2C9E}" srcOrd="1" destOrd="0" presId="urn:microsoft.com/office/officeart/2018/2/layout/IconVerticalSolidList"/>
    <dgm:cxn modelId="{4640532E-713D-43BB-A843-336D038C1AEF}" type="presParOf" srcId="{A0A2DA58-12E5-4CCB-A04D-D15D0B511F51}" destId="{1A673E4A-F746-461C-8152-A63E2A3FA940}" srcOrd="2" destOrd="0" presId="urn:microsoft.com/office/officeart/2018/2/layout/IconVerticalSolidList"/>
    <dgm:cxn modelId="{98493BD8-0262-405A-BD9B-5DC55E6F1B9A}" type="presParOf" srcId="{A0A2DA58-12E5-4CCB-A04D-D15D0B511F51}" destId="{1496469B-368C-40E0-87E6-4F6905BF9B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3C5A5-F689-49F7-87B1-6F1487863108}">
      <dsp:nvSpPr>
        <dsp:cNvPr id="0" name=""/>
        <dsp:cNvSpPr/>
      </dsp:nvSpPr>
      <dsp:spPr>
        <a:xfrm>
          <a:off x="0" y="339"/>
          <a:ext cx="10598150" cy="4671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73B1C-BF8E-4C81-86E7-0D34BFCB91E1}">
      <dsp:nvSpPr>
        <dsp:cNvPr id="0" name=""/>
        <dsp:cNvSpPr/>
      </dsp:nvSpPr>
      <dsp:spPr>
        <a:xfrm>
          <a:off x="141300" y="105438"/>
          <a:ext cx="256909" cy="2569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40834-D2C8-4554-A271-226F2AAD1262}">
      <dsp:nvSpPr>
        <dsp:cNvPr id="0" name=""/>
        <dsp:cNvSpPr/>
      </dsp:nvSpPr>
      <dsp:spPr>
        <a:xfrm>
          <a:off x="539510" y="339"/>
          <a:ext cx="10058639" cy="467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36" tIns="49436" rIns="49436" bIns="494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H" sz="1600" kern="1200"/>
            <a:t>WORDS FROM PROF ERNEST KENU</a:t>
          </a:r>
          <a:endParaRPr lang="en-US" sz="1600" kern="1200"/>
        </a:p>
      </dsp:txBody>
      <dsp:txXfrm>
        <a:off x="539510" y="339"/>
        <a:ext cx="10058639" cy="467108"/>
      </dsp:txXfrm>
    </dsp:sp>
    <dsp:sp modelId="{FA7BF960-8254-4E67-A45C-5505A6756A15}">
      <dsp:nvSpPr>
        <dsp:cNvPr id="0" name=""/>
        <dsp:cNvSpPr/>
      </dsp:nvSpPr>
      <dsp:spPr>
        <a:xfrm>
          <a:off x="0" y="584224"/>
          <a:ext cx="10598150" cy="4671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D9D85-33DE-4494-8A3B-5ED91F974151}">
      <dsp:nvSpPr>
        <dsp:cNvPr id="0" name=""/>
        <dsp:cNvSpPr/>
      </dsp:nvSpPr>
      <dsp:spPr>
        <a:xfrm>
          <a:off x="141300" y="689324"/>
          <a:ext cx="256909" cy="2569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29DAE-4F5C-4546-987D-A0E68BF66209}">
      <dsp:nvSpPr>
        <dsp:cNvPr id="0" name=""/>
        <dsp:cNvSpPr/>
      </dsp:nvSpPr>
      <dsp:spPr>
        <a:xfrm>
          <a:off x="539510" y="584224"/>
          <a:ext cx="10058639" cy="467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36" tIns="49436" rIns="49436" bIns="494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H" sz="1600" kern="1200"/>
            <a:t>WORDS  FROM PROF LEE SCHROEDER</a:t>
          </a:r>
          <a:endParaRPr lang="en-US" sz="1600" kern="1200"/>
        </a:p>
      </dsp:txBody>
      <dsp:txXfrm>
        <a:off x="539510" y="584224"/>
        <a:ext cx="10058639" cy="467108"/>
      </dsp:txXfrm>
    </dsp:sp>
    <dsp:sp modelId="{866E84E5-FF3F-473B-B6DC-F0E8F0656825}">
      <dsp:nvSpPr>
        <dsp:cNvPr id="0" name=""/>
        <dsp:cNvSpPr/>
      </dsp:nvSpPr>
      <dsp:spPr>
        <a:xfrm>
          <a:off x="0" y="1168110"/>
          <a:ext cx="10598150" cy="4671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A6716-6655-4C5B-88FF-678CC56BD654}">
      <dsp:nvSpPr>
        <dsp:cNvPr id="0" name=""/>
        <dsp:cNvSpPr/>
      </dsp:nvSpPr>
      <dsp:spPr>
        <a:xfrm>
          <a:off x="141300" y="1273210"/>
          <a:ext cx="256909" cy="2569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7DC72-BE13-4835-A4B4-5A8780DD84BF}">
      <dsp:nvSpPr>
        <dsp:cNvPr id="0" name=""/>
        <dsp:cNvSpPr/>
      </dsp:nvSpPr>
      <dsp:spPr>
        <a:xfrm>
          <a:off x="539510" y="1168110"/>
          <a:ext cx="10058639" cy="467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36" tIns="49436" rIns="49436" bIns="494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H" sz="1600" kern="1200"/>
            <a:t>MODULE INTRODUCTION – QGIS BASICS</a:t>
          </a:r>
          <a:endParaRPr lang="en-US" sz="1600" kern="1200"/>
        </a:p>
      </dsp:txBody>
      <dsp:txXfrm>
        <a:off x="539510" y="1168110"/>
        <a:ext cx="10058639" cy="467108"/>
      </dsp:txXfrm>
    </dsp:sp>
    <dsp:sp modelId="{32283426-1433-44B3-81D0-72C182714AC9}">
      <dsp:nvSpPr>
        <dsp:cNvPr id="0" name=""/>
        <dsp:cNvSpPr/>
      </dsp:nvSpPr>
      <dsp:spPr>
        <a:xfrm>
          <a:off x="0" y="1751996"/>
          <a:ext cx="10598150" cy="4671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E537A-A8CE-4B58-AA22-8E5CC72E1917}">
      <dsp:nvSpPr>
        <dsp:cNvPr id="0" name=""/>
        <dsp:cNvSpPr/>
      </dsp:nvSpPr>
      <dsp:spPr>
        <a:xfrm>
          <a:off x="141300" y="1857095"/>
          <a:ext cx="256909" cy="2569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314E4-69BE-4EEC-A03B-6D96A54B0D02}">
      <dsp:nvSpPr>
        <dsp:cNvPr id="0" name=""/>
        <dsp:cNvSpPr/>
      </dsp:nvSpPr>
      <dsp:spPr>
        <a:xfrm>
          <a:off x="539510" y="1751996"/>
          <a:ext cx="10058639" cy="467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36" tIns="49436" rIns="49436" bIns="494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H" sz="1600" kern="1200"/>
            <a:t>INTRODUCTION TO R MODULES</a:t>
          </a:r>
          <a:endParaRPr lang="en-US" sz="1600" kern="1200"/>
        </a:p>
      </dsp:txBody>
      <dsp:txXfrm>
        <a:off x="539510" y="1751996"/>
        <a:ext cx="10058639" cy="467108"/>
      </dsp:txXfrm>
    </dsp:sp>
    <dsp:sp modelId="{79F534CF-D7C4-4702-9A30-AA3426B0FFCF}">
      <dsp:nvSpPr>
        <dsp:cNvPr id="0" name=""/>
        <dsp:cNvSpPr/>
      </dsp:nvSpPr>
      <dsp:spPr>
        <a:xfrm>
          <a:off x="0" y="2335881"/>
          <a:ext cx="10598150" cy="4671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0A0DC-5C26-4994-A93B-308EBF96733E}">
      <dsp:nvSpPr>
        <dsp:cNvPr id="0" name=""/>
        <dsp:cNvSpPr/>
      </dsp:nvSpPr>
      <dsp:spPr>
        <a:xfrm>
          <a:off x="141300" y="2440981"/>
          <a:ext cx="256909" cy="2569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98101-5893-4C2C-9991-ACDC3BD38B87}">
      <dsp:nvSpPr>
        <dsp:cNvPr id="0" name=""/>
        <dsp:cNvSpPr/>
      </dsp:nvSpPr>
      <dsp:spPr>
        <a:xfrm>
          <a:off x="539510" y="2335881"/>
          <a:ext cx="10058639" cy="467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36" tIns="49436" rIns="49436" bIns="494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H" sz="1600" kern="1200"/>
            <a:t>DISCUSSION ON THE STRUCTURE OF TRAINING SESSIONS</a:t>
          </a:r>
          <a:endParaRPr lang="en-US" sz="1600" kern="1200"/>
        </a:p>
      </dsp:txBody>
      <dsp:txXfrm>
        <a:off x="539510" y="2335881"/>
        <a:ext cx="10058639" cy="467108"/>
      </dsp:txXfrm>
    </dsp:sp>
    <dsp:sp modelId="{0E4C7CFB-7F64-49A3-8A27-D6EAC9050979}">
      <dsp:nvSpPr>
        <dsp:cNvPr id="0" name=""/>
        <dsp:cNvSpPr/>
      </dsp:nvSpPr>
      <dsp:spPr>
        <a:xfrm>
          <a:off x="0" y="2919767"/>
          <a:ext cx="10598150" cy="4671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41A4C-1718-4CFA-9E35-4D9220DDEE24}">
      <dsp:nvSpPr>
        <dsp:cNvPr id="0" name=""/>
        <dsp:cNvSpPr/>
      </dsp:nvSpPr>
      <dsp:spPr>
        <a:xfrm>
          <a:off x="141300" y="3024866"/>
          <a:ext cx="256909" cy="2569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4CE19-6B2A-4ED6-9FFF-12F359EC8C1F}">
      <dsp:nvSpPr>
        <dsp:cNvPr id="0" name=""/>
        <dsp:cNvSpPr/>
      </dsp:nvSpPr>
      <dsp:spPr>
        <a:xfrm>
          <a:off x="539510" y="2919767"/>
          <a:ext cx="10058639" cy="467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36" tIns="49436" rIns="49436" bIns="494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H" sz="1600" kern="1200"/>
            <a:t>DISCUSSIONON ON DATA NEEDS</a:t>
          </a:r>
          <a:endParaRPr lang="en-US" sz="1600" kern="1200"/>
        </a:p>
      </dsp:txBody>
      <dsp:txXfrm>
        <a:off x="539510" y="2919767"/>
        <a:ext cx="10058639" cy="467108"/>
      </dsp:txXfrm>
    </dsp:sp>
    <dsp:sp modelId="{576F7D61-FBF6-4FFC-8DF6-0A6B755C7C45}">
      <dsp:nvSpPr>
        <dsp:cNvPr id="0" name=""/>
        <dsp:cNvSpPr/>
      </dsp:nvSpPr>
      <dsp:spPr>
        <a:xfrm>
          <a:off x="0" y="3503653"/>
          <a:ext cx="10598150" cy="4671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5C470-C0DB-4C76-A9DA-26141A3F2C9E}">
      <dsp:nvSpPr>
        <dsp:cNvPr id="0" name=""/>
        <dsp:cNvSpPr/>
      </dsp:nvSpPr>
      <dsp:spPr>
        <a:xfrm>
          <a:off x="141300" y="3608752"/>
          <a:ext cx="256909" cy="25690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6469B-368C-40E0-87E6-4F6905BF9B5F}">
      <dsp:nvSpPr>
        <dsp:cNvPr id="0" name=""/>
        <dsp:cNvSpPr/>
      </dsp:nvSpPr>
      <dsp:spPr>
        <a:xfrm>
          <a:off x="539510" y="3503653"/>
          <a:ext cx="10058639" cy="467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36" tIns="49436" rIns="49436" bIns="494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H" sz="1600" kern="1200"/>
            <a:t>TRAINING MATERIALS AND REPOSITORY – GITHUB</a:t>
          </a:r>
          <a:endParaRPr lang="en-US" sz="1600" kern="1200"/>
        </a:p>
      </dsp:txBody>
      <dsp:txXfrm>
        <a:off x="539510" y="3503653"/>
        <a:ext cx="10058639" cy="467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351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857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634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4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8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4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0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6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8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396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36" r:id="rId7"/>
    <p:sldLayoutId id="2147483737" r:id="rId8"/>
    <p:sldLayoutId id="2147483738" r:id="rId9"/>
    <p:sldLayoutId id="2147483739" r:id="rId10"/>
    <p:sldLayoutId id="214748374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mirrors.html" TargetMode="External"/><Relationship Id="rId2" Type="http://schemas.openxmlformats.org/officeDocument/2006/relationships/hyperlink" Target="https://qgis.org/en/site/forusers/downloa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rymtym4eva/UM_GHS_SPH_Training.git" TargetMode="External"/><Relationship Id="rId4" Type="http://schemas.openxmlformats.org/officeDocument/2006/relationships/hyperlink" Target="https://posit.co/download/rstudio-desktop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marble with brown and aqua colors">
            <a:extLst>
              <a:ext uri="{FF2B5EF4-FFF2-40B4-BE49-F238E27FC236}">
                <a16:creationId xmlns:a16="http://schemas.microsoft.com/office/drawing/2014/main" id="{A17FB19D-6055-E93A-2A02-0208EEDF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2" b="1628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993" y="116519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CEDFE-64FC-4CF8-1818-1CAEF085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626" y="1981199"/>
            <a:ext cx="4192348" cy="2006601"/>
          </a:xfrm>
        </p:spPr>
        <p:txBody>
          <a:bodyPr>
            <a:normAutofit/>
          </a:bodyPr>
          <a:lstStyle/>
          <a:p>
            <a:pPr algn="ctr"/>
            <a:r>
              <a:rPr lang="en-GH" sz="2000" dirty="0">
                <a:solidFill>
                  <a:srgbClr val="000000"/>
                </a:solidFill>
              </a:rPr>
              <a:t>INTRODUCTORY MEETING</a:t>
            </a:r>
          </a:p>
        </p:txBody>
      </p:sp>
    </p:spTree>
    <p:extLst>
      <p:ext uri="{BB962C8B-B14F-4D97-AF65-F5344CB8AC3E}">
        <p14:creationId xmlns:p14="http://schemas.microsoft.com/office/powerpoint/2010/main" val="364074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C024122-C80E-4076-B618-426FF2225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F79F9-D1E5-B8E0-6A0F-2D428153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2" y="773723"/>
            <a:ext cx="9791698" cy="1397004"/>
          </a:xfrm>
        </p:spPr>
        <p:txBody>
          <a:bodyPr anchor="b">
            <a:normAutofit/>
          </a:bodyPr>
          <a:lstStyle/>
          <a:p>
            <a:r>
              <a:rPr lang="en-GH" sz="3000"/>
              <a:t>MODULE 2 </a:t>
            </a:r>
            <a:br>
              <a:rPr lang="en-GH" sz="3000"/>
            </a:br>
            <a:r>
              <a:rPr lang="en-GH" sz="3000"/>
              <a:t>DATA MANIPULATION AND CLEANING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9DAB2C-3574-4B22-939F-BB6C5D26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BD37F6-BAB4-4BBF-B3E2-4395EAB8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809A8D-5A7C-4A05-9F64-844C66FA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D358-0B1C-C214-A1C8-EFC4CC7A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2" y="2411060"/>
            <a:ext cx="9372597" cy="37566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</a:rPr>
              <a:t>Importing and exporting data (CSV, Excel, etc.)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</a:rPr>
              <a:t>Data cleaning techniques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  <a:highlight>
                  <a:srgbClr val="FFFFFF"/>
                </a:highlight>
              </a:rPr>
              <a:t>Using dplyr </a:t>
            </a:r>
            <a:r>
              <a:rPr lang="en-US" b="0" i="0" dirty="0">
                <a:effectLst/>
                <a:highlight>
                  <a:srgbClr val="FFFFFF"/>
                </a:highlight>
              </a:rPr>
              <a:t>for data manipulation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</a:rPr>
              <a:t>Introduction </a:t>
            </a:r>
            <a:r>
              <a:rPr lang="en-US">
                <a:highlight>
                  <a:srgbClr val="FFFFFF"/>
                </a:highlight>
              </a:rPr>
              <a:t>to tidyr </a:t>
            </a:r>
            <a:r>
              <a:rPr lang="en-US" dirty="0">
                <a:highlight>
                  <a:srgbClr val="FFFFFF"/>
                </a:highlight>
              </a:rPr>
              <a:t>for data cleaning</a:t>
            </a:r>
            <a:endParaRPr lang="en-US" b="0" i="0" dirty="0">
              <a:effectLst/>
              <a:highlight>
                <a:srgbClr val="FFFFFF"/>
              </a:highlight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</a:rPr>
              <a:t>Handling missing data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</a:rPr>
              <a:t>Basic descriptive statistics and data exploration</a:t>
            </a:r>
          </a:p>
          <a:p>
            <a:pPr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>
              <a:lnSpc>
                <a:spcPct val="120000"/>
              </a:lnSpc>
            </a:pP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75888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C024122-C80E-4076-B618-426FF2225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F79F9-D1E5-B8E0-6A0F-2D428153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2" y="773723"/>
            <a:ext cx="9791698" cy="1397004"/>
          </a:xfrm>
        </p:spPr>
        <p:txBody>
          <a:bodyPr anchor="b">
            <a:normAutofit fontScale="90000"/>
          </a:bodyPr>
          <a:lstStyle/>
          <a:p>
            <a:r>
              <a:rPr lang="en-GH" sz="3000" dirty="0"/>
              <a:t>MODULE 3  </a:t>
            </a:r>
            <a:br>
              <a:rPr lang="en-GH" sz="3000" dirty="0"/>
            </a:br>
            <a:r>
              <a:rPr lang="en-GH" sz="3000" dirty="0"/>
              <a:t>introduction to data visualization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9DAB2C-3574-4B22-939F-BB6C5D26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BD37F6-BAB4-4BBF-B3E2-4395EAB8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809A8D-5A7C-4A05-9F64-844C66FA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D358-0B1C-C214-A1C8-EFC4CC7A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2" y="2411060"/>
            <a:ext cx="9372597" cy="375666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Principles of effective data visualization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Basic plotting with base 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Introduction to ggplot2</a:t>
            </a:r>
          </a:p>
          <a:p>
            <a:pPr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>
              <a:lnSpc>
                <a:spcPct val="120000"/>
              </a:lnSpc>
            </a:pP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10201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C024122-C80E-4076-B618-426FF2225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F79F9-D1E5-B8E0-6A0F-2D428153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1" y="312150"/>
            <a:ext cx="9791698" cy="1397004"/>
          </a:xfrm>
        </p:spPr>
        <p:txBody>
          <a:bodyPr anchor="b">
            <a:normAutofit/>
          </a:bodyPr>
          <a:lstStyle/>
          <a:p>
            <a:r>
              <a:rPr lang="en-GH" sz="3000" dirty="0"/>
              <a:t>MODULE 4 </a:t>
            </a:r>
            <a:br>
              <a:rPr lang="en-GH" sz="3000" dirty="0"/>
            </a:br>
            <a:r>
              <a:rPr lang="en-GH" sz="3000" dirty="0"/>
              <a:t>data visualization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9DAB2C-3574-4B22-939F-BB6C5D26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BD37F6-BAB4-4BBF-B3E2-4395EAB8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809A8D-5A7C-4A05-9F64-844C66FA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D358-0B1C-C214-A1C8-EFC4CC7A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159" y="2303616"/>
            <a:ext cx="9946682" cy="3022294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Creating complex plots with ggplot2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Customizing plots (themes, labels, colors, 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Visualizing multivariate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Introduction to interactive visualizations (using packages like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plotly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)</a:t>
            </a:r>
          </a:p>
          <a:p>
            <a:pPr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>
              <a:lnSpc>
                <a:spcPct val="120000"/>
              </a:lnSpc>
            </a:pPr>
            <a:endParaRPr lang="en-GH" sz="2400" dirty="0"/>
          </a:p>
        </p:txBody>
      </p:sp>
    </p:spTree>
    <p:extLst>
      <p:ext uri="{BB962C8B-B14F-4D97-AF65-F5344CB8AC3E}">
        <p14:creationId xmlns:p14="http://schemas.microsoft.com/office/powerpoint/2010/main" val="296454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C024122-C80E-4076-B618-426FF2225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F79F9-D1E5-B8E0-6A0F-2D428153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1" y="312150"/>
            <a:ext cx="9791698" cy="1397004"/>
          </a:xfrm>
        </p:spPr>
        <p:txBody>
          <a:bodyPr anchor="b">
            <a:normAutofit/>
          </a:bodyPr>
          <a:lstStyle/>
          <a:p>
            <a:r>
              <a:rPr lang="en-GH" sz="3000" dirty="0"/>
              <a:t>MODULE 5 </a:t>
            </a:r>
            <a:br>
              <a:rPr lang="en-GH" sz="3000" dirty="0"/>
            </a:br>
            <a:r>
              <a:rPr lang="en-GH" sz="3000" dirty="0"/>
              <a:t>basic statistical concepts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9DAB2C-3574-4B22-939F-BB6C5D26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BD37F6-BAB4-4BBF-B3E2-4395EAB8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809A8D-5A7C-4A05-9F64-844C66FA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D358-0B1C-C214-A1C8-EFC4CC7A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148" y="1917853"/>
            <a:ext cx="10616540" cy="432856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Probability distributions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Hypothesis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Confidence intervals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T-tests and Chi-square tests</a:t>
            </a:r>
          </a:p>
          <a:p>
            <a:pPr>
              <a:lnSpc>
                <a:spcPct val="120000"/>
              </a:lnSpc>
            </a:pPr>
            <a:endParaRPr lang="en-GH" sz="2400" dirty="0"/>
          </a:p>
        </p:txBody>
      </p:sp>
    </p:spTree>
    <p:extLst>
      <p:ext uri="{BB962C8B-B14F-4D97-AF65-F5344CB8AC3E}">
        <p14:creationId xmlns:p14="http://schemas.microsoft.com/office/powerpoint/2010/main" val="1223403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C024122-C80E-4076-B618-426FF2225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F79F9-D1E5-B8E0-6A0F-2D428153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1" y="312150"/>
            <a:ext cx="9791698" cy="1397004"/>
          </a:xfrm>
        </p:spPr>
        <p:txBody>
          <a:bodyPr anchor="b">
            <a:normAutofit fontScale="90000"/>
          </a:bodyPr>
          <a:lstStyle/>
          <a:p>
            <a:r>
              <a:rPr lang="en-GH" sz="3000" dirty="0"/>
              <a:t>MODULE 6 </a:t>
            </a:r>
            <a:br>
              <a:rPr lang="en-GH" sz="3000" dirty="0"/>
            </a:br>
            <a:r>
              <a:rPr lang="en-GH" sz="3000" dirty="0"/>
              <a:t>introduction to linear regression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9DAB2C-3574-4B22-939F-BB6C5D26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BD37F6-BAB4-4BBF-B3E2-4395EAB8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809A8D-5A7C-4A05-9F64-844C66FA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D358-0B1C-C214-A1C8-EFC4CC7A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148" y="1917853"/>
            <a:ext cx="10616540" cy="432856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Simple linear regression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Assumptions of linear regression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Diagnostics and validation</a:t>
            </a:r>
          </a:p>
          <a:p>
            <a:pPr>
              <a:lnSpc>
                <a:spcPct val="120000"/>
              </a:lnSpc>
            </a:pPr>
            <a:endParaRPr lang="en-GH" sz="2400" dirty="0"/>
          </a:p>
        </p:txBody>
      </p:sp>
    </p:spTree>
    <p:extLst>
      <p:ext uri="{BB962C8B-B14F-4D97-AF65-F5344CB8AC3E}">
        <p14:creationId xmlns:p14="http://schemas.microsoft.com/office/powerpoint/2010/main" val="199897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C024122-C80E-4076-B618-426FF2225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F79F9-D1E5-B8E0-6A0F-2D428153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1" y="312150"/>
            <a:ext cx="9791698" cy="1397004"/>
          </a:xfrm>
        </p:spPr>
        <p:txBody>
          <a:bodyPr anchor="b">
            <a:normAutofit/>
          </a:bodyPr>
          <a:lstStyle/>
          <a:p>
            <a:r>
              <a:rPr lang="en-GH" sz="3000" dirty="0"/>
              <a:t>MODULE 7 </a:t>
            </a:r>
            <a:br>
              <a:rPr lang="en-GH" sz="3000" dirty="0"/>
            </a:br>
            <a:r>
              <a:rPr lang="en-GH" sz="3000" dirty="0"/>
              <a:t>generalized linear models(glm)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9DAB2C-3574-4B22-939F-BB6C5D26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BD37F6-BAB4-4BBF-B3E2-4395EAB8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809A8D-5A7C-4A05-9F64-844C66FA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D358-0B1C-C214-A1C8-EFC4CC7A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148" y="1917853"/>
            <a:ext cx="10616540" cy="432856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Introduction to GLMs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Logistic regression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Poisson regression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Model interpretation and diagnostics</a:t>
            </a:r>
          </a:p>
          <a:p>
            <a:pPr>
              <a:lnSpc>
                <a:spcPct val="120000"/>
              </a:lnSpc>
            </a:pPr>
            <a:endParaRPr lang="en-GH" sz="2400" dirty="0"/>
          </a:p>
        </p:txBody>
      </p:sp>
    </p:spTree>
    <p:extLst>
      <p:ext uri="{BB962C8B-B14F-4D97-AF65-F5344CB8AC3E}">
        <p14:creationId xmlns:p14="http://schemas.microsoft.com/office/powerpoint/2010/main" val="174280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C024122-C80E-4076-B618-426FF2225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F79F9-D1E5-B8E0-6A0F-2D428153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1" y="312150"/>
            <a:ext cx="9791698" cy="1397004"/>
          </a:xfrm>
        </p:spPr>
        <p:txBody>
          <a:bodyPr anchor="b">
            <a:normAutofit/>
          </a:bodyPr>
          <a:lstStyle/>
          <a:p>
            <a:r>
              <a:rPr lang="en-GH" sz="3000" dirty="0"/>
              <a:t>MODULE 8 </a:t>
            </a:r>
            <a:br>
              <a:rPr lang="en-GH" sz="3000" dirty="0"/>
            </a:br>
            <a:r>
              <a:rPr lang="en-GH" sz="3000" dirty="0"/>
              <a:t>generalized linear models(glm)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9DAB2C-3574-4B22-939F-BB6C5D26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BD37F6-BAB4-4BBF-B3E2-4395EAB8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809A8D-5A7C-4A05-9F64-844C66FA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D358-0B1C-C214-A1C8-EFC4CC7A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148" y="1917853"/>
            <a:ext cx="10616540" cy="432856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Introduction to GLMs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Logistic regression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Poisson regression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Model interpretation and diagnostics</a:t>
            </a:r>
          </a:p>
          <a:p>
            <a:pPr>
              <a:lnSpc>
                <a:spcPct val="120000"/>
              </a:lnSpc>
            </a:pPr>
            <a:endParaRPr lang="en-GH" sz="2400" dirty="0"/>
          </a:p>
        </p:txBody>
      </p:sp>
    </p:spTree>
    <p:extLst>
      <p:ext uri="{BB962C8B-B14F-4D97-AF65-F5344CB8AC3E}">
        <p14:creationId xmlns:p14="http://schemas.microsoft.com/office/powerpoint/2010/main" val="3786246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C024122-C80E-4076-B618-426FF2225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F79F9-D1E5-B8E0-6A0F-2D428153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1" y="312150"/>
            <a:ext cx="9791698" cy="1397004"/>
          </a:xfrm>
        </p:spPr>
        <p:txBody>
          <a:bodyPr anchor="b">
            <a:normAutofit/>
          </a:bodyPr>
          <a:lstStyle/>
          <a:p>
            <a:r>
              <a:rPr lang="en-GH" sz="3000" dirty="0"/>
              <a:t>MODULE 9 </a:t>
            </a:r>
            <a:br>
              <a:rPr lang="en-GH" sz="3000" dirty="0"/>
            </a:br>
            <a:r>
              <a:rPr lang="en-GH" sz="3000" dirty="0"/>
              <a:t>general additive models(gam)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9DAB2C-3574-4B22-939F-BB6C5D26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BD37F6-BAB4-4BBF-B3E2-4395EAB8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809A8D-5A7C-4A05-9F64-844C66FA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D358-0B1C-C214-A1C8-EFC4CC7A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148" y="1917853"/>
            <a:ext cx="10616540" cy="432856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Introduction to GAMs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Fitting GAMs in R using ‘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mgcv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Interpreting GAM 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Visualizing smooth terms</a:t>
            </a:r>
          </a:p>
          <a:p>
            <a:pPr>
              <a:lnSpc>
                <a:spcPct val="120000"/>
              </a:lnSpc>
            </a:pPr>
            <a:endParaRPr lang="en-GH" sz="2400" dirty="0"/>
          </a:p>
        </p:txBody>
      </p:sp>
    </p:spTree>
    <p:extLst>
      <p:ext uri="{BB962C8B-B14F-4D97-AF65-F5344CB8AC3E}">
        <p14:creationId xmlns:p14="http://schemas.microsoft.com/office/powerpoint/2010/main" val="1950829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C024122-C80E-4076-B618-426FF2225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F79F9-D1E5-B8E0-6A0F-2D428153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1" y="312150"/>
            <a:ext cx="9791698" cy="1397004"/>
          </a:xfrm>
        </p:spPr>
        <p:txBody>
          <a:bodyPr anchor="b">
            <a:normAutofit/>
          </a:bodyPr>
          <a:lstStyle/>
          <a:p>
            <a:r>
              <a:rPr lang="en-GH" sz="3000" dirty="0"/>
              <a:t>MODULE 10 </a:t>
            </a:r>
            <a:br>
              <a:rPr lang="en-GH" sz="3000" dirty="0"/>
            </a:br>
            <a:r>
              <a:rPr lang="en-GH" sz="3000" dirty="0"/>
              <a:t>general additive models(gam)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9DAB2C-3574-4B22-939F-BB6C5D26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BD37F6-BAB4-4BBF-B3E2-4395EAB8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809A8D-5A7C-4A05-9F64-844C66FA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D358-0B1C-C214-A1C8-EFC4CC7A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148" y="1917853"/>
            <a:ext cx="10616540" cy="432856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Introduction to GAMs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Fitting GAMs in R using ‘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mgcv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Interpreting GAM 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Visualizing smooth terms</a:t>
            </a:r>
          </a:p>
          <a:p>
            <a:pPr>
              <a:lnSpc>
                <a:spcPct val="120000"/>
              </a:lnSpc>
            </a:pPr>
            <a:endParaRPr lang="en-GH" sz="2400" dirty="0"/>
          </a:p>
        </p:txBody>
      </p:sp>
    </p:spTree>
    <p:extLst>
      <p:ext uri="{BB962C8B-B14F-4D97-AF65-F5344CB8AC3E}">
        <p14:creationId xmlns:p14="http://schemas.microsoft.com/office/powerpoint/2010/main" val="2200251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C024122-C80E-4076-B618-426FF2225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F79F9-D1E5-B8E0-6A0F-2D428153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1" y="312150"/>
            <a:ext cx="9791698" cy="1397004"/>
          </a:xfrm>
        </p:spPr>
        <p:txBody>
          <a:bodyPr anchor="b">
            <a:normAutofit fontScale="90000"/>
          </a:bodyPr>
          <a:lstStyle/>
          <a:p>
            <a:r>
              <a:rPr lang="en-GH" sz="3000" dirty="0"/>
              <a:t>MODULE 11 </a:t>
            </a:r>
            <a:br>
              <a:rPr lang="en-GH" sz="3000" dirty="0"/>
            </a:br>
            <a:r>
              <a:rPr lang="en-GH" sz="3000" dirty="0"/>
              <a:t>introduction to machine learning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9DAB2C-3574-4B22-939F-BB6C5D26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BD37F6-BAB4-4BBF-B3E2-4395EAB8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809A8D-5A7C-4A05-9F64-844C66FA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D358-0B1C-C214-A1C8-EFC4CC7A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148" y="1917853"/>
            <a:ext cx="10616540" cy="432856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Overview of machine learning in health informatics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Supervised vs. unsupervised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Cross-validation techniques</a:t>
            </a:r>
          </a:p>
          <a:p>
            <a:pPr>
              <a:lnSpc>
                <a:spcPct val="120000"/>
              </a:lnSpc>
            </a:pPr>
            <a:endParaRPr lang="en-GH" sz="2400" dirty="0"/>
          </a:p>
        </p:txBody>
      </p:sp>
    </p:spTree>
    <p:extLst>
      <p:ext uri="{BB962C8B-B14F-4D97-AF65-F5344CB8AC3E}">
        <p14:creationId xmlns:p14="http://schemas.microsoft.com/office/powerpoint/2010/main" val="220292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698DF-A100-52AF-6F33-6F5830B0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GH">
                <a:solidFill>
                  <a:srgbClr val="000000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37751D-05E7-2DF1-E055-638C193818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135512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98270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C024122-C80E-4076-B618-426FF2225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F79F9-D1E5-B8E0-6A0F-2D428153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1" y="312150"/>
            <a:ext cx="9791698" cy="1397004"/>
          </a:xfrm>
        </p:spPr>
        <p:txBody>
          <a:bodyPr anchor="b">
            <a:normAutofit fontScale="90000"/>
          </a:bodyPr>
          <a:lstStyle/>
          <a:p>
            <a:r>
              <a:rPr lang="en-GH" sz="3000" dirty="0"/>
              <a:t>MODULE 12 </a:t>
            </a:r>
            <a:br>
              <a:rPr lang="en-GH" sz="3000" dirty="0"/>
            </a:br>
            <a:r>
              <a:rPr lang="en-GH" sz="3000" dirty="0"/>
              <a:t>decision tree and random forest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9DAB2C-3574-4B22-939F-BB6C5D26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BD37F6-BAB4-4BBF-B3E2-4395EAB8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809A8D-5A7C-4A05-9F64-844C66FA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D358-0B1C-C214-A1C8-EFC4CC7A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148" y="1917853"/>
            <a:ext cx="10616540" cy="432856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Introduction to decision trees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Random forests and their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Implementing decision trees and random forests in R</a:t>
            </a:r>
          </a:p>
          <a:p>
            <a:pPr>
              <a:lnSpc>
                <a:spcPct val="120000"/>
              </a:lnSpc>
            </a:pPr>
            <a:endParaRPr lang="en-GH" sz="2400" dirty="0"/>
          </a:p>
        </p:txBody>
      </p:sp>
    </p:spTree>
    <p:extLst>
      <p:ext uri="{BB962C8B-B14F-4D97-AF65-F5344CB8AC3E}">
        <p14:creationId xmlns:p14="http://schemas.microsoft.com/office/powerpoint/2010/main" val="1725690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C024122-C80E-4076-B618-426FF2225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F79F9-D1E5-B8E0-6A0F-2D428153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1" y="312150"/>
            <a:ext cx="9791698" cy="1397004"/>
          </a:xfrm>
        </p:spPr>
        <p:txBody>
          <a:bodyPr anchor="b">
            <a:normAutofit/>
          </a:bodyPr>
          <a:lstStyle/>
          <a:p>
            <a:r>
              <a:rPr lang="en-GH" sz="3000" dirty="0"/>
              <a:t>MODULE 13 </a:t>
            </a:r>
            <a:br>
              <a:rPr lang="en-GH" sz="3000" dirty="0"/>
            </a:b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Boosted Regression Trees (BRT)</a:t>
            </a:r>
            <a:endParaRPr lang="en-GH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9DAB2C-3574-4B22-939F-BB6C5D26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BD37F6-BAB4-4BBF-B3E2-4395EAB8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809A8D-5A7C-4A05-9F64-844C66FA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D358-0B1C-C214-A1C8-EFC4CC7A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148" y="1917853"/>
            <a:ext cx="10616540" cy="432856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Introduction to BRT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Fitting BRT models using ‘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gbm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’.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Hyperparameter tuning and model evaluation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Practical examples and case studies</a:t>
            </a:r>
          </a:p>
          <a:p>
            <a:pPr>
              <a:lnSpc>
                <a:spcPct val="120000"/>
              </a:lnSpc>
            </a:pPr>
            <a:endParaRPr lang="en-GH" sz="2400" dirty="0"/>
          </a:p>
        </p:txBody>
      </p:sp>
    </p:spTree>
    <p:extLst>
      <p:ext uri="{BB962C8B-B14F-4D97-AF65-F5344CB8AC3E}">
        <p14:creationId xmlns:p14="http://schemas.microsoft.com/office/powerpoint/2010/main" val="2752752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C024122-C80E-4076-B618-426FF2225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F79F9-D1E5-B8E0-6A0F-2D428153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1" y="312150"/>
            <a:ext cx="9791698" cy="1397004"/>
          </a:xfrm>
        </p:spPr>
        <p:txBody>
          <a:bodyPr anchor="b">
            <a:normAutofit/>
          </a:bodyPr>
          <a:lstStyle/>
          <a:p>
            <a:r>
              <a:rPr lang="en-GH" sz="3000" dirty="0"/>
              <a:t>MODULE 14 </a:t>
            </a:r>
            <a:br>
              <a:rPr lang="en-GH" sz="3000" dirty="0"/>
            </a:b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maximal entropy</a:t>
            </a:r>
            <a:endParaRPr lang="en-GH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9DAB2C-3574-4B22-939F-BB6C5D26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BD37F6-BAB4-4BBF-B3E2-4395EAB8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809A8D-5A7C-4A05-9F64-844C66FA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D358-0B1C-C214-A1C8-EFC4CC7A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148" y="1917853"/>
            <a:ext cx="10616540" cy="432856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Introduction to Maxent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Implementing Maxent models in 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Model interpretation and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Case studies in health informatics</a:t>
            </a:r>
          </a:p>
          <a:p>
            <a:pPr>
              <a:lnSpc>
                <a:spcPct val="120000"/>
              </a:lnSpc>
            </a:pPr>
            <a:endParaRPr lang="en-GH" sz="2400" dirty="0"/>
          </a:p>
        </p:txBody>
      </p:sp>
    </p:spTree>
    <p:extLst>
      <p:ext uri="{BB962C8B-B14F-4D97-AF65-F5344CB8AC3E}">
        <p14:creationId xmlns:p14="http://schemas.microsoft.com/office/powerpoint/2010/main" val="1711337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FC9E-F5B5-3526-D1AC-D8124FB1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774906"/>
          </a:xfrm>
        </p:spPr>
        <p:txBody>
          <a:bodyPr/>
          <a:lstStyle/>
          <a:p>
            <a:r>
              <a:rPr lang="en-GH" dirty="0"/>
              <a:t>QGIS and r 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8B5D-16FF-06D2-D262-9EF641B5A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1" y="1371599"/>
            <a:ext cx="10357666" cy="41148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https://qgis.org/en/site/forusers/download.html</a:t>
            </a:r>
            <a:endParaRPr lang="en-US" dirty="0"/>
          </a:p>
          <a:p>
            <a:r>
              <a:rPr lang="en-US" dirty="0">
                <a:hlinkClick r:id="rId3"/>
              </a:rPr>
              <a:t>https://cran.r-project.org/mirrors.html</a:t>
            </a:r>
            <a:endParaRPr lang="en-US" dirty="0"/>
          </a:p>
          <a:p>
            <a:r>
              <a:rPr lang="en-US" dirty="0">
                <a:hlinkClick r:id="rId4"/>
              </a:rPr>
              <a:t>https://posit.co/download/rstudio-desktop/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Repository: </a:t>
            </a:r>
          </a:p>
          <a:p>
            <a:r>
              <a:rPr lang="en-US" dirty="0">
                <a:hlinkClick r:id="rId5"/>
              </a:rPr>
              <a:t>https://github.com/Prymtym4eva/UM_GHS_SPH_Training.git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Both MacOS and Windows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64338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BEA0-65C2-B291-684E-7F2D31D6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763588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GH" dirty="0"/>
              <a:t>tructure of training</a:t>
            </a: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FF54C1AD-02B6-E6D0-9125-C606521AC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832" y="1785939"/>
            <a:ext cx="9214336" cy="3743324"/>
          </a:xfrm>
        </p:spPr>
      </p:pic>
    </p:spTree>
    <p:extLst>
      <p:ext uri="{BB962C8B-B14F-4D97-AF65-F5344CB8AC3E}">
        <p14:creationId xmlns:p14="http://schemas.microsoft.com/office/powerpoint/2010/main" val="52852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79F9-D1E5-B8E0-6A0F-2D428153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MODULE 1- QGIS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D358-0B1C-C214-A1C8-EFC4CC7A2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Overview of QGIS: Introduction to the software, its features, and capabilities.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Installing QGIS: Step-by-step guide to downloading and installing QGIS on various platforms.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Interface Tour: Exploring the QGIS interface, menus, toolbars, and panels.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Basic Navigation: Navigating the map canvas, zooming, panning, and identifying features.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fontAlgn="base"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Adding Data: Importing various types of data (shapefiles, CSV files, raster images) into QGIS.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78419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79F9-D1E5-B8E0-6A0F-2D428153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MODULE 2 –QGIS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D358-0B1C-C214-A1C8-EFC4CC7A2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Coordinate Reference Systems (CRS): Understanding CRS concepts and setting project CRS.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Basic Vector Data Handling: Exploring and editing vector layers, attribute tables, and symbology.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Basic Raster Data Handling: Working with raster layers, adjusting symbology, and performing basic raster analysis.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Saving and Exporting: Saving QGIS projects and exporting maps in different formats.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Creating and Handling Map Packages.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06953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79F9-D1E5-B8E0-6A0F-2D428153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MODULE 3 –QGIS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D358-0B1C-C214-A1C8-EFC4CC7A2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Geoprocessing Tools: Introduction to various geoprocessing tools for analysis and data manipulation.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Buffer Analysis: Creating buffers around vector features and analyzing spatial relationships.</a:t>
            </a:r>
            <a:endParaRPr lang="en-US" sz="2800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Spatial Joins: Performing spatial joins between vector layers to combine attribute data.</a:t>
            </a:r>
            <a:endParaRPr lang="en-US" sz="2800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Attribute Joins: Joining Attribute Information/Table from different Datasets together.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Overlay Analysis: Exploring overlay operations such as intersection, union, and difference.</a:t>
            </a:r>
          </a:p>
          <a:p>
            <a:pPr marL="228600" lvl="1" fontAlgn="base">
              <a:spcBef>
                <a:spcPts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D0D0D"/>
                </a:solidFill>
                <a:highlight>
                  <a:srgbClr val="FFFFFF"/>
                </a:highlight>
              </a:rPr>
              <a:t>Spatial Analysis for Decision Making.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Etc.</a:t>
            </a:r>
            <a:endParaRPr lang="en-US" sz="2800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41251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79F9-D1E5-B8E0-6A0F-2D428153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MODULE 4 –QGIS intermediate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D358-0B1C-C214-A1C8-EFC4CC7A2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Layer Styling: Advanced techniques for styling vector and raster layers, including graduated and categorized symbology.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Labeling and Annotation: Adding labels and annotations to maps for better communication of information.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Adding Graphs and tables to the maps.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Map Layouts: Designing map layouts, adding elements (scale bar, legend, north arrow), and exporting print layouts.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Creation of Infographics for Story Telling and Poster Presentation in QGIS.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52703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63226DE-7000-4FAF-BE14-E3C3CE373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233AC3-4E84-4387-AAFF-A500B445A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884" y="0"/>
            <a:ext cx="1219688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000D408D-84C2-4911-89AE-8BBD2C54A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884" y="3058886"/>
            <a:ext cx="3831080" cy="3799114"/>
          </a:xfrm>
          <a:custGeom>
            <a:avLst/>
            <a:gdLst>
              <a:gd name="connsiteX0" fmla="*/ 0 w 6918934"/>
              <a:gd name="connsiteY0" fmla="*/ 0 h 6861203"/>
              <a:gd name="connsiteX1" fmla="*/ 6918934 w 6918934"/>
              <a:gd name="connsiteY1" fmla="*/ 0 h 6861203"/>
              <a:gd name="connsiteX2" fmla="*/ 6918934 w 6918934"/>
              <a:gd name="connsiteY2" fmla="*/ 6861203 h 6861203"/>
              <a:gd name="connsiteX3" fmla="*/ 0 w 6918934"/>
              <a:gd name="connsiteY3" fmla="*/ 6861203 h 6861203"/>
              <a:gd name="connsiteX4" fmla="*/ 0 w 6918934"/>
              <a:gd name="connsiteY4" fmla="*/ 0 h 6861203"/>
              <a:gd name="connsiteX0" fmla="*/ 0 w 6918934"/>
              <a:gd name="connsiteY0" fmla="*/ 0 h 6861203"/>
              <a:gd name="connsiteX1" fmla="*/ 6918934 w 6918934"/>
              <a:gd name="connsiteY1" fmla="*/ 6861203 h 6861203"/>
              <a:gd name="connsiteX2" fmla="*/ 0 w 6918934"/>
              <a:gd name="connsiteY2" fmla="*/ 6861203 h 6861203"/>
              <a:gd name="connsiteX3" fmla="*/ 0 w 6918934"/>
              <a:gd name="connsiteY3" fmla="*/ 0 h 686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934" h="6861203">
                <a:moveTo>
                  <a:pt x="0" y="0"/>
                </a:moveTo>
                <a:lnTo>
                  <a:pt x="6918934" y="6861203"/>
                </a:lnTo>
                <a:lnTo>
                  <a:pt x="0" y="68612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99C0D10-35E6-46AC-A9BC-C31599F5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1655" y="0"/>
            <a:ext cx="4920343" cy="4920343"/>
          </a:xfrm>
          <a:custGeom>
            <a:avLst/>
            <a:gdLst>
              <a:gd name="connsiteX0" fmla="*/ 0 w 4920343"/>
              <a:gd name="connsiteY0" fmla="*/ 0 h 4920343"/>
              <a:gd name="connsiteX1" fmla="*/ 4920343 w 4920343"/>
              <a:gd name="connsiteY1" fmla="*/ 0 h 4920343"/>
              <a:gd name="connsiteX2" fmla="*/ 4920343 w 4920343"/>
              <a:gd name="connsiteY2" fmla="*/ 4920343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0343" h="4920343">
                <a:moveTo>
                  <a:pt x="0" y="0"/>
                </a:moveTo>
                <a:lnTo>
                  <a:pt x="4920343" y="0"/>
                </a:lnTo>
                <a:lnTo>
                  <a:pt x="4920343" y="4920343"/>
                </a:lnTo>
                <a:close/>
              </a:path>
            </a:pathLst>
          </a:custGeom>
          <a:blipFill dpi="0" rotWithShape="0">
            <a:blip r:embed="rId4">
              <a:alphaModFix amt="9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6259759-A9F9-4D41-AF92-198AAC53F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195" y="1374192"/>
            <a:ext cx="9443611" cy="4154323"/>
          </a:xfrm>
          <a:prstGeom prst="rect">
            <a:avLst/>
          </a:prstGeom>
          <a:ln w="38100">
            <a:noFill/>
          </a:ln>
          <a:effectLst>
            <a:outerShdw dist="1651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F2D4C-6C9F-30E8-CE2E-1A887918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985" y="1828800"/>
            <a:ext cx="7108031" cy="19359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3600" spc="1300"/>
              <a:t>INTRODUCTION TO R MODULES</a:t>
            </a:r>
          </a:p>
        </p:txBody>
      </p:sp>
    </p:spTree>
    <p:extLst>
      <p:ext uri="{BB962C8B-B14F-4D97-AF65-F5344CB8AC3E}">
        <p14:creationId xmlns:p14="http://schemas.microsoft.com/office/powerpoint/2010/main" val="380013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22D577B-9018-47AD-8C60-A09FB788A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F79F9-D1E5-B8E0-6A0F-2D428153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463504"/>
            <a:ext cx="9929812" cy="1459159"/>
          </a:xfrm>
        </p:spPr>
        <p:txBody>
          <a:bodyPr anchor="b">
            <a:normAutofit/>
          </a:bodyPr>
          <a:lstStyle/>
          <a:p>
            <a:r>
              <a:rPr lang="en-GH" dirty="0"/>
              <a:t>MODULE1 –getting startedwith r and rstudio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E2E558-1756-4EDF-A961-1F0E5C5B1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D358-0B1C-C214-A1C8-EFC4CC7A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1" y="2400021"/>
            <a:ext cx="9586912" cy="37508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</a:rPr>
              <a:t>Introduction to 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</a:rPr>
              <a:t>Installing and setting up R and RStudio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</a:rPr>
              <a:t>Basic R syntax and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</a:rPr>
              <a:t>Using RStudio interface effectively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</a:rPr>
              <a:t>Basic data types and structures (vectors, lists, data frames, matrices)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en-G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01B466-517B-4B8B-A80A-FD0ECAECF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8792" y="3886200"/>
            <a:ext cx="949990" cy="297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42EF36-E4B3-4B8C-A6B8-4C12B704C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823615" y="2413875"/>
            <a:ext cx="2289284" cy="3815228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81144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793</Words>
  <Application>Microsoft Macintosh PowerPoint</Application>
  <PresentationFormat>Widescreen</PresentationFormat>
  <Paragraphs>127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Avenir Next LT Pro</vt:lpstr>
      <vt:lpstr>Avenir Next LT Pro Light</vt:lpstr>
      <vt:lpstr>Roboto</vt:lpstr>
      <vt:lpstr>VeniceBeachVTI</vt:lpstr>
      <vt:lpstr>INTRODUCTORY MEETING</vt:lpstr>
      <vt:lpstr>AGENDA</vt:lpstr>
      <vt:lpstr>Structure of training</vt:lpstr>
      <vt:lpstr>MODULE 1- QGIS BASICS</vt:lpstr>
      <vt:lpstr>MODULE 2 –QGIS BASICS</vt:lpstr>
      <vt:lpstr>MODULE 3 –QGIS BASICS</vt:lpstr>
      <vt:lpstr>MODULE 4 –QGIS intermediate</vt:lpstr>
      <vt:lpstr>INTRODUCTION TO R MODULES</vt:lpstr>
      <vt:lpstr>MODULE1 –getting startedwith r and rstudio</vt:lpstr>
      <vt:lpstr>MODULE 2  DATA MANIPULATION AND CLEANING</vt:lpstr>
      <vt:lpstr>MODULE 3   introduction to data visualization</vt:lpstr>
      <vt:lpstr>MODULE 4  data visualization</vt:lpstr>
      <vt:lpstr>MODULE 5  basic statistical concepts</vt:lpstr>
      <vt:lpstr>MODULE 6  introduction to linear regression</vt:lpstr>
      <vt:lpstr>MODULE 7  generalized linear models(glm)</vt:lpstr>
      <vt:lpstr>MODULE 8  generalized linear models(glm)</vt:lpstr>
      <vt:lpstr>MODULE 9  general additive models(gam)</vt:lpstr>
      <vt:lpstr>MODULE 10  general additive models(gam)</vt:lpstr>
      <vt:lpstr>MODULE 11  introduction to machine learning</vt:lpstr>
      <vt:lpstr>MODULE 12  decision tree and random forest</vt:lpstr>
      <vt:lpstr>MODULE 13  Boosted Regression Trees (BRT)</vt:lpstr>
      <vt:lpstr>MODULE 14  maximal entropy</vt:lpstr>
      <vt:lpstr>QGIS and r Downloads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MEETING</dc:title>
  <dc:creator>Ben Aikins</dc:creator>
  <cp:lastModifiedBy>Ben Aikins</cp:lastModifiedBy>
  <cp:revision>1</cp:revision>
  <dcterms:created xsi:type="dcterms:W3CDTF">2024-05-24T03:22:15Z</dcterms:created>
  <dcterms:modified xsi:type="dcterms:W3CDTF">2024-05-28T06:45:08Z</dcterms:modified>
</cp:coreProperties>
</file>